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25" r:id="rId1"/>
  </p:sldMasterIdLst>
  <p:notesMasterIdLst>
    <p:notesMasterId r:id="rId21"/>
  </p:notesMasterIdLst>
  <p:handoutMasterIdLst>
    <p:handoutMasterId r:id="rId22"/>
  </p:handoutMasterIdLst>
  <p:sldIdLst>
    <p:sldId id="313" r:id="rId2"/>
    <p:sldId id="547" r:id="rId3"/>
    <p:sldId id="548" r:id="rId4"/>
    <p:sldId id="378" r:id="rId5"/>
    <p:sldId id="508" r:id="rId6"/>
    <p:sldId id="372" r:id="rId7"/>
    <p:sldId id="373" r:id="rId8"/>
    <p:sldId id="503" r:id="rId9"/>
    <p:sldId id="522" r:id="rId10"/>
    <p:sldId id="523" r:id="rId11"/>
    <p:sldId id="524" r:id="rId12"/>
    <p:sldId id="525" r:id="rId13"/>
    <p:sldId id="379" r:id="rId14"/>
    <p:sldId id="381" r:id="rId15"/>
    <p:sldId id="382" r:id="rId16"/>
    <p:sldId id="496" r:id="rId17"/>
    <p:sldId id="511" r:id="rId18"/>
    <p:sldId id="370" r:id="rId19"/>
    <p:sldId id="364" r:id="rId20"/>
  </p:sldIdLst>
  <p:sldSz cx="12192000" cy="6858000"/>
  <p:notesSz cx="6794500" cy="99187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5" orient="horz" pos="867" userDrawn="1">
          <p15:clr>
            <a:srgbClr val="A4A3A4"/>
          </p15:clr>
        </p15:guide>
        <p15:guide id="7" orient="horz" pos="3680" userDrawn="1">
          <p15:clr>
            <a:srgbClr val="A4A3A4"/>
          </p15:clr>
        </p15:guide>
        <p15:guide id="10" pos="4951" userDrawn="1">
          <p15:clr>
            <a:srgbClr val="A4A3A4"/>
          </p15:clr>
        </p15:guide>
        <p15:guide id="11" pos="5178" userDrawn="1">
          <p15:clr>
            <a:srgbClr val="A4A3A4"/>
          </p15:clr>
        </p15:guide>
        <p15:guide id="12" pos="2729" userDrawn="1">
          <p15:clr>
            <a:srgbClr val="A4A3A4"/>
          </p15:clr>
        </p15:guide>
        <p15:guide id="13" pos="2502" userDrawn="1">
          <p15:clr>
            <a:srgbClr val="A4A3A4"/>
          </p15:clr>
        </p15:guide>
        <p15:guide id="15" orient="horz" pos="300" userDrawn="1">
          <p15:clr>
            <a:srgbClr val="A4A3A4"/>
          </p15:clr>
        </p15:guide>
        <p15:guide id="16" pos="7378" userDrawn="1">
          <p15:clr>
            <a:srgbClr val="A4A3A4"/>
          </p15:clr>
        </p15:guide>
        <p15:guide id="17" pos="302" userDrawn="1">
          <p15:clr>
            <a:srgbClr val="A4A3A4"/>
          </p15:clr>
        </p15:guide>
        <p15:guide id="18" pos="665" userDrawn="1">
          <p15:clr>
            <a:srgbClr val="A4A3A4"/>
          </p15:clr>
        </p15:guide>
        <p15:guide id="19" orient="horz" pos="2160" userDrawn="1">
          <p15:clr>
            <a:srgbClr val="A4A3A4"/>
          </p15:clr>
        </p15:guide>
        <p15:guide id="20" orient="horz" pos="238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4" userDrawn="1">
          <p15:clr>
            <a:srgbClr val="A4A3A4"/>
          </p15:clr>
        </p15:guide>
        <p15:guide id="2" pos="214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3379" autoAdjust="0"/>
  </p:normalViewPr>
  <p:slideViewPr>
    <p:cSldViewPr showGuides="1">
      <p:cViewPr varScale="1">
        <p:scale>
          <a:sx n="51" d="100"/>
          <a:sy n="51" d="100"/>
        </p:scale>
        <p:origin x="1188" y="48"/>
      </p:cViewPr>
      <p:guideLst>
        <p:guide orient="horz" pos="867"/>
        <p:guide orient="horz" pos="3680"/>
        <p:guide pos="4951"/>
        <p:guide pos="5178"/>
        <p:guide pos="2729"/>
        <p:guide pos="2502"/>
        <p:guide orient="horz" pos="300"/>
        <p:guide pos="7378"/>
        <p:guide pos="302"/>
        <p:guide pos="665"/>
        <p:guide orient="horz" pos="2160"/>
        <p:guide orient="horz" pos="2387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112" d="100"/>
          <a:sy n="112" d="100"/>
        </p:scale>
        <p:origin x="1320" y="126"/>
      </p:cViewPr>
      <p:guideLst>
        <p:guide orient="horz" pos="3124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44283" cy="4959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2" y="9421046"/>
            <a:ext cx="2944283" cy="4959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8647" y="9421046"/>
            <a:ext cx="2944283" cy="4959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816A3-EA43-46F3-B18B-8BEC3EF6BDF1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70345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44283" cy="4959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8647" y="2"/>
            <a:ext cx="2944283" cy="4959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4510A6-5B08-4F74-A784-03824C7D23AA}" type="datetimeFigureOut">
              <a:rPr lang="de-DE" smtClean="0"/>
              <a:pPr/>
              <a:t>16.09.2025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0350" cy="37195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11385"/>
            <a:ext cx="5435600" cy="44634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2" y="9421046"/>
            <a:ext cx="2944283" cy="4959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8647" y="9421046"/>
            <a:ext cx="2944283" cy="4959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6A0615-691A-48DE-BF84-00B713FCA67C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195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A0615-691A-48DE-BF84-00B713FCA67C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83482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A0615-691A-48DE-BF84-00B713FCA67C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56596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A0615-691A-48DE-BF84-00B713FCA67C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0375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A0615-691A-48DE-BF84-00B713FCA67C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1837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Ein paar Zahlen zum Geoportal.de: </a:t>
            </a:r>
          </a:p>
          <a:p>
            <a:r>
              <a:rPr lang="de-DE" dirty="0"/>
              <a:t>Pro Tag werden ca. 12.000 Seiten aufgerufen, die durchschnittliche Besuchsdauer sind ca. 10 Minuten und es enthält ca. 630.000 Metadaten (also Informations-Dateien), davon sind mehr als 230.000 INSPIRE-Daten.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A0615-691A-48DE-BF84-00B713FCA67C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94926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Farben etc. werden noch angepasst.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A0615-691A-48DE-BF84-00B713FCA67C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31507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Farben etc. werden noch angepasst.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A0615-691A-48DE-BF84-00B713FCA67C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43982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Farben etc. werden noch angepasst.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A0615-691A-48DE-BF84-00B713FCA67C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10639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Farben etc. werden noch angepasst.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A0615-691A-48DE-BF84-00B713FCA67C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67656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Farben etc. werden noch angepasst.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A0615-691A-48DE-BF84-00B713FCA67C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15792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A0615-691A-48DE-BF84-00B713FCA67C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9689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A einzeilig">
    <p:bg>
      <p:bgPr>
        <a:gradFill flip="none" rotWithShape="1">
          <a:gsLst>
            <a:gs pos="0">
              <a:srgbClr val="80CDEB"/>
            </a:gs>
            <a:gs pos="74000">
              <a:srgbClr val="0077B6"/>
            </a:gs>
            <a:gs pos="83000">
              <a:srgbClr val="0077B6"/>
            </a:gs>
            <a:gs pos="100000">
              <a:srgbClr val="0077B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55688" y="2736001"/>
            <a:ext cx="10651512" cy="461665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lnSpc>
                <a:spcPts val="3600"/>
              </a:lnSpc>
              <a:defRPr sz="330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hinzufügen</a:t>
            </a:r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55688" y="3550319"/>
            <a:ext cx="10651512" cy="307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 hinzufügen</a:t>
            </a:r>
          </a:p>
        </p:txBody>
      </p:sp>
      <p:sp>
        <p:nvSpPr>
          <p:cNvPr id="5" name="Rechteck 4"/>
          <p:cNvSpPr/>
          <p:nvPr userDrawn="1"/>
        </p:nvSpPr>
        <p:spPr bwMode="gray">
          <a:xfrm>
            <a:off x="278400" y="194400"/>
            <a:ext cx="11640000" cy="132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>
              <a:solidFill>
                <a:schemeClr val="accent3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00" y="194790"/>
            <a:ext cx="2552719" cy="132081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977" y="353824"/>
            <a:ext cx="1756423" cy="1002351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912" y="1493912"/>
            <a:ext cx="5364088" cy="536408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5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504000" y="1386000"/>
            <a:ext cx="11196000" cy="4464000"/>
          </a:xfrm>
        </p:spPr>
        <p:txBody>
          <a:bodyPr/>
          <a:lstStyle>
            <a:lvl1pPr marL="360000" indent="-360000">
              <a:buFont typeface="Wingdings" panose="05000000000000000000" pitchFamily="2" charset="2"/>
              <a:buChar char="§"/>
              <a:defRPr/>
            </a:lvl1pPr>
            <a:lvl2pPr marL="540000" indent="-360000">
              <a:buSzPct val="80000"/>
              <a:buFont typeface="Wingdings" panose="05000000000000000000" pitchFamily="2" charset="2"/>
              <a:buChar char="§"/>
              <a:defRPr/>
            </a:lvl2pPr>
            <a:lvl3pPr marL="720000" indent="-360000">
              <a:buSzPct val="60000"/>
              <a:buFont typeface="Wingdings" panose="05000000000000000000" pitchFamily="2" charset="2"/>
              <a:buChar char="§"/>
              <a:defRPr/>
            </a:lvl3pPr>
            <a:lvl4pPr marL="900000" indent="-360000">
              <a:buSzPct val="60000"/>
              <a:buFont typeface="Wingdings" panose="05000000000000000000" pitchFamily="2" charset="2"/>
              <a:buChar char="§"/>
              <a:defRPr/>
            </a:lvl4pPr>
            <a:lvl5pPr marL="1080000" indent="-360363">
              <a:buSzPct val="60000"/>
              <a:buFont typeface="Wingdings" panose="05000000000000000000" pitchFamily="2" charset="2"/>
              <a:buChar char="§"/>
              <a:defRPr/>
            </a:lvl5pPr>
            <a:lvl6pPr marL="1440000" indent="-324000">
              <a:lnSpc>
                <a:spcPts val="2400"/>
              </a:lnSpc>
              <a:spcBef>
                <a:spcPts val="0"/>
              </a:spcBef>
              <a:spcAft>
                <a:spcPts val="300"/>
              </a:spcAft>
              <a:buClr>
                <a:srgbClr val="0077B6"/>
              </a:buClr>
              <a:buFont typeface="Symbol" panose="05050102010706020507" pitchFamily="18" charset="2"/>
              <a:buChar char="-"/>
              <a:defRPr/>
            </a:lvl6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26164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079645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voll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55101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dr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0"/>
          </p:nvPr>
        </p:nvSpPr>
        <p:spPr>
          <a:xfrm>
            <a:off x="504000" y="1376363"/>
            <a:ext cx="11232000" cy="4465637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382681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zweispaltig + Text ein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8220576" y="1376363"/>
            <a:ext cx="3491999" cy="36368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Text hinzufügen</a:t>
            </a:r>
          </a:p>
        </p:txBody>
      </p:sp>
      <p:sp>
        <p:nvSpPr>
          <p:cNvPr id="6" name="Textplatzhalter 4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8220576" y="5450903"/>
            <a:ext cx="3491999" cy="359073"/>
          </a:xfrm>
          <a:prstGeom prst="rect">
            <a:avLst/>
          </a:prstGeom>
          <a:solidFill>
            <a:schemeClr val="bg1"/>
          </a:solidFill>
        </p:spPr>
        <p:txBody>
          <a:bodyPr anchor="t" anchorCtr="0">
            <a:noAutofit/>
          </a:bodyPr>
          <a:lstStyle>
            <a:lvl1pPr marL="0" marR="0" indent="0" algn="l" defTabSz="914400" rtl="0" eaLnBrk="1" fontAlgn="b" latinLnBrk="0" hangingPunct="1">
              <a:lnSpc>
                <a:spcPts val="14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 baseline="0"/>
            </a:lvl1pPr>
          </a:lstStyle>
          <a:p>
            <a:pPr marL="0" marR="0" lvl="0" indent="0" algn="l" defTabSz="914400" rtl="0" eaLnBrk="1" fontAlgn="b" latinLnBrk="0" hangingPunct="1">
              <a:lnSpc>
                <a:spcPts val="14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de-DE" dirty="0"/>
              <a:t>Bildunterschrift</a:t>
            </a:r>
          </a:p>
          <a:p>
            <a:pPr marL="0" marR="0" lvl="0" indent="0" algn="l" defTabSz="914400" rtl="0" eaLnBrk="1" fontAlgn="b" latinLnBrk="0" hangingPunct="1">
              <a:lnSpc>
                <a:spcPts val="14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de-DE" dirty="0"/>
              <a:t>hinzufügen</a:t>
            </a:r>
          </a:p>
        </p:txBody>
      </p:sp>
      <p:sp>
        <p:nvSpPr>
          <p:cNvPr id="7" name="Bildplatzhalter 9"/>
          <p:cNvSpPr>
            <a:spLocks noGrp="1"/>
          </p:cNvSpPr>
          <p:nvPr>
            <p:ph type="pic" sz="quarter" idx="20"/>
          </p:nvPr>
        </p:nvSpPr>
        <p:spPr>
          <a:xfrm>
            <a:off x="503999" y="1376363"/>
            <a:ext cx="7355714" cy="44656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664297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einspaltig + Text 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4345200" y="1376362"/>
            <a:ext cx="7365600" cy="37321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Text hinzufügen</a:t>
            </a:r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4342139" y="5482926"/>
            <a:ext cx="3506400" cy="359073"/>
          </a:xfrm>
          <a:prstGeom prst="rect">
            <a:avLst/>
          </a:prstGeom>
          <a:solidFill>
            <a:schemeClr val="bg1"/>
          </a:solidFill>
        </p:spPr>
        <p:txBody>
          <a:bodyPr anchor="t" anchorCtr="0">
            <a:noAutofit/>
          </a:bodyPr>
          <a:lstStyle>
            <a:lvl1pPr marL="0" marR="0" indent="0" algn="l" defTabSz="914400" rtl="0" eaLnBrk="1" fontAlgn="b" latinLnBrk="0" hangingPunct="1">
              <a:lnSpc>
                <a:spcPts val="14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 baseline="0"/>
            </a:lvl1pPr>
          </a:lstStyle>
          <a:p>
            <a:pPr marL="0" marR="0" lvl="0" indent="0" algn="l" defTabSz="914400" rtl="0" eaLnBrk="1" fontAlgn="b" latinLnBrk="0" hangingPunct="1">
              <a:lnSpc>
                <a:spcPts val="14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de-DE" dirty="0"/>
              <a:t>Bildunterschrift</a:t>
            </a:r>
          </a:p>
          <a:p>
            <a:pPr marL="0" marR="0" lvl="0" indent="0" algn="l" defTabSz="914400" rtl="0" eaLnBrk="1" fontAlgn="b" latinLnBrk="0" hangingPunct="1">
              <a:lnSpc>
                <a:spcPts val="14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de-DE" dirty="0"/>
              <a:t>hinzufügen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20"/>
          </p:nvPr>
        </p:nvSpPr>
        <p:spPr>
          <a:xfrm>
            <a:off x="503999" y="1376362"/>
            <a:ext cx="3467925" cy="446563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296442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 einspaltig + Text dr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6" name="Textplatzhalter 4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493200" y="3417843"/>
            <a:ext cx="3502800" cy="359073"/>
          </a:xfrm>
          <a:prstGeom prst="rect">
            <a:avLst/>
          </a:prstGeom>
          <a:solidFill>
            <a:schemeClr val="bg1"/>
          </a:solidFill>
        </p:spPr>
        <p:txBody>
          <a:bodyPr anchor="t" anchorCtr="0">
            <a:noAutofit/>
          </a:bodyPr>
          <a:lstStyle>
            <a:lvl1pPr marL="0" indent="0" fontAlgn="b">
              <a:lnSpc>
                <a:spcPts val="1440"/>
              </a:lnSpc>
              <a:buNone/>
              <a:defRPr sz="1200" baseline="0"/>
            </a:lvl1pPr>
          </a:lstStyle>
          <a:p>
            <a:pPr lvl="0"/>
            <a:r>
              <a:rPr lang="de-DE" dirty="0"/>
              <a:t>Bildunterschrift hinzufügen</a:t>
            </a:r>
          </a:p>
          <a:p>
            <a:pPr lvl="0"/>
            <a:endParaRPr lang="de-DE" dirty="0"/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504000" y="3789363"/>
            <a:ext cx="11221200" cy="202903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Text hinzufügen</a:t>
            </a:r>
          </a:p>
        </p:txBody>
      </p:sp>
      <p:sp>
        <p:nvSpPr>
          <p:cNvPr id="11" name="Textplatzhalter 4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4334400" y="3425561"/>
            <a:ext cx="3502800" cy="359073"/>
          </a:xfrm>
          <a:prstGeom prst="rect">
            <a:avLst/>
          </a:prstGeom>
          <a:solidFill>
            <a:schemeClr val="bg1"/>
          </a:solidFill>
        </p:spPr>
        <p:txBody>
          <a:bodyPr anchor="t" anchorCtr="0">
            <a:noAutofit/>
          </a:bodyPr>
          <a:lstStyle>
            <a:lvl1pPr marL="0" indent="0" fontAlgn="b">
              <a:lnSpc>
                <a:spcPts val="1440"/>
              </a:lnSpc>
              <a:buNone/>
              <a:defRPr sz="1200" baseline="0"/>
            </a:lvl1pPr>
          </a:lstStyle>
          <a:p>
            <a:pPr lvl="0"/>
            <a:r>
              <a:rPr lang="de-DE" dirty="0"/>
              <a:t>Bildunterschrift hinzufügen</a:t>
            </a:r>
          </a:p>
          <a:p>
            <a:pPr lvl="0"/>
            <a:endParaRPr lang="de-DE" dirty="0"/>
          </a:p>
        </p:txBody>
      </p:sp>
      <p:sp>
        <p:nvSpPr>
          <p:cNvPr id="12" name="Textplatzhalter 4"/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8197200" y="3429967"/>
            <a:ext cx="3502800" cy="359073"/>
          </a:xfrm>
          <a:prstGeom prst="rect">
            <a:avLst/>
          </a:prstGeom>
          <a:solidFill>
            <a:schemeClr val="bg1"/>
          </a:solidFill>
        </p:spPr>
        <p:txBody>
          <a:bodyPr anchor="t" anchorCtr="0">
            <a:noAutofit/>
          </a:bodyPr>
          <a:lstStyle>
            <a:lvl1pPr marL="0" indent="0" fontAlgn="b">
              <a:lnSpc>
                <a:spcPts val="1440"/>
              </a:lnSpc>
              <a:buNone/>
              <a:defRPr sz="1200" baseline="0"/>
            </a:lvl1pPr>
          </a:lstStyle>
          <a:p>
            <a:pPr lvl="0"/>
            <a:r>
              <a:rPr lang="de-DE" dirty="0"/>
              <a:t>Bildunterschrift hinzufügen</a:t>
            </a:r>
          </a:p>
          <a:p>
            <a:pPr lvl="0"/>
            <a:endParaRPr lang="de-DE" dirty="0"/>
          </a:p>
        </p:txBody>
      </p:sp>
      <p:sp>
        <p:nvSpPr>
          <p:cNvPr id="13" name="Bildplatzhalter 6"/>
          <p:cNvSpPr>
            <a:spLocks noGrp="1"/>
          </p:cNvSpPr>
          <p:nvPr>
            <p:ph type="pic" sz="quarter" idx="27"/>
          </p:nvPr>
        </p:nvSpPr>
        <p:spPr>
          <a:xfrm>
            <a:off x="504000" y="1376362"/>
            <a:ext cx="3467925" cy="20491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4" name="Bildplatzhalter 6"/>
          <p:cNvSpPr>
            <a:spLocks noGrp="1"/>
          </p:cNvSpPr>
          <p:nvPr>
            <p:ph type="pic" sz="quarter" idx="28"/>
          </p:nvPr>
        </p:nvSpPr>
        <p:spPr>
          <a:xfrm>
            <a:off x="4332288" y="1376361"/>
            <a:ext cx="3515712" cy="20491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5" name="Bildplatzhalter 6"/>
          <p:cNvSpPr>
            <a:spLocks noGrp="1"/>
          </p:cNvSpPr>
          <p:nvPr>
            <p:ph type="pic" sz="quarter" idx="29"/>
          </p:nvPr>
        </p:nvSpPr>
        <p:spPr>
          <a:xfrm>
            <a:off x="8220074" y="1376361"/>
            <a:ext cx="3490725" cy="204148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292472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 dr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8"/>
          <p:cNvSpPr>
            <a:spLocks noGrp="1"/>
          </p:cNvSpPr>
          <p:nvPr>
            <p:ph sz="quarter" idx="16" hasCustomPrompt="1"/>
          </p:nvPr>
        </p:nvSpPr>
        <p:spPr>
          <a:xfrm>
            <a:off x="504000" y="1376363"/>
            <a:ext cx="11232000" cy="3852837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de-DE" dirty="0"/>
              <a:t>Tabelle / Grafik / Diagramm</a:t>
            </a:r>
          </a:p>
          <a:p>
            <a:pPr lvl="0"/>
            <a:endParaRPr lang="de-DE" dirty="0"/>
          </a:p>
        </p:txBody>
      </p:sp>
      <p:sp>
        <p:nvSpPr>
          <p:cNvPr id="4" name="Textplatzhalter 5"/>
          <p:cNvSpPr>
            <a:spLocks noGrp="1"/>
          </p:cNvSpPr>
          <p:nvPr>
            <p:ph type="body" sz="quarter" idx="18" hasCustomPrompt="1"/>
          </p:nvPr>
        </p:nvSpPr>
        <p:spPr>
          <a:xfrm>
            <a:off x="504000" y="5544000"/>
            <a:ext cx="3491999" cy="307777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1200" i="1" baseline="0">
                <a:latin typeface="Cambria" panose="02040503050406030204" pitchFamily="18" charset="0"/>
              </a:defRPr>
            </a:lvl1pPr>
          </a:lstStyle>
          <a:p>
            <a:pPr lvl="0"/>
            <a:r>
              <a:rPr lang="de-DE" dirty="0"/>
              <a:t>Quelle:</a:t>
            </a:r>
          </a:p>
        </p:txBody>
      </p:sp>
      <p:sp>
        <p:nvSpPr>
          <p:cNvPr id="5" name="Textplatzhalter 8"/>
          <p:cNvSpPr>
            <a:spLocks noGrp="1"/>
          </p:cNvSpPr>
          <p:nvPr>
            <p:ph type="body" sz="quarter" idx="19" hasCustomPrompt="1"/>
          </p:nvPr>
        </p:nvSpPr>
        <p:spPr>
          <a:xfrm>
            <a:off x="4320000" y="5544000"/>
            <a:ext cx="7365600" cy="307777"/>
          </a:xfrm>
          <a:prstGeom prst="rect">
            <a:avLst/>
          </a:prstGeom>
        </p:spPr>
        <p:txBody>
          <a:bodyPr wrap="square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de-DE" dirty="0"/>
              <a:t>Legende</a:t>
            </a:r>
          </a:p>
        </p:txBody>
      </p:sp>
    </p:spTree>
    <p:extLst>
      <p:ext uri="{BB962C8B-B14F-4D97-AF65-F5344CB8AC3E}">
        <p14:creationId xmlns:p14="http://schemas.microsoft.com/office/powerpoint/2010/main" val="6958455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 zweispaltig + Text ein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8"/>
          <p:cNvSpPr>
            <a:spLocks noGrp="1"/>
          </p:cNvSpPr>
          <p:nvPr>
            <p:ph sz="quarter" idx="16" hasCustomPrompt="1"/>
          </p:nvPr>
        </p:nvSpPr>
        <p:spPr>
          <a:xfrm>
            <a:off x="504000" y="1376363"/>
            <a:ext cx="7347599" cy="404178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de-DE" dirty="0"/>
              <a:t>Tabelle / Grafik / Diagramm</a:t>
            </a:r>
          </a:p>
          <a:p>
            <a:pPr lvl="0"/>
            <a:endParaRPr lang="de-DE" dirty="0"/>
          </a:p>
        </p:txBody>
      </p:sp>
      <p:sp>
        <p:nvSpPr>
          <p:cNvPr id="4" name="Textplatzhalter 5"/>
          <p:cNvSpPr>
            <a:spLocks noGrp="1"/>
          </p:cNvSpPr>
          <p:nvPr>
            <p:ph type="body" sz="quarter" idx="18" hasCustomPrompt="1"/>
          </p:nvPr>
        </p:nvSpPr>
        <p:spPr>
          <a:xfrm>
            <a:off x="504000" y="5544000"/>
            <a:ext cx="3491999" cy="307777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1200" i="1" baseline="0">
                <a:latin typeface="Cambria" panose="02040503050406030204" pitchFamily="18" charset="0"/>
              </a:defRPr>
            </a:lvl1pPr>
          </a:lstStyle>
          <a:p>
            <a:pPr lvl="0"/>
            <a:r>
              <a:rPr lang="de-DE" dirty="0"/>
              <a:t>Quelle:</a:t>
            </a:r>
          </a:p>
        </p:txBody>
      </p:sp>
      <p:sp>
        <p:nvSpPr>
          <p:cNvPr id="5" name="Textplatzhalter 8"/>
          <p:cNvSpPr>
            <a:spLocks noGrp="1"/>
          </p:cNvSpPr>
          <p:nvPr>
            <p:ph type="body" sz="quarter" idx="19" hasCustomPrompt="1"/>
          </p:nvPr>
        </p:nvSpPr>
        <p:spPr>
          <a:xfrm>
            <a:off x="4320000" y="5544000"/>
            <a:ext cx="3506400" cy="307777"/>
          </a:xfrm>
          <a:prstGeom prst="rect">
            <a:avLst/>
          </a:prstGeom>
        </p:spPr>
        <p:txBody>
          <a:bodyPr wrap="square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de-DE" dirty="0"/>
              <a:t>Legende</a:t>
            </a:r>
          </a:p>
        </p:txBody>
      </p:sp>
      <p:sp>
        <p:nvSpPr>
          <p:cNvPr id="6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8220075" y="1376363"/>
            <a:ext cx="3483524" cy="40417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Text hinzufügen</a:t>
            </a:r>
          </a:p>
        </p:txBody>
      </p:sp>
    </p:spTree>
    <p:extLst>
      <p:ext uri="{BB962C8B-B14F-4D97-AF65-F5344CB8AC3E}">
        <p14:creationId xmlns:p14="http://schemas.microsoft.com/office/powerpoint/2010/main" val="25459244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zweispaltig + Text ein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4" name="Textplatzhalter 5"/>
          <p:cNvSpPr>
            <a:spLocks noGrp="1"/>
          </p:cNvSpPr>
          <p:nvPr>
            <p:ph type="body" sz="quarter" idx="18" hasCustomPrompt="1"/>
          </p:nvPr>
        </p:nvSpPr>
        <p:spPr>
          <a:xfrm>
            <a:off x="504000" y="5544000"/>
            <a:ext cx="3491999" cy="307777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1200" i="1" baseline="0">
                <a:latin typeface="Cambria" panose="02040503050406030204" pitchFamily="18" charset="0"/>
              </a:defRPr>
            </a:lvl1pPr>
          </a:lstStyle>
          <a:p>
            <a:pPr lvl="0"/>
            <a:r>
              <a:rPr lang="de-DE" dirty="0"/>
              <a:t>Quelle:</a:t>
            </a:r>
          </a:p>
        </p:txBody>
      </p:sp>
      <p:sp>
        <p:nvSpPr>
          <p:cNvPr id="6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8220075" y="1376363"/>
            <a:ext cx="3483524" cy="40367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Text hinzufügen</a:t>
            </a:r>
          </a:p>
        </p:txBody>
      </p:sp>
      <p:sp>
        <p:nvSpPr>
          <p:cNvPr id="8" name="Medienplatzhalter 7"/>
          <p:cNvSpPr>
            <a:spLocks noGrp="1"/>
          </p:cNvSpPr>
          <p:nvPr>
            <p:ph type="media" sz="quarter" idx="19"/>
          </p:nvPr>
        </p:nvSpPr>
        <p:spPr>
          <a:xfrm>
            <a:off x="504001" y="1376363"/>
            <a:ext cx="7355712" cy="404178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Mediaclip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45913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A zweizeilig">
    <p:bg>
      <p:bgPr>
        <a:gradFill flip="none" rotWithShape="1">
          <a:gsLst>
            <a:gs pos="0">
              <a:srgbClr val="80CDEB"/>
            </a:gs>
            <a:gs pos="74000">
              <a:srgbClr val="0077B6"/>
            </a:gs>
            <a:gs pos="83000">
              <a:srgbClr val="0077B6"/>
            </a:gs>
            <a:gs pos="100000">
              <a:srgbClr val="0077B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 bwMode="gray">
          <a:xfrm>
            <a:off x="278400" y="194400"/>
            <a:ext cx="11640000" cy="132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>
              <a:solidFill>
                <a:schemeClr val="accent3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00" y="194790"/>
            <a:ext cx="2552719" cy="132081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977" y="353824"/>
            <a:ext cx="1756423" cy="1002351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912" y="1493912"/>
            <a:ext cx="5364088" cy="536408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1055688" y="2736000"/>
            <a:ext cx="10651512" cy="92333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3600"/>
              </a:lnSpc>
              <a:defRPr sz="3300" baseline="0"/>
            </a:lvl1pPr>
          </a:lstStyle>
          <a:p>
            <a:r>
              <a:rPr lang="de-DE" dirty="0"/>
              <a:t>Titel hinzufügen</a:t>
            </a:r>
          </a:p>
        </p:txBody>
      </p:sp>
      <p:sp>
        <p:nvSpPr>
          <p:cNvPr id="11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55688" y="4011985"/>
            <a:ext cx="10651512" cy="307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Text hinzufügen</a:t>
            </a:r>
          </a:p>
        </p:txBody>
      </p:sp>
    </p:spTree>
    <p:extLst>
      <p:ext uri="{BB962C8B-B14F-4D97-AF65-F5344CB8AC3E}">
        <p14:creationId xmlns:p14="http://schemas.microsoft.com/office/powerpoint/2010/main" val="26570995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hlussfolie">
    <p:bg>
      <p:bgPr>
        <a:gradFill flip="none" rotWithShape="1">
          <a:gsLst>
            <a:gs pos="0">
              <a:srgbClr val="80CDEB"/>
            </a:gs>
            <a:gs pos="74000">
              <a:srgbClr val="0077B6"/>
            </a:gs>
            <a:gs pos="83000">
              <a:srgbClr val="0077B6"/>
            </a:gs>
            <a:gs pos="100000">
              <a:srgbClr val="0077B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504000" y="3356992"/>
            <a:ext cx="10896000" cy="1584176"/>
          </a:xfrm>
          <a:prstGeom prst="rect">
            <a:avLst/>
          </a:prstGeom>
        </p:spPr>
        <p:txBody>
          <a:bodyPr wrap="square">
            <a:noAutofit/>
          </a:bodyPr>
          <a:lstStyle>
            <a:lvl1pPr marL="360000" indent="0">
              <a:lnSpc>
                <a:spcPct val="100000"/>
              </a:lnSpc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Vielen Dank für Ihre</a:t>
            </a:r>
          </a:p>
          <a:p>
            <a:pPr lvl="0"/>
            <a:r>
              <a:rPr lang="de-DE" dirty="0"/>
              <a:t>Aufmerksamkeit.</a:t>
            </a:r>
          </a:p>
        </p:txBody>
      </p:sp>
      <p:sp>
        <p:nvSpPr>
          <p:cNvPr id="5" name="Rechteck 4"/>
          <p:cNvSpPr/>
          <p:nvPr userDrawn="1"/>
        </p:nvSpPr>
        <p:spPr bwMode="gray">
          <a:xfrm>
            <a:off x="278400" y="194400"/>
            <a:ext cx="11640000" cy="132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>
              <a:solidFill>
                <a:schemeClr val="accent3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00" y="194790"/>
            <a:ext cx="2552719" cy="132081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977" y="353824"/>
            <a:ext cx="1756423" cy="1002351"/>
          </a:xfrm>
          <a:prstGeom prst="rect">
            <a:avLst/>
          </a:prstGeom>
        </p:spPr>
      </p:pic>
      <p:sp>
        <p:nvSpPr>
          <p:cNvPr id="11" name="Textplatzhalt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504000" y="5171047"/>
            <a:ext cx="10896000" cy="1498313"/>
          </a:xfrm>
          <a:prstGeom prst="rect">
            <a:avLst/>
          </a:prstGeom>
        </p:spPr>
        <p:txBody>
          <a:bodyPr wrap="square">
            <a:noAutofit/>
          </a:bodyPr>
          <a:lstStyle>
            <a:lvl1pPr marL="360000" indent="0">
              <a:lnSpc>
                <a:spcPct val="100000"/>
              </a:lnSpc>
              <a:buNone/>
              <a:defRPr sz="10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 dirty="0"/>
              <a:t>Bundesamt für Kartographie und Geodäsie</a:t>
            </a:r>
            <a:br>
              <a:rPr lang="de-DE" dirty="0"/>
            </a:br>
            <a:r>
              <a:rPr lang="de-DE" dirty="0"/>
              <a:t>Organisationseinheit</a:t>
            </a:r>
            <a:br>
              <a:rPr lang="de-DE" dirty="0"/>
            </a:br>
            <a:r>
              <a:rPr lang="de-DE" dirty="0"/>
              <a:t>Richard-</a:t>
            </a:r>
            <a:r>
              <a:rPr lang="de-DE" dirty="0" err="1"/>
              <a:t>Strauss</a:t>
            </a:r>
            <a:r>
              <a:rPr lang="de-DE" dirty="0"/>
              <a:t>-Allee 11</a:t>
            </a:r>
            <a:br>
              <a:rPr lang="de-DE" dirty="0"/>
            </a:br>
            <a:r>
              <a:rPr lang="de-DE" dirty="0"/>
              <a:t>60598 Frankfurt am Main</a:t>
            </a:r>
          </a:p>
          <a:p>
            <a:pPr lvl="0"/>
            <a:r>
              <a:rPr lang="de-DE" dirty="0"/>
              <a:t>Vortragende(r)</a:t>
            </a:r>
            <a:br>
              <a:rPr lang="de-DE" dirty="0"/>
            </a:br>
            <a:r>
              <a:rPr lang="de-DE" dirty="0"/>
              <a:t>vorname.name@bkg.bund.de</a:t>
            </a:r>
            <a:br>
              <a:rPr lang="de-DE" dirty="0"/>
            </a:br>
            <a:r>
              <a:rPr lang="de-DE" dirty="0"/>
              <a:t>www.bkg.bund.de</a:t>
            </a:r>
            <a:br>
              <a:rPr lang="de-DE" dirty="0"/>
            </a:br>
            <a:r>
              <a:rPr lang="de-DE" dirty="0"/>
              <a:t>Tel. +49 69 6333 – 1</a:t>
            </a:r>
          </a:p>
        </p:txBody>
      </p:sp>
    </p:spTree>
    <p:extLst>
      <p:ext uri="{BB962C8B-B14F-4D97-AF65-F5344CB8AC3E}">
        <p14:creationId xmlns:p14="http://schemas.microsoft.com/office/powerpoint/2010/main" val="3693621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A dreizeilig">
    <p:bg>
      <p:bgPr>
        <a:gradFill flip="none" rotWithShape="1">
          <a:gsLst>
            <a:gs pos="0">
              <a:srgbClr val="80CDEB"/>
            </a:gs>
            <a:gs pos="74000">
              <a:srgbClr val="0077B6"/>
            </a:gs>
            <a:gs pos="83000">
              <a:srgbClr val="0077B6"/>
            </a:gs>
            <a:gs pos="100000">
              <a:srgbClr val="0077B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 bwMode="gray">
          <a:xfrm>
            <a:off x="278400" y="194400"/>
            <a:ext cx="11640000" cy="132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>
              <a:solidFill>
                <a:schemeClr val="accent3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00" y="194790"/>
            <a:ext cx="2552719" cy="132081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977" y="353824"/>
            <a:ext cx="1756423" cy="1002351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912" y="1493912"/>
            <a:ext cx="5364088" cy="536408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0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55688" y="4471114"/>
            <a:ext cx="10651512" cy="307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Text hinzufügen</a:t>
            </a:r>
          </a:p>
        </p:txBody>
      </p:sp>
      <p:sp>
        <p:nvSpPr>
          <p:cNvPr id="11" name="Titel 2"/>
          <p:cNvSpPr>
            <a:spLocks noGrp="1"/>
          </p:cNvSpPr>
          <p:nvPr>
            <p:ph type="title" hasCustomPrompt="1"/>
          </p:nvPr>
        </p:nvSpPr>
        <p:spPr>
          <a:xfrm>
            <a:off x="1055688" y="2736000"/>
            <a:ext cx="10651512" cy="1386000"/>
          </a:xfrm>
          <a:prstGeom prst="rect">
            <a:avLst/>
          </a:prstGeom>
        </p:spPr>
        <p:txBody>
          <a:bodyPr/>
          <a:lstStyle>
            <a:lvl1pPr>
              <a:lnSpc>
                <a:spcPts val="3600"/>
              </a:lnSpc>
              <a:defRPr sz="3300"/>
            </a:lvl1pPr>
          </a:lstStyle>
          <a:p>
            <a:r>
              <a:rPr lang="de-DE" dirty="0"/>
              <a:t>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1138666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B mit Bild einzeilig">
    <p:bg>
      <p:bgPr>
        <a:gradFill flip="none" rotWithShape="1">
          <a:gsLst>
            <a:gs pos="0">
              <a:srgbClr val="80CDEB"/>
            </a:gs>
            <a:gs pos="74000">
              <a:srgbClr val="0077B6"/>
            </a:gs>
            <a:gs pos="83000">
              <a:srgbClr val="0077B6"/>
            </a:gs>
            <a:gs pos="100000">
              <a:srgbClr val="0077B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18CF37DC-0E3D-4D8B-A45F-8F155670E8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76554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55688" y="4078800"/>
            <a:ext cx="10651512" cy="461665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lnSpc>
                <a:spcPts val="3600"/>
              </a:lnSpc>
              <a:defRPr sz="330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hinzufügen</a:t>
            </a:r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55688" y="4892400"/>
            <a:ext cx="10651512" cy="307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 hinzufügen</a:t>
            </a:r>
          </a:p>
        </p:txBody>
      </p:sp>
      <p:sp>
        <p:nvSpPr>
          <p:cNvPr id="5" name="Rechteck 4"/>
          <p:cNvSpPr/>
          <p:nvPr userDrawn="1"/>
        </p:nvSpPr>
        <p:spPr bwMode="gray">
          <a:xfrm>
            <a:off x="278400" y="194400"/>
            <a:ext cx="11640000" cy="132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>
              <a:solidFill>
                <a:schemeClr val="accent3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00" y="194790"/>
            <a:ext cx="2552719" cy="132081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977" y="353824"/>
            <a:ext cx="1756423" cy="100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172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B mit Bild zweizeilig">
    <p:bg>
      <p:bgPr>
        <a:gradFill flip="none" rotWithShape="1">
          <a:gsLst>
            <a:gs pos="0">
              <a:srgbClr val="80CDEB"/>
            </a:gs>
            <a:gs pos="74000">
              <a:srgbClr val="0077B6"/>
            </a:gs>
            <a:gs pos="83000">
              <a:srgbClr val="0077B6"/>
            </a:gs>
            <a:gs pos="100000">
              <a:srgbClr val="0077B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765549"/>
          </a:xfrm>
          <a:prstGeom prst="rect">
            <a:avLst/>
          </a:prstGeom>
        </p:spPr>
      </p:pic>
      <p:sp>
        <p:nvSpPr>
          <p:cNvPr id="5" name="Rechteck 4"/>
          <p:cNvSpPr/>
          <p:nvPr userDrawn="1"/>
        </p:nvSpPr>
        <p:spPr bwMode="gray">
          <a:xfrm>
            <a:off x="278400" y="194400"/>
            <a:ext cx="11640000" cy="132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>
              <a:solidFill>
                <a:schemeClr val="accent3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00" y="194790"/>
            <a:ext cx="2552719" cy="132081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977" y="353824"/>
            <a:ext cx="1756423" cy="1002351"/>
          </a:xfrm>
          <a:prstGeom prst="rect">
            <a:avLst/>
          </a:prstGeom>
        </p:spPr>
      </p:pic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1055688" y="4077486"/>
            <a:ext cx="10651512" cy="92333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3600"/>
              </a:lnSpc>
              <a:defRPr sz="3300" baseline="0"/>
            </a:lvl1pPr>
          </a:lstStyle>
          <a:p>
            <a:r>
              <a:rPr lang="de-DE" dirty="0"/>
              <a:t>Titel hinzufügen</a:t>
            </a:r>
          </a:p>
        </p:txBody>
      </p:sp>
      <p:sp>
        <p:nvSpPr>
          <p:cNvPr id="11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55688" y="5353471"/>
            <a:ext cx="10651512" cy="307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Text hinzufügen</a:t>
            </a:r>
          </a:p>
        </p:txBody>
      </p:sp>
    </p:spTree>
    <p:extLst>
      <p:ext uri="{BB962C8B-B14F-4D97-AF65-F5344CB8AC3E}">
        <p14:creationId xmlns:p14="http://schemas.microsoft.com/office/powerpoint/2010/main" val="2679641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B mit Bild dreizeilig">
    <p:bg>
      <p:bgPr>
        <a:gradFill flip="none" rotWithShape="1">
          <a:gsLst>
            <a:gs pos="0">
              <a:srgbClr val="80CDEB"/>
            </a:gs>
            <a:gs pos="74000">
              <a:srgbClr val="0077B6"/>
            </a:gs>
            <a:gs pos="83000">
              <a:srgbClr val="0077B6"/>
            </a:gs>
            <a:gs pos="100000">
              <a:srgbClr val="0077B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765549"/>
          </a:xfrm>
          <a:prstGeom prst="rect">
            <a:avLst/>
          </a:prstGeom>
        </p:spPr>
      </p:pic>
      <p:sp>
        <p:nvSpPr>
          <p:cNvPr id="5" name="Rechteck 4"/>
          <p:cNvSpPr/>
          <p:nvPr userDrawn="1"/>
        </p:nvSpPr>
        <p:spPr bwMode="gray">
          <a:xfrm>
            <a:off x="278400" y="194400"/>
            <a:ext cx="11640000" cy="132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>
              <a:solidFill>
                <a:schemeClr val="accent3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00" y="194790"/>
            <a:ext cx="2552719" cy="132081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977" y="353824"/>
            <a:ext cx="1756423" cy="1002351"/>
          </a:xfrm>
          <a:prstGeom prst="rect">
            <a:avLst/>
          </a:prstGeom>
        </p:spPr>
      </p:pic>
      <p:sp>
        <p:nvSpPr>
          <p:cNvPr id="10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55688" y="5812186"/>
            <a:ext cx="10651512" cy="307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Text hinzufügen</a:t>
            </a:r>
          </a:p>
        </p:txBody>
      </p:sp>
      <p:sp>
        <p:nvSpPr>
          <p:cNvPr id="11" name="Titel 2"/>
          <p:cNvSpPr>
            <a:spLocks noGrp="1"/>
          </p:cNvSpPr>
          <p:nvPr>
            <p:ph type="title" hasCustomPrompt="1"/>
          </p:nvPr>
        </p:nvSpPr>
        <p:spPr>
          <a:xfrm>
            <a:off x="1055688" y="4077072"/>
            <a:ext cx="10651512" cy="1386000"/>
          </a:xfrm>
          <a:prstGeom prst="rect">
            <a:avLst/>
          </a:prstGeom>
        </p:spPr>
        <p:txBody>
          <a:bodyPr/>
          <a:lstStyle>
            <a:lvl1pPr>
              <a:lnSpc>
                <a:spcPts val="3600"/>
              </a:lnSpc>
              <a:defRPr sz="3300"/>
            </a:lvl1pPr>
          </a:lstStyle>
          <a:p>
            <a:r>
              <a:rPr lang="de-DE" dirty="0"/>
              <a:t>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3482963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10"/>
          </p:nvPr>
        </p:nvSpPr>
        <p:spPr>
          <a:xfrm>
            <a:off x="479425" y="1386000"/>
            <a:ext cx="11219812" cy="4464000"/>
          </a:xfrm>
        </p:spPr>
        <p:txBody>
          <a:bodyPr/>
          <a:lstStyle>
            <a:lvl1pPr marL="360000" indent="-360000">
              <a:buFont typeface="+mj-lt"/>
              <a:buAutoNum type="arabicPeriod"/>
              <a:defRPr/>
            </a:lvl1pPr>
            <a:lvl2pPr marL="539750" indent="-360000">
              <a:buFont typeface="+mj-lt"/>
              <a:buAutoNum type="arabicPeriod"/>
              <a:defRPr/>
            </a:lvl2pPr>
            <a:lvl3pPr marL="720000" indent="-360000">
              <a:buFont typeface="+mj-lt"/>
              <a:buAutoNum type="arabicPeriod"/>
              <a:defRPr/>
            </a:lvl3pPr>
            <a:lvl4pPr marL="900000" indent="-360000">
              <a:buFont typeface="+mj-lt"/>
              <a:buAutoNum type="arabicPeriod"/>
              <a:defRPr/>
            </a:lvl4pPr>
            <a:lvl5pPr marL="1080000" indent="-360000">
              <a:buFont typeface="+mj-lt"/>
              <a:buAutoNum type="arabicPeriod"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32620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einzeil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80CDEB"/>
              </a:gs>
              <a:gs pos="74000">
                <a:srgbClr val="0077B6"/>
              </a:gs>
              <a:gs pos="83000">
                <a:srgbClr val="0077B6"/>
              </a:gs>
              <a:gs pos="100000">
                <a:srgbClr val="0077B6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3" name="Titel 2"/>
          <p:cNvSpPr>
            <a:spLocks noGrp="1"/>
          </p:cNvSpPr>
          <p:nvPr>
            <p:ph type="title" hasCustomPrompt="1"/>
          </p:nvPr>
        </p:nvSpPr>
        <p:spPr bwMode="gray">
          <a:xfrm>
            <a:off x="1055688" y="1656001"/>
            <a:ext cx="10651512" cy="461665"/>
          </a:xfrm>
          <a:prstGeom prst="rect">
            <a:avLst/>
          </a:prstGeom>
        </p:spPr>
        <p:txBody>
          <a:bodyPr>
            <a:noAutofit/>
          </a:bodyPr>
          <a:lstStyle>
            <a:lvl1pPr marL="432000" indent="-432000">
              <a:lnSpc>
                <a:spcPts val="3600"/>
              </a:lnSpc>
              <a:tabLst>
                <a:tab pos="432000" algn="l"/>
              </a:tabLst>
              <a:defRPr sz="330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1. 	Titel hinzufügen </a:t>
            </a:r>
          </a:p>
        </p:txBody>
      </p:sp>
      <p:sp>
        <p:nvSpPr>
          <p:cNvPr id="6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55688" y="2880000"/>
            <a:ext cx="10651512" cy="307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Text hinzufügen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5" name="Textplatzhalter 3"/>
          <p:cNvSpPr>
            <a:spLocks noGrp="1"/>
          </p:cNvSpPr>
          <p:nvPr>
            <p:ph type="body" sz="quarter" idx="11"/>
          </p:nvPr>
        </p:nvSpPr>
        <p:spPr>
          <a:xfrm>
            <a:off x="479424" y="1386000"/>
            <a:ext cx="11220576" cy="4464000"/>
          </a:xfrm>
        </p:spPr>
        <p:txBody>
          <a:bodyPr/>
          <a:lstStyle>
            <a:lvl1pPr marL="0" indent="0">
              <a:buNone/>
              <a:defRPr/>
            </a:lvl1pPr>
            <a:lvl2pPr marL="360000" indent="-360000">
              <a:defRPr/>
            </a:lvl2pPr>
            <a:lvl3pPr marL="540000" indent="-360000">
              <a:buSzPct val="80000"/>
              <a:buFont typeface="Wingdings" panose="05000000000000000000" pitchFamily="2" charset="2"/>
              <a:buChar char="§"/>
              <a:defRPr/>
            </a:lvl3pPr>
            <a:lvl4pPr marL="720000" indent="-360000">
              <a:buFont typeface="Arial" panose="020B0604020202020204" pitchFamily="34" charset="0"/>
              <a:buChar char="•"/>
              <a:defRPr/>
            </a:lvl4pPr>
            <a:lvl5pPr marL="900000" indent="-360000">
              <a:buSzPct val="8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23842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3"/>
          <p:cNvSpPr txBox="1">
            <a:spLocks/>
          </p:cNvSpPr>
          <p:nvPr userDrawn="1"/>
        </p:nvSpPr>
        <p:spPr>
          <a:xfrm>
            <a:off x="0" y="1"/>
            <a:ext cx="12192000" cy="1008000"/>
          </a:xfrm>
          <a:prstGeom prst="rect">
            <a:avLst/>
          </a:prstGeom>
          <a:gradFill flip="none" rotWithShape="1">
            <a:gsLst>
              <a:gs pos="0">
                <a:srgbClr val="80CDEB"/>
              </a:gs>
              <a:gs pos="74000">
                <a:srgbClr val="0077B6"/>
              </a:gs>
              <a:gs pos="83000">
                <a:srgbClr val="0077B6"/>
              </a:gs>
              <a:gs pos="100000">
                <a:srgbClr val="0077B6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/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buFontTx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ts val="2400"/>
              </a:lnSpc>
              <a:spcBef>
                <a:spcPts val="0"/>
              </a:spcBef>
              <a:buFont typeface="Arial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ts val="2400"/>
              </a:lnSpc>
              <a:spcBef>
                <a:spcPts val="0"/>
              </a:spcBef>
              <a:buFont typeface="+mj-lt"/>
              <a:buAutoNum type="arabicPeriod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52000" algn="l" defTabSz="914400" rtl="0" eaLnBrk="1" latinLnBrk="0" hangingPunct="1">
              <a:lnSpc>
                <a:spcPts val="2400"/>
              </a:lnSpc>
              <a:spcBef>
                <a:spcPts val="0"/>
              </a:spcBef>
              <a:buFont typeface="+mj-lt"/>
              <a:buAutoNum type="alphaLcParenR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50000" indent="-180000" algn="l" defTabSz="914400" rtl="0" eaLnBrk="1" latinLnBrk="0" hangingPunct="1">
              <a:lnSpc>
                <a:spcPts val="2400"/>
              </a:lnSpc>
              <a:spcBef>
                <a:spcPts val="0"/>
              </a:spcBef>
              <a:buFont typeface="Symbol" charset="2"/>
              <a:buChar char="-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2000" dirty="0">
              <a:latin typeface="Cambria" panose="02040503050406030204" pitchFamily="18" charset="0"/>
            </a:endParaRPr>
          </a:p>
        </p:txBody>
      </p:sp>
      <p:sp>
        <p:nvSpPr>
          <p:cNvPr id="11" name="Titelplatzhalter 1"/>
          <p:cNvSpPr>
            <a:spLocks noGrp="1"/>
          </p:cNvSpPr>
          <p:nvPr>
            <p:ph type="title"/>
          </p:nvPr>
        </p:nvSpPr>
        <p:spPr>
          <a:xfrm>
            <a:off x="504000" y="108000"/>
            <a:ext cx="11196000" cy="792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idx="1"/>
          </p:nvPr>
        </p:nvSpPr>
        <p:spPr>
          <a:xfrm>
            <a:off x="504000" y="1386000"/>
            <a:ext cx="11196000" cy="4464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cxnSp>
        <p:nvCxnSpPr>
          <p:cNvPr id="13" name="Gerader Verbinder 12"/>
          <p:cNvCxnSpPr/>
          <p:nvPr userDrawn="1"/>
        </p:nvCxnSpPr>
        <p:spPr>
          <a:xfrm>
            <a:off x="504000" y="6048000"/>
            <a:ext cx="11196000" cy="0"/>
          </a:xfrm>
          <a:prstGeom prst="line">
            <a:avLst/>
          </a:prstGeom>
          <a:ln w="12700">
            <a:solidFill>
              <a:srgbClr val="80CD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ußzeilenplatzhalter 16"/>
          <p:cNvSpPr txBox="1">
            <a:spLocks/>
          </p:cNvSpPr>
          <p:nvPr userDrawn="1"/>
        </p:nvSpPr>
        <p:spPr>
          <a:xfrm>
            <a:off x="3409200" y="6237312"/>
            <a:ext cx="5471584" cy="324036"/>
          </a:xfrm>
          <a:prstGeom prst="rect">
            <a:avLst/>
          </a:prstGeom>
        </p:spPr>
        <p:txBody>
          <a:bodyPr lIns="0" tIns="0" rIns="0" anchor="t" anchorCtr="0"/>
          <a:lstStyle>
            <a:defPPr>
              <a:defRPr lang="de-DE"/>
            </a:defPPr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sz="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de-DE" sz="1000" dirty="0">
                <a:latin typeface="Calibri" panose="020F0502020204030204" pitchFamily="34" charset="0"/>
                <a:cs typeface="Calibri" panose="020F0502020204030204" pitchFamily="34" charset="0"/>
              </a:rPr>
              <a:t>Vortragende(r): Titel, </a:t>
            </a:r>
            <a:fld id="{B031E05E-5DBC-4F47-A1F1-F8DEAAE8416C}" type="datetime1">
              <a:rPr lang="de-DE" sz="1000" smtClean="0">
                <a:latin typeface="Calibri" panose="020F0502020204030204" pitchFamily="34" charset="0"/>
                <a:cs typeface="Calibri" panose="020F0502020204030204" pitchFamily="34" charset="0"/>
              </a:rPr>
              <a:pPr algn="ctr">
                <a:defRPr/>
              </a:pPr>
              <a:t>16.09.2025</a:t>
            </a:fld>
            <a:r>
              <a:rPr lang="de-DE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1000" dirty="0">
                <a:latin typeface="Calibri" panose="020F0502020204030204" pitchFamily="34" charset="0"/>
                <a:cs typeface="Calibri" panose="020F0502020204030204" pitchFamily="34" charset="0"/>
              </a:rPr>
              <a:t>׀</a:t>
            </a:r>
            <a:r>
              <a:rPr lang="de-DE" sz="1000" dirty="0">
                <a:latin typeface="Calibri" panose="020F0502020204030204" pitchFamily="34" charset="0"/>
                <a:cs typeface="Calibri" panose="020F0502020204030204" pitchFamily="34" charset="0"/>
              </a:rPr>
              <a:t> Seite </a:t>
            </a:r>
            <a:fld id="{128D9E29-8BBB-4709-A69C-27BFDF80AE50}" type="slidenum">
              <a:rPr lang="de-DE" sz="1000" smtClean="0">
                <a:latin typeface="Calibri" panose="020F0502020204030204" pitchFamily="34" charset="0"/>
                <a:cs typeface="Calibri" panose="020F0502020204030204" pitchFamily="34" charset="0"/>
              </a:rPr>
              <a:pPr algn="ctr">
                <a:defRPr/>
              </a:pPr>
              <a:t>‹Nr.›</a:t>
            </a:fld>
            <a:endParaRPr lang="de-DE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endParaRPr lang="de-DE" sz="800" dirty="0">
              <a:latin typeface="BundesSans Regular" panose="020B0002030500000203" pitchFamily="34" charset="0"/>
            </a:endParaRPr>
          </a:p>
        </p:txBody>
      </p:sp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6065514"/>
            <a:ext cx="1531631" cy="792486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516" y="6159600"/>
            <a:ext cx="1135779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544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15" r:id="rId8"/>
    <p:sldLayoutId id="2147483733" r:id="rId9"/>
    <p:sldLayoutId id="2147483743" r:id="rId10"/>
    <p:sldLayoutId id="2147483745" r:id="rId11"/>
    <p:sldLayoutId id="2147483744" r:id="rId12"/>
    <p:sldLayoutId id="2147483734" r:id="rId13"/>
    <p:sldLayoutId id="2147483735" r:id="rId14"/>
    <p:sldLayoutId id="2147483736" r:id="rId15"/>
    <p:sldLayoutId id="2147483737" r:id="rId16"/>
    <p:sldLayoutId id="2147483738" r:id="rId17"/>
    <p:sldLayoutId id="2147483739" r:id="rId18"/>
    <p:sldLayoutId id="2147483740" r:id="rId19"/>
    <p:sldLayoutId id="2147483742" r:id="rId20"/>
  </p:sldLayoutIdLst>
  <p:hf hdr="0" dt="0"/>
  <p:txStyles>
    <p:titleStyle>
      <a:lvl1pPr algn="l" defTabSz="914400" rtl="0" eaLnBrk="1" latinLnBrk="0" hangingPunct="1">
        <a:lnSpc>
          <a:spcPts val="2800"/>
        </a:lnSpc>
        <a:spcBef>
          <a:spcPct val="0"/>
        </a:spcBef>
        <a:buNone/>
        <a:defRPr sz="2400" kern="1200" baseline="0">
          <a:solidFill>
            <a:schemeClr val="bg1"/>
          </a:solidFill>
          <a:latin typeface="Cambria" panose="02040503050406030204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ts val="2400"/>
        </a:lnSpc>
        <a:spcBef>
          <a:spcPts val="0"/>
        </a:spcBef>
        <a:spcAft>
          <a:spcPts val="300"/>
        </a:spcAft>
        <a:buClr>
          <a:srgbClr val="0077B6"/>
        </a:buClr>
        <a:buFont typeface="Wingdings" panose="05000000000000000000" pitchFamily="2" charset="2"/>
        <a:buChar char="§"/>
        <a:defRPr sz="2000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360000" indent="-360000" algn="l" defTabSz="914400" rtl="0" eaLnBrk="1" latinLnBrk="0" hangingPunct="1">
        <a:lnSpc>
          <a:spcPts val="2400"/>
        </a:lnSpc>
        <a:spcBef>
          <a:spcPts val="0"/>
        </a:spcBef>
        <a:spcAft>
          <a:spcPts val="300"/>
        </a:spcAft>
        <a:buClr>
          <a:srgbClr val="0077B6"/>
        </a:buClr>
        <a:buFont typeface="Wingdings" panose="05000000000000000000" pitchFamily="2" charset="2"/>
        <a:buChar char="§"/>
        <a:defRPr sz="2000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540000" indent="-360000" algn="l" defTabSz="914400" rtl="0" eaLnBrk="1" latinLnBrk="0" hangingPunct="1">
        <a:lnSpc>
          <a:spcPts val="2400"/>
        </a:lnSpc>
        <a:spcBef>
          <a:spcPts val="0"/>
        </a:spcBef>
        <a:spcAft>
          <a:spcPts val="300"/>
        </a:spcAft>
        <a:buClr>
          <a:srgbClr val="0077B6"/>
        </a:buClr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720000" indent="-360000" algn="l" defTabSz="914400" rtl="0" eaLnBrk="1" latinLnBrk="0" hangingPunct="1">
        <a:lnSpc>
          <a:spcPts val="2400"/>
        </a:lnSpc>
        <a:spcBef>
          <a:spcPts val="0"/>
        </a:spcBef>
        <a:spcAft>
          <a:spcPts val="300"/>
        </a:spcAft>
        <a:buClr>
          <a:srgbClr val="0077B6"/>
        </a:buClr>
        <a:buFont typeface="Symbol" panose="05050102010706020507" pitchFamily="18" charset="2"/>
        <a:buChar char="-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360000" algn="l" defTabSz="914400" rtl="0" eaLnBrk="1" latinLnBrk="0" hangingPunct="1">
        <a:lnSpc>
          <a:spcPts val="2400"/>
        </a:lnSpc>
        <a:spcBef>
          <a:spcPts val="0"/>
        </a:spcBef>
        <a:spcAft>
          <a:spcPts val="300"/>
        </a:spcAft>
        <a:buClr>
          <a:srgbClr val="0077B6"/>
        </a:buClr>
        <a:buFont typeface="Symbol" panose="05050102010706020507" pitchFamily="18" charset="2"/>
        <a:buChar char="-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929" userDrawn="1">
          <p15:clr>
            <a:srgbClr val="F26B43"/>
          </p15:clr>
        </p15:guide>
        <p15:guide id="2" pos="302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orient="horz" pos="867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387" userDrawn="1">
          <p15:clr>
            <a:srgbClr val="F26B43"/>
          </p15:clr>
        </p15:guide>
        <p15:guide id="7" orient="horz" pos="3680" userDrawn="1">
          <p15:clr>
            <a:srgbClr val="F26B43"/>
          </p15:clr>
        </p15:guide>
        <p15:guide id="8" pos="2502" userDrawn="1">
          <p15:clr>
            <a:srgbClr val="F26B43"/>
          </p15:clr>
        </p15:guide>
        <p15:guide id="9" pos="2729" userDrawn="1">
          <p15:clr>
            <a:srgbClr val="F26B43"/>
          </p15:clr>
        </p15:guide>
        <p15:guide id="10" pos="4951" userDrawn="1">
          <p15:clr>
            <a:srgbClr val="F26B43"/>
          </p15:clr>
        </p15:guide>
        <p15:guide id="11" pos="5178" userDrawn="1">
          <p15:clr>
            <a:srgbClr val="F26B43"/>
          </p15:clr>
        </p15:guide>
        <p15:guide id="12" pos="665" userDrawn="1">
          <p15:clr>
            <a:srgbClr val="F26B43"/>
          </p15:clr>
        </p15:guide>
        <p15:guide id="13" orient="horz" pos="420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9.png"/><Relationship Id="rId11" Type="http://schemas.openxmlformats.org/officeDocument/2006/relationships/image" Target="../media/image53.png"/><Relationship Id="rId5" Type="http://schemas.openxmlformats.org/officeDocument/2006/relationships/image" Target="../media/image48.png"/><Relationship Id="rId10" Type="http://schemas.openxmlformats.org/officeDocument/2006/relationships/image" Target="../media/image52.png"/><Relationship Id="rId4" Type="http://schemas.openxmlformats.org/officeDocument/2006/relationships/image" Target="../media/image47.png"/><Relationship Id="rId9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 bwMode="gray">
          <a:xfrm>
            <a:off x="1055688" y="3068961"/>
            <a:ext cx="10651512" cy="144016"/>
          </a:xfrm>
        </p:spPr>
        <p:txBody>
          <a:bodyPr/>
          <a:lstStyle/>
          <a:p>
            <a:r>
              <a:rPr lang="de-DE" dirty="0"/>
              <a:t>Weiterentwicklung Geoportal.de</a:t>
            </a:r>
            <a:br>
              <a:rPr lang="de-DE" dirty="0"/>
            </a:br>
            <a:br>
              <a:rPr lang="de-DE" dirty="0"/>
            </a:br>
            <a:r>
              <a:rPr lang="de-DE" sz="2800" dirty="0"/>
              <a:t>Geoportal 3.0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 bwMode="gray">
          <a:xfrm>
            <a:off x="1055688" y="4221088"/>
            <a:ext cx="10651512" cy="307777"/>
          </a:xfrm>
        </p:spPr>
        <p:txBody>
          <a:bodyPr/>
          <a:lstStyle/>
          <a:p>
            <a:r>
              <a:rPr lang="de-DE" dirty="0"/>
              <a:t>Martin Lenk</a:t>
            </a:r>
          </a:p>
        </p:txBody>
      </p:sp>
    </p:spTree>
    <p:extLst>
      <p:ext uri="{BB962C8B-B14F-4D97-AF65-F5344CB8AC3E}">
        <p14:creationId xmlns:p14="http://schemas.microsoft.com/office/powerpoint/2010/main" val="8606997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E0964288-9AFD-4236-BC37-75EA80D59CC0}"/>
              </a:ext>
            </a:extLst>
          </p:cNvPr>
          <p:cNvSpPr/>
          <p:nvPr/>
        </p:nvSpPr>
        <p:spPr>
          <a:xfrm>
            <a:off x="335360" y="5733256"/>
            <a:ext cx="11665296" cy="1124744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 err="1">
              <a:solidFill>
                <a:schemeClr val="tx1"/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FC521AE-CF3F-4877-B6FA-CCE8157EB9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92" y="1171087"/>
            <a:ext cx="11076608" cy="5544526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Geoportal.de</a:t>
            </a:r>
            <a:br>
              <a:rPr lang="de-DE" dirty="0"/>
            </a:br>
            <a:r>
              <a:rPr lang="de-DE" sz="2000" dirty="0"/>
              <a:t>Umfangreiche Werkzeuge 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9ADA00A-0F4B-4C30-B604-AC1952C70F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61658"/>
            <a:ext cx="1217984" cy="88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5809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E0964288-9AFD-4236-BC37-75EA80D59CC0}"/>
              </a:ext>
            </a:extLst>
          </p:cNvPr>
          <p:cNvSpPr/>
          <p:nvPr/>
        </p:nvSpPr>
        <p:spPr>
          <a:xfrm>
            <a:off x="335360" y="5733256"/>
            <a:ext cx="11665296" cy="1124744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 err="1">
              <a:solidFill>
                <a:schemeClr val="tx1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140A576-8B27-40B0-AF61-89E0CB3E6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92" y="1124745"/>
            <a:ext cx="11233248" cy="5541317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Geoportal.de</a:t>
            </a:r>
            <a:br>
              <a:rPr lang="de-DE" dirty="0"/>
            </a:br>
            <a:r>
              <a:rPr lang="de-DE" sz="2000" dirty="0"/>
              <a:t>Umfangreiche Werkzeuge – hier Einwohnerzähler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9ADA00A-0F4B-4C30-B604-AC1952C70F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61658"/>
            <a:ext cx="1217984" cy="88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8935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E0964288-9AFD-4236-BC37-75EA80D59CC0}"/>
              </a:ext>
            </a:extLst>
          </p:cNvPr>
          <p:cNvSpPr/>
          <p:nvPr/>
        </p:nvSpPr>
        <p:spPr>
          <a:xfrm>
            <a:off x="335360" y="5733256"/>
            <a:ext cx="11665296" cy="1124744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 err="1">
              <a:solidFill>
                <a:schemeClr val="tx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4089867-EC94-41D5-AE78-69E4D283B6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91" y="1007017"/>
            <a:ext cx="11286225" cy="5659045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Geoportal.de</a:t>
            </a:r>
            <a:br>
              <a:rPr lang="de-DE" dirty="0"/>
            </a:br>
            <a:r>
              <a:rPr lang="de-DE" sz="2000" dirty="0"/>
              <a:t>Detaillierte Suche nach Geodaten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9ADA00A-0F4B-4C30-B604-AC1952C70F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61658"/>
            <a:ext cx="1217984" cy="88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0306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Schulbereich</a:t>
            </a:r>
            <a:br>
              <a:rPr lang="de-DE" dirty="0"/>
            </a:br>
            <a:endParaRPr lang="de-DE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A9D816D-9566-47C5-8BB9-422683CB0CD8}"/>
              </a:ext>
            </a:extLst>
          </p:cNvPr>
          <p:cNvSpPr/>
          <p:nvPr/>
        </p:nvSpPr>
        <p:spPr>
          <a:xfrm>
            <a:off x="407368" y="5949280"/>
            <a:ext cx="11449272" cy="86409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 err="1">
              <a:solidFill>
                <a:schemeClr val="tx1"/>
              </a:solidFill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F7273CC-CFB5-4085-A88E-523E72F8406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9782" y="1197248"/>
            <a:ext cx="11220576" cy="566075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1" dirty="0"/>
              <a:t>Interaktive Seiten für Schulen</a:t>
            </a:r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de-DE" dirty="0"/>
              <a:t>Startseite und Geo-Begriffe</a:t>
            </a:r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de-DE" dirty="0"/>
              <a:t>Energie / Klimawandel / Mobilität / Naturgefahren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1" dirty="0"/>
              <a:t>Zusammenarbeit Verband Schulgeographie Hessen</a:t>
            </a:r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de-DE" dirty="0"/>
              <a:t>Inhaltliche und vor allem didaktische Überarbeitung</a:t>
            </a:r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de-DE" dirty="0"/>
              <a:t>Gemeinsame Veröffentlichung geplant</a:t>
            </a:r>
          </a:p>
          <a:p>
            <a:pPr lvl="1" indent="0">
              <a:buNone/>
            </a:pP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1" dirty="0"/>
              <a:t>Fragebogen</a:t>
            </a:r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de-DE" dirty="0"/>
              <a:t>Erarbeitung eines Fragenbogens zum Einsatz im Unterricht</a:t>
            </a:r>
          </a:p>
          <a:p>
            <a:pPr lvl="1" indent="0">
              <a:buNone/>
            </a:pP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1" dirty="0"/>
              <a:t>Vermarktung</a:t>
            </a:r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de-DE" dirty="0"/>
              <a:t>Flyer zur Vermarktung des Angebotes</a:t>
            </a:r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de-DE" dirty="0"/>
              <a:t>Versenden von E-Mails an relevante Schulen und Stellen</a:t>
            </a:r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de-DE" dirty="0"/>
              <a:t>Artikel in Fachpresse</a:t>
            </a:r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de-DE" dirty="0"/>
              <a:t>Newsletter, </a:t>
            </a:r>
            <a:r>
              <a:rPr lang="de-DE" dirty="0" err="1"/>
              <a:t>Social</a:t>
            </a:r>
            <a:r>
              <a:rPr lang="de-DE" dirty="0"/>
              <a:t> Media</a:t>
            </a:r>
          </a:p>
          <a:p>
            <a:pPr marL="702900" lvl="1" indent="-342900">
              <a:buFont typeface="Arial" panose="020B0604020202020204" pitchFamily="34" charset="0"/>
              <a:buChar char="•"/>
            </a:pP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b="1" dirty="0"/>
          </a:p>
          <a:p>
            <a:endParaRPr lang="de-DE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F63A011-29E6-4AFF-9B4D-791718B445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0342" y="5789425"/>
            <a:ext cx="2866298" cy="1008336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C509D586-5399-4AFE-9D37-830BA34029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3427" y="-1083"/>
            <a:ext cx="5988573" cy="294969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44B68D2-3AAD-41A0-9939-3A0A62C41B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8048" y="2931660"/>
            <a:ext cx="2009775" cy="542925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BCB1F6D3-06E4-46E1-80BE-F3A3E134DC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9840" y="3688402"/>
            <a:ext cx="2573848" cy="1803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6777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hteck 47">
            <a:extLst>
              <a:ext uri="{FF2B5EF4-FFF2-40B4-BE49-F238E27FC236}">
                <a16:creationId xmlns:a16="http://schemas.microsoft.com/office/drawing/2014/main" id="{AD4797E9-0902-4BA0-8F32-E5250320309C}"/>
              </a:ext>
            </a:extLst>
          </p:cNvPr>
          <p:cNvSpPr/>
          <p:nvPr/>
        </p:nvSpPr>
        <p:spPr>
          <a:xfrm>
            <a:off x="0" y="-171399"/>
            <a:ext cx="12360696" cy="717003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 err="1">
              <a:solidFill>
                <a:schemeClr val="tx1"/>
              </a:solidFill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CEF4819-D09B-4E34-BB81-C3F07316D96F}"/>
              </a:ext>
            </a:extLst>
          </p:cNvPr>
          <p:cNvSpPr/>
          <p:nvPr/>
        </p:nvSpPr>
        <p:spPr>
          <a:xfrm>
            <a:off x="1221117" y="0"/>
            <a:ext cx="9699419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47" dirty="0">
              <a:solidFill>
                <a:schemeClr val="tx1"/>
              </a:solidFill>
              <a:latin typeface="BundesSans Web" panose="020B0002030500000203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541AE25-68BD-4800-8E33-F4BF3962777B}"/>
              </a:ext>
            </a:extLst>
          </p:cNvPr>
          <p:cNvSpPr txBox="1"/>
          <p:nvPr/>
        </p:nvSpPr>
        <p:spPr>
          <a:xfrm>
            <a:off x="7391911" y="358756"/>
            <a:ext cx="2296585" cy="345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47" b="1" dirty="0">
                <a:latin typeface="BundesSans Web" panose="020B0002030500000203" pitchFamily="34" charset="0"/>
              </a:rPr>
              <a:t>Naturgefahren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BCDEADEA-9C2D-43D8-BD05-8FDFA9608AF0}"/>
              </a:ext>
            </a:extLst>
          </p:cNvPr>
          <p:cNvSpPr/>
          <p:nvPr/>
        </p:nvSpPr>
        <p:spPr>
          <a:xfrm>
            <a:off x="7246665" y="158496"/>
            <a:ext cx="2606456" cy="21897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de-DE" sz="823" dirty="0">
                <a:latin typeface="BundesSans Web" panose="020B0002030500000203" pitchFamily="34" charset="0"/>
              </a:rPr>
              <a:t>https://www.geoportal.de/Schule/Naturgefahren.html</a:t>
            </a: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8E75BB5A-73BE-407D-8E04-48DE2F6A5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8182" y="170067"/>
            <a:ext cx="711656" cy="7159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47DC5961-8A55-4BB5-9F92-A49020178C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844" y="196194"/>
            <a:ext cx="706010" cy="7102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C4326741-1B06-42D8-8377-432BA8155512}"/>
              </a:ext>
            </a:extLst>
          </p:cNvPr>
          <p:cNvSpPr/>
          <p:nvPr/>
        </p:nvSpPr>
        <p:spPr>
          <a:xfrm>
            <a:off x="2487768" y="161324"/>
            <a:ext cx="2341896" cy="21897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de-DE" sz="823" dirty="0">
                <a:latin typeface="BundesSans Web" panose="020B0002030500000203" pitchFamily="34" charset="0"/>
              </a:rPr>
              <a:t>https://www.geoportal.de/Schule/Energie.html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B84295AB-5397-4CB5-A8BB-98F2DA414E43}"/>
              </a:ext>
            </a:extLst>
          </p:cNvPr>
          <p:cNvSpPr txBox="1"/>
          <p:nvPr/>
        </p:nvSpPr>
        <p:spPr>
          <a:xfrm>
            <a:off x="1316782" y="1103403"/>
            <a:ext cx="4628833" cy="59221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/>
            <a:r>
              <a:rPr lang="de-DE" sz="1070" b="1" dirty="0">
                <a:latin typeface="BundesSans Web" panose="020B0002030500000203" pitchFamily="34" charset="0"/>
              </a:rPr>
              <a:t>Aufgabe 1) zu Energie (1) </a:t>
            </a:r>
          </a:p>
          <a:p>
            <a:r>
              <a:rPr lang="de-DE" sz="1089" dirty="0">
                <a:latin typeface="BundesSans Web" panose="020B0002030500000203" pitchFamily="34" charset="0"/>
              </a:rPr>
              <a:t>Wähle eine Energiequelle aus und benenne die Vor- und Nachteile.</a:t>
            </a:r>
          </a:p>
          <a:p>
            <a:r>
              <a:rPr lang="de-DE" sz="1089" dirty="0">
                <a:latin typeface="BundesSans Web" panose="020B0002030500000203" pitchFamily="34" charset="0"/>
              </a:rPr>
              <a:t>Recherchiere dabei auch aktuelle Zahlen und notiere die Datenquellen.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DBE704BB-1801-40E3-8A84-6C6BF3A360E5}"/>
              </a:ext>
            </a:extLst>
          </p:cNvPr>
          <p:cNvSpPr txBox="1"/>
          <p:nvPr/>
        </p:nvSpPr>
        <p:spPr>
          <a:xfrm>
            <a:off x="1311332" y="1856196"/>
            <a:ext cx="4638942" cy="75982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1070" b="1" dirty="0">
                <a:latin typeface="BundesSans Web" panose="020B0002030500000203" pitchFamily="34" charset="0"/>
              </a:rPr>
              <a:t>Aufgabe 2) zu Energie (2)</a:t>
            </a:r>
          </a:p>
          <a:p>
            <a:r>
              <a:rPr lang="de-DE" sz="1089" dirty="0">
                <a:latin typeface="BundesSans Web" panose="020B0002030500000203" pitchFamily="34" charset="0"/>
              </a:rPr>
              <a:t>Erkläre, was „erneuerbare Energien“ sind. Begründe, welche davon du für die Zukunft als besonders wichtig ansiehst [und hebe den Text gut auf, für den Fall, dass du Kanzler oder Kanzlerin von Deutschland wirst        ]. 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FB1C1CF6-5966-448C-8A8C-A22BF45502A2}"/>
              </a:ext>
            </a:extLst>
          </p:cNvPr>
          <p:cNvSpPr txBox="1"/>
          <p:nvPr/>
        </p:nvSpPr>
        <p:spPr>
          <a:xfrm>
            <a:off x="2402491" y="381551"/>
            <a:ext cx="2378729" cy="345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47" b="1" dirty="0">
                <a:latin typeface="BundesSans Web" panose="020B0002030500000203" pitchFamily="34" charset="0"/>
              </a:rPr>
              <a:t>Energie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F3628A1F-8D04-42A0-B83A-98B0C5D7DF44}"/>
              </a:ext>
            </a:extLst>
          </p:cNvPr>
          <p:cNvSpPr txBox="1"/>
          <p:nvPr/>
        </p:nvSpPr>
        <p:spPr>
          <a:xfrm>
            <a:off x="6217982" y="1136040"/>
            <a:ext cx="4541856" cy="58631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/>
            <a:r>
              <a:rPr lang="de-DE" sz="1070" b="1" dirty="0">
                <a:latin typeface="BundesSans Web" panose="020B0002030500000203" pitchFamily="34" charset="0"/>
              </a:rPr>
              <a:t>Aufgabe 1) zu Naturgefahren (1)</a:t>
            </a:r>
          </a:p>
          <a:p>
            <a:r>
              <a:rPr lang="de-DE" sz="1070" dirty="0">
                <a:latin typeface="BundesSans Web" panose="020B0002030500000203" pitchFamily="34" charset="0"/>
              </a:rPr>
              <a:t>Analysiere mit Hilfe der Karte „AKTUELLE Flusspegel“, wie die Lage bzgl. Hoch- / Niedrigwasser aktuell in Deutschland ist. Nutze hierfür die Legende.</a:t>
            </a: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D3AB5FD6-E46B-40B9-95A5-BB4B29E5DB18}"/>
              </a:ext>
            </a:extLst>
          </p:cNvPr>
          <p:cNvSpPr txBox="1"/>
          <p:nvPr/>
        </p:nvSpPr>
        <p:spPr>
          <a:xfrm>
            <a:off x="6205519" y="1859965"/>
            <a:ext cx="4568661" cy="75982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1070" b="1" dirty="0">
                <a:latin typeface="BundesSans Web" panose="020B0002030500000203" pitchFamily="34" charset="0"/>
              </a:rPr>
              <a:t>Aufgabe 2) zu Naturgefahren (2)</a:t>
            </a:r>
          </a:p>
          <a:p>
            <a:r>
              <a:rPr lang="de-DE" sz="1089" dirty="0">
                <a:latin typeface="BundesSans Web" panose="020B0002030500000203" pitchFamily="34" charset="0"/>
              </a:rPr>
              <a:t>Schätze, wie viele Erdbeben pro Jahr in Deutschland eine Magnitude von über 4 haben. Gehe zur Karte "AKTUELLE Erdbeben“, klicke 8 Punkte an und überprüfe in dem sich öffnenden Fenster den Wert „Magnitude“. </a:t>
            </a:r>
          </a:p>
        </p:txBody>
      </p:sp>
      <p:pic>
        <p:nvPicPr>
          <p:cNvPr id="49" name="Grafik 48">
            <a:extLst>
              <a:ext uri="{FF2B5EF4-FFF2-40B4-BE49-F238E27FC236}">
                <a16:creationId xmlns:a16="http://schemas.microsoft.com/office/drawing/2014/main" id="{3E132BFD-FEA6-4C09-A956-D57F3CA32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945" y="3586915"/>
            <a:ext cx="694612" cy="6987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4" name="Rechteck 53">
            <a:extLst>
              <a:ext uri="{FF2B5EF4-FFF2-40B4-BE49-F238E27FC236}">
                <a16:creationId xmlns:a16="http://schemas.microsoft.com/office/drawing/2014/main" id="{825FE1F1-34FE-43CA-A164-053F5983C496}"/>
              </a:ext>
            </a:extLst>
          </p:cNvPr>
          <p:cNvSpPr/>
          <p:nvPr/>
        </p:nvSpPr>
        <p:spPr>
          <a:xfrm>
            <a:off x="2412662" y="3586368"/>
            <a:ext cx="2309017" cy="21897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de-DE" sz="823" dirty="0">
                <a:latin typeface="BundesSans Web" panose="020B0002030500000203" pitchFamily="34" charset="0"/>
              </a:rPr>
              <a:t>https://www.geoportal.de/Schule/Mobilität.html</a:t>
            </a:r>
          </a:p>
        </p:txBody>
      </p:sp>
      <p:sp>
        <p:nvSpPr>
          <p:cNvPr id="55" name="Rechteck 54">
            <a:extLst>
              <a:ext uri="{FF2B5EF4-FFF2-40B4-BE49-F238E27FC236}">
                <a16:creationId xmlns:a16="http://schemas.microsoft.com/office/drawing/2014/main" id="{C060AA12-49AA-43C4-BE31-19B0EE66B791}"/>
              </a:ext>
            </a:extLst>
          </p:cNvPr>
          <p:cNvSpPr/>
          <p:nvPr/>
        </p:nvSpPr>
        <p:spPr>
          <a:xfrm>
            <a:off x="7294311" y="3604144"/>
            <a:ext cx="2565328" cy="21897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de-DE" sz="823" dirty="0">
                <a:latin typeface="BundesSans Web" panose="020B0002030500000203" pitchFamily="34" charset="0"/>
              </a:rPr>
              <a:t>https://www.geoportal.de/Schule/Klimawandel.html</a:t>
            </a:r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721D2AD5-9FC3-4DB7-A1DE-C2BA372F108C}"/>
              </a:ext>
            </a:extLst>
          </p:cNvPr>
          <p:cNvCxnSpPr>
            <a:cxnSpLocks/>
            <a:stCxn id="4" idx="1"/>
            <a:endCxn id="4" idx="3"/>
          </p:cNvCxnSpPr>
          <p:nvPr/>
        </p:nvCxnSpPr>
        <p:spPr>
          <a:xfrm>
            <a:off x="1221117" y="3429000"/>
            <a:ext cx="9699419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CF443631-DDC1-4FB9-BD64-C4DF09BBE011}"/>
              </a:ext>
            </a:extLst>
          </p:cNvPr>
          <p:cNvCxnSpPr>
            <a:cxnSpLocks/>
            <a:stCxn id="4" idx="0"/>
            <a:endCxn id="4" idx="2"/>
          </p:cNvCxnSpPr>
          <p:nvPr/>
        </p:nvCxnSpPr>
        <p:spPr>
          <a:xfrm>
            <a:off x="6070827" y="0"/>
            <a:ext cx="0" cy="685800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feld 55">
            <a:extLst>
              <a:ext uri="{FF2B5EF4-FFF2-40B4-BE49-F238E27FC236}">
                <a16:creationId xmlns:a16="http://schemas.microsoft.com/office/drawing/2014/main" id="{2B1BA8A1-647C-49C3-85C3-7C21D93A0F5A}"/>
              </a:ext>
            </a:extLst>
          </p:cNvPr>
          <p:cNvSpPr txBox="1"/>
          <p:nvPr/>
        </p:nvSpPr>
        <p:spPr>
          <a:xfrm>
            <a:off x="1315055" y="4409807"/>
            <a:ext cx="4603317" cy="59221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/>
            <a:r>
              <a:rPr lang="de-DE" sz="1070" b="1" dirty="0">
                <a:latin typeface="BundesSans Web" panose="020B0002030500000203" pitchFamily="34" charset="0"/>
              </a:rPr>
              <a:t>Aufgabe 1) zu Mobilität (1)</a:t>
            </a:r>
          </a:p>
          <a:p>
            <a:r>
              <a:rPr lang="de-DE" sz="1089" dirty="0">
                <a:latin typeface="BundesSans Web" panose="020B0002030500000203" pitchFamily="34" charset="0"/>
              </a:rPr>
              <a:t>Beschreibe das Problem, welches dir am wichtigsten erscheint. </a:t>
            </a:r>
          </a:p>
          <a:p>
            <a:r>
              <a:rPr lang="de-DE" sz="1089" dirty="0">
                <a:latin typeface="BundesSans Web" panose="020B0002030500000203" pitchFamily="34" charset="0"/>
              </a:rPr>
              <a:t>Entwickle dafür eine möglichst nachhaltige Lösung.</a:t>
            </a:r>
          </a:p>
        </p:txBody>
      </p:sp>
      <p:sp>
        <p:nvSpPr>
          <p:cNvPr id="57" name="Textfeld 56">
            <a:extLst>
              <a:ext uri="{FF2B5EF4-FFF2-40B4-BE49-F238E27FC236}">
                <a16:creationId xmlns:a16="http://schemas.microsoft.com/office/drawing/2014/main" id="{AB905AA7-7963-467F-BEBB-6401E4592953}"/>
              </a:ext>
            </a:extLst>
          </p:cNvPr>
          <p:cNvSpPr txBox="1"/>
          <p:nvPr/>
        </p:nvSpPr>
        <p:spPr>
          <a:xfrm>
            <a:off x="1318945" y="5174661"/>
            <a:ext cx="4580556" cy="75982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1070" b="1" dirty="0">
                <a:latin typeface="BundesSans Web" panose="020B0002030500000203" pitchFamily="34" charset="0"/>
              </a:rPr>
              <a:t>Aufgabe 2) zu Mobilität (2)</a:t>
            </a:r>
          </a:p>
          <a:p>
            <a:r>
              <a:rPr lang="de-DE" sz="1089" dirty="0">
                <a:latin typeface="BundesSans Web" panose="020B0002030500000203" pitchFamily="34" charset="0"/>
              </a:rPr>
              <a:t>Erkläre, warum es vielen Menschen schwerfällt, auf das Auto zu verzichten.</a:t>
            </a:r>
          </a:p>
          <a:p>
            <a:r>
              <a:rPr lang="de-DE" sz="1089" dirty="0">
                <a:latin typeface="BundesSans Web" panose="020B0002030500000203" pitchFamily="34" charset="0"/>
              </a:rPr>
              <a:t>Entwerfe einen Flyer, um für die Nutzung des Fahrrads (oder des ÖPNV) im Alltag zu werben. </a:t>
            </a:r>
          </a:p>
        </p:txBody>
      </p:sp>
      <p:sp>
        <p:nvSpPr>
          <p:cNvPr id="58" name="Textfeld 57">
            <a:extLst>
              <a:ext uri="{FF2B5EF4-FFF2-40B4-BE49-F238E27FC236}">
                <a16:creationId xmlns:a16="http://schemas.microsoft.com/office/drawing/2014/main" id="{6B5DDBD1-A03A-4FFE-A9F2-FD37539ED24D}"/>
              </a:ext>
            </a:extLst>
          </p:cNvPr>
          <p:cNvSpPr txBox="1"/>
          <p:nvPr/>
        </p:nvSpPr>
        <p:spPr>
          <a:xfrm>
            <a:off x="1329087" y="6074345"/>
            <a:ext cx="4580556" cy="59221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1070" b="1" dirty="0">
                <a:latin typeface="BundesSans Web" panose="020B0002030500000203" pitchFamily="34" charset="0"/>
              </a:rPr>
              <a:t>Aufgabe 3) zu Mobilität</a:t>
            </a:r>
          </a:p>
          <a:p>
            <a:r>
              <a:rPr lang="de-DE" sz="1070" dirty="0">
                <a:latin typeface="BundesSans Web" panose="020B0002030500000203" pitchFamily="34" charset="0"/>
              </a:rPr>
              <a:t>Welche Information war für dich neu oder unerwartet? </a:t>
            </a:r>
            <a:r>
              <a:rPr lang="de-DE" sz="1089" dirty="0">
                <a:latin typeface="BundesSans Web" panose="020B0002030500000203" pitchFamily="34" charset="0"/>
              </a:rPr>
              <a:t>Recherchiere weiter und erkläre, wie es in diesem Zusammenhang in deiner Heimatregion aussieht.</a:t>
            </a:r>
          </a:p>
        </p:txBody>
      </p:sp>
      <p:sp>
        <p:nvSpPr>
          <p:cNvPr id="59" name="Textfeld 58">
            <a:extLst>
              <a:ext uri="{FF2B5EF4-FFF2-40B4-BE49-F238E27FC236}">
                <a16:creationId xmlns:a16="http://schemas.microsoft.com/office/drawing/2014/main" id="{AA614B9C-450C-46A2-9FCE-2A287FD95E5F}"/>
              </a:ext>
            </a:extLst>
          </p:cNvPr>
          <p:cNvSpPr txBox="1"/>
          <p:nvPr/>
        </p:nvSpPr>
        <p:spPr>
          <a:xfrm>
            <a:off x="2418676" y="3816619"/>
            <a:ext cx="2326366" cy="345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647" b="1" dirty="0">
                <a:latin typeface="BundesSans Web" panose="020B0002030500000203" pitchFamily="34" charset="0"/>
              </a:rPr>
              <a:t>Mobilität</a:t>
            </a:r>
          </a:p>
        </p:txBody>
      </p:sp>
      <p:sp>
        <p:nvSpPr>
          <p:cNvPr id="60" name="Textfeld 59">
            <a:extLst>
              <a:ext uri="{FF2B5EF4-FFF2-40B4-BE49-F238E27FC236}">
                <a16:creationId xmlns:a16="http://schemas.microsoft.com/office/drawing/2014/main" id="{3D1FE2E1-49D6-4646-8179-8B86F8C4998B}"/>
              </a:ext>
            </a:extLst>
          </p:cNvPr>
          <p:cNvSpPr txBox="1"/>
          <p:nvPr/>
        </p:nvSpPr>
        <p:spPr>
          <a:xfrm>
            <a:off x="6321679" y="4424502"/>
            <a:ext cx="4485900" cy="59221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/>
            <a:r>
              <a:rPr lang="de-DE" sz="1070" b="1" dirty="0">
                <a:latin typeface="BundesSans Web" panose="020B0002030500000203" pitchFamily="34" charset="0"/>
              </a:rPr>
              <a:t>Aufgabe 1) zu Klimawandel (1)</a:t>
            </a:r>
          </a:p>
          <a:p>
            <a:r>
              <a:rPr lang="de-DE" sz="1089" dirty="0">
                <a:latin typeface="BundesSans Web" panose="020B0002030500000203" pitchFamily="34" charset="0"/>
              </a:rPr>
              <a:t>Beschreibe eine Ursache des Klimawandels. Erörtere Maßnahmen zu deren Reduzierung und auch damit verbundene Probleme bei der Umsetzung.</a:t>
            </a:r>
          </a:p>
        </p:txBody>
      </p:sp>
      <p:sp>
        <p:nvSpPr>
          <p:cNvPr id="62" name="Textfeld 61">
            <a:extLst>
              <a:ext uri="{FF2B5EF4-FFF2-40B4-BE49-F238E27FC236}">
                <a16:creationId xmlns:a16="http://schemas.microsoft.com/office/drawing/2014/main" id="{EC0FE5EE-EE6A-469C-A23E-32B6EFB79F2B}"/>
              </a:ext>
            </a:extLst>
          </p:cNvPr>
          <p:cNvSpPr txBox="1"/>
          <p:nvPr/>
        </p:nvSpPr>
        <p:spPr>
          <a:xfrm>
            <a:off x="6313084" y="6064252"/>
            <a:ext cx="4485900" cy="58631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1070" b="1" dirty="0">
                <a:latin typeface="BundesSans Web" panose="020B0002030500000203" pitchFamily="34" charset="0"/>
              </a:rPr>
              <a:t>Aufgabe 3) zu Klimawandel</a:t>
            </a:r>
          </a:p>
          <a:p>
            <a:r>
              <a:rPr lang="de-DE" sz="1070" dirty="0">
                <a:latin typeface="BundesSans Web" panose="020B0002030500000203" pitchFamily="34" charset="0"/>
              </a:rPr>
              <a:t>Erstelle ein Plakat für dein Klassenzimmer, wie man nachhaltiger leben kann, z. B. im Bezug auf Nahrung, Kleidung, Heizen, Auto, Urlaub,  Stromverbrauch.</a:t>
            </a:r>
          </a:p>
        </p:txBody>
      </p:sp>
      <p:sp>
        <p:nvSpPr>
          <p:cNvPr id="63" name="Textfeld 62">
            <a:extLst>
              <a:ext uri="{FF2B5EF4-FFF2-40B4-BE49-F238E27FC236}">
                <a16:creationId xmlns:a16="http://schemas.microsoft.com/office/drawing/2014/main" id="{9B60862B-39A0-4381-AD57-5F17C503B1B7}"/>
              </a:ext>
            </a:extLst>
          </p:cNvPr>
          <p:cNvSpPr txBox="1"/>
          <p:nvPr/>
        </p:nvSpPr>
        <p:spPr>
          <a:xfrm>
            <a:off x="7403747" y="3828311"/>
            <a:ext cx="2269893" cy="345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647" b="1" dirty="0">
                <a:latin typeface="BundesSans Web" panose="020B0002030500000203" pitchFamily="34" charset="0"/>
              </a:rPr>
              <a:t>Klimawandel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5504B46E-4C27-40B3-B13C-84D41D0721EF}"/>
              </a:ext>
            </a:extLst>
          </p:cNvPr>
          <p:cNvSpPr txBox="1"/>
          <p:nvPr/>
        </p:nvSpPr>
        <p:spPr>
          <a:xfrm>
            <a:off x="1314645" y="2714920"/>
            <a:ext cx="4653669" cy="59221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1070" b="1" dirty="0">
                <a:latin typeface="BundesSans Web" panose="020B0002030500000203" pitchFamily="34" charset="0"/>
              </a:rPr>
              <a:t>Aufgabe 3) zu Energie</a:t>
            </a:r>
          </a:p>
          <a:p>
            <a:r>
              <a:rPr lang="de-DE" sz="1089" dirty="0">
                <a:latin typeface="BundesSans Web" panose="020B0002030500000203" pitchFamily="34" charset="0"/>
              </a:rPr>
              <a:t>Beschreibe kurz die Information, die dich am meisten überrascht hat und erkläre, warum das so gewesen ist.</a:t>
            </a: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414AB764-B195-467A-9A8C-9ADCEAB6F33B}"/>
              </a:ext>
            </a:extLst>
          </p:cNvPr>
          <p:cNvSpPr txBox="1"/>
          <p:nvPr/>
        </p:nvSpPr>
        <p:spPr>
          <a:xfrm>
            <a:off x="6203464" y="2710187"/>
            <a:ext cx="4582237" cy="59221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1070" b="1" dirty="0">
                <a:latin typeface="BundesSans Web" panose="020B0002030500000203" pitchFamily="34" charset="0"/>
              </a:rPr>
              <a:t>Aufgabe 3) zu Naturgefahren</a:t>
            </a:r>
          </a:p>
          <a:p>
            <a:r>
              <a:rPr lang="de-DE" sz="1070" dirty="0">
                <a:latin typeface="BundesSans Web" panose="020B0002030500000203" pitchFamily="34" charset="0"/>
              </a:rPr>
              <a:t>         Welche Information war für dich am interessantesten? Beschreibe</a:t>
            </a:r>
            <a:r>
              <a:rPr lang="de-DE" sz="1089" dirty="0">
                <a:latin typeface="BundesSans Web" panose="020B0002030500000203" pitchFamily="34" charset="0"/>
              </a:rPr>
              <a:t>, wie du </a:t>
            </a:r>
          </a:p>
          <a:p>
            <a:r>
              <a:rPr lang="de-DE" sz="1089" dirty="0">
                <a:latin typeface="BundesSans Web" panose="020B0002030500000203" pitchFamily="34" charset="0"/>
              </a:rPr>
              <a:t>           diese in einer heutigen oder zukünftigen Lebenssituation nutzen kannst. </a:t>
            </a:r>
            <a:endParaRPr lang="de-DE" sz="1070" dirty="0">
              <a:highlight>
                <a:srgbClr val="FFFF00"/>
              </a:highlight>
              <a:latin typeface="BundesSans Web" panose="020B0002030500000203" pitchFamily="34" charset="0"/>
            </a:endParaRP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679D89FF-1A35-42AA-812B-5EEDC472A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7620" y="3594270"/>
            <a:ext cx="716560" cy="7208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E1B18A98-1869-4D1E-953D-1D8BE7914538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5194070" y="165358"/>
            <a:ext cx="746109" cy="7102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872B691C-7CDB-4C16-877D-5AC348D47C80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>
            <a:off x="6297420" y="163091"/>
            <a:ext cx="737872" cy="7235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943B4B4B-2D10-4653-BCC4-D01BA39B86CA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</a:blip>
          <a:stretch>
            <a:fillRect/>
          </a:stretch>
        </p:blipFill>
        <p:spPr>
          <a:xfrm>
            <a:off x="5135646" y="3584779"/>
            <a:ext cx="749262" cy="7073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48B4162E-97F8-4430-AFDC-DF2DB83B6CB4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</a:blip>
          <a:stretch>
            <a:fillRect/>
          </a:stretch>
        </p:blipFill>
        <p:spPr>
          <a:xfrm>
            <a:off x="6315610" y="3606785"/>
            <a:ext cx="737872" cy="7140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7" name="Ellipse 36">
            <a:extLst>
              <a:ext uri="{FF2B5EF4-FFF2-40B4-BE49-F238E27FC236}">
                <a16:creationId xmlns:a16="http://schemas.microsoft.com/office/drawing/2014/main" id="{325A4465-83F7-45AE-808E-47CF280452BA}"/>
              </a:ext>
            </a:extLst>
          </p:cNvPr>
          <p:cNvSpPr/>
          <p:nvPr/>
        </p:nvSpPr>
        <p:spPr>
          <a:xfrm>
            <a:off x="5629204" y="2941522"/>
            <a:ext cx="974987" cy="97498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47" dirty="0" err="1">
              <a:solidFill>
                <a:schemeClr val="tx1"/>
              </a:solidFill>
              <a:latin typeface="BundesSans Web" panose="020B0002030500000203" pitchFamily="34" charset="0"/>
            </a:endParaRPr>
          </a:p>
        </p:txBody>
      </p:sp>
      <p:pic>
        <p:nvPicPr>
          <p:cNvPr id="38" name="Grafik 37">
            <a:extLst>
              <a:ext uri="{FF2B5EF4-FFF2-40B4-BE49-F238E27FC236}">
                <a16:creationId xmlns:a16="http://schemas.microsoft.com/office/drawing/2014/main" id="{71CCF76D-82F9-475C-B02C-CE2FFD6378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34970" y="3161729"/>
            <a:ext cx="484974" cy="504145"/>
          </a:xfrm>
          <a:prstGeom prst="rect">
            <a:avLst/>
          </a:prstGeom>
          <a:ln>
            <a:noFill/>
          </a:ln>
          <a:effectLst/>
        </p:spPr>
      </p:pic>
      <p:sp>
        <p:nvSpPr>
          <p:cNvPr id="51" name="Rechteck 50">
            <a:extLst>
              <a:ext uri="{FF2B5EF4-FFF2-40B4-BE49-F238E27FC236}">
                <a16:creationId xmlns:a16="http://schemas.microsoft.com/office/drawing/2014/main" id="{2773A99E-6649-436D-A9DE-B9F5AD9FE111}"/>
              </a:ext>
            </a:extLst>
          </p:cNvPr>
          <p:cNvSpPr/>
          <p:nvPr/>
        </p:nvSpPr>
        <p:spPr>
          <a:xfrm>
            <a:off x="5851703" y="3161729"/>
            <a:ext cx="484974" cy="453785"/>
          </a:xfrm>
          <a:prstGeom prst="rect">
            <a:avLst/>
          </a:prstGeom>
          <a:solidFill>
            <a:srgbClr val="FFFFFF">
              <a:alpha val="6000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14" dirty="0" err="1">
              <a:solidFill>
                <a:schemeClr val="tx1"/>
              </a:solidFill>
            </a:endParaRPr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38BA97D7-4C5F-441D-90A4-7265D7D8328E}"/>
              </a:ext>
            </a:extLst>
          </p:cNvPr>
          <p:cNvSpPr txBox="1"/>
          <p:nvPr/>
        </p:nvSpPr>
        <p:spPr>
          <a:xfrm>
            <a:off x="5796068" y="3209182"/>
            <a:ext cx="659749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177" b="1" dirty="0"/>
              <a:t>BKG</a:t>
            </a:r>
          </a:p>
        </p:txBody>
      </p:sp>
      <p:sp>
        <p:nvSpPr>
          <p:cNvPr id="53" name="Textplatzhalter 2">
            <a:extLst>
              <a:ext uri="{FF2B5EF4-FFF2-40B4-BE49-F238E27FC236}">
                <a16:creationId xmlns:a16="http://schemas.microsoft.com/office/drawing/2014/main" id="{0D22CDD9-7963-4EF3-B370-D7A7730DEE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34253" y="3050586"/>
            <a:ext cx="783375" cy="832935"/>
          </a:xfrm>
          <a:scene3d>
            <a:camera prst="orthographicFront">
              <a:rot lat="0" lon="0" rev="0"/>
            </a:camera>
            <a:lightRig rig="threePt" dir="t"/>
          </a:scene3d>
          <a:sp3d/>
        </p:spPr>
        <p:txBody>
          <a:bodyPr>
            <a:prstTxWarp prst="textArchUp">
              <a:avLst>
                <a:gd name="adj" fmla="val 10139515"/>
              </a:avLst>
            </a:prstTxWarp>
          </a:bodyPr>
          <a:lstStyle/>
          <a:p>
            <a:r>
              <a:rPr lang="de-DE" sz="1089" dirty="0"/>
              <a:t>  Bundesamt für Kartog</a:t>
            </a:r>
            <a:r>
              <a:rPr lang="de-DE" sz="1089" dirty="0">
                <a:latin typeface="BundesSans Web" panose="020B0002030500000203" pitchFamily="34" charset="0"/>
              </a:rPr>
              <a:t>raphie  </a:t>
            </a:r>
          </a:p>
        </p:txBody>
      </p:sp>
      <p:sp>
        <p:nvSpPr>
          <p:cNvPr id="64" name="Textplatzhalter 2">
            <a:extLst>
              <a:ext uri="{FF2B5EF4-FFF2-40B4-BE49-F238E27FC236}">
                <a16:creationId xmlns:a16="http://schemas.microsoft.com/office/drawing/2014/main" id="{17E97561-2DE9-42FD-B061-57633B277A09}"/>
              </a:ext>
            </a:extLst>
          </p:cNvPr>
          <p:cNvSpPr txBox="1">
            <a:spLocks/>
          </p:cNvSpPr>
          <p:nvPr/>
        </p:nvSpPr>
        <p:spPr>
          <a:xfrm>
            <a:off x="5760520" y="3143298"/>
            <a:ext cx="733379" cy="724265"/>
          </a:xfrm>
          <a:prstGeom prst="rect">
            <a:avLst/>
          </a:prstGeom>
        </p:spPr>
        <p:txBody>
          <a:bodyPr spcFirstLastPara="1" vert="horz" lIns="0" tIns="0" rIns="0" bIns="0" numCol="1" rtlCol="0">
            <a:prstTxWarp prst="textArchDown">
              <a:avLst>
                <a:gd name="adj" fmla="val 365324"/>
              </a:avLst>
            </a:prstTxWarp>
            <a:noAutofit/>
          </a:bodyPr>
          <a:lstStyle>
            <a:lvl1pPr marL="0" indent="0" algn="l" defTabSz="1008006" rtl="0" eaLnBrk="1" latinLnBrk="0" hangingPunct="1">
              <a:lnSpc>
                <a:spcPts val="2646"/>
              </a:lnSpc>
              <a:spcBef>
                <a:spcPts val="0"/>
              </a:spcBef>
              <a:spcAft>
                <a:spcPts val="331"/>
              </a:spcAft>
              <a:buClr>
                <a:srgbClr val="0077B6"/>
              </a:buClr>
              <a:buFont typeface="Wingdings" panose="05000000000000000000" pitchFamily="2" charset="2"/>
              <a:buNone/>
              <a:defRPr sz="2205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396853" indent="-396853" algn="l" defTabSz="1008006" rtl="0" eaLnBrk="1" latinLnBrk="0" hangingPunct="1">
              <a:lnSpc>
                <a:spcPts val="2646"/>
              </a:lnSpc>
              <a:spcBef>
                <a:spcPts val="0"/>
              </a:spcBef>
              <a:spcAft>
                <a:spcPts val="331"/>
              </a:spcAft>
              <a:buClr>
                <a:srgbClr val="0077B6"/>
              </a:buClr>
              <a:buFont typeface="Wingdings" panose="05000000000000000000" pitchFamily="2" charset="2"/>
              <a:buChar char="§"/>
              <a:defRPr sz="2205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595279" indent="-396853" algn="l" defTabSz="1008006" rtl="0" eaLnBrk="1" latinLnBrk="0" hangingPunct="1">
              <a:lnSpc>
                <a:spcPts val="2646"/>
              </a:lnSpc>
              <a:spcBef>
                <a:spcPts val="0"/>
              </a:spcBef>
              <a:spcAft>
                <a:spcPts val="331"/>
              </a:spcAft>
              <a:buClr>
                <a:srgbClr val="0077B6"/>
              </a:buClr>
              <a:buSzPct val="80000"/>
              <a:buFont typeface="Wingdings" panose="05000000000000000000" pitchFamily="2" charset="2"/>
              <a:buChar char="§"/>
              <a:defRPr sz="2205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793706" indent="-396853" algn="l" defTabSz="1008006" rtl="0" eaLnBrk="1" latinLnBrk="0" hangingPunct="1">
              <a:lnSpc>
                <a:spcPts val="2646"/>
              </a:lnSpc>
              <a:spcBef>
                <a:spcPts val="0"/>
              </a:spcBef>
              <a:spcAft>
                <a:spcPts val="331"/>
              </a:spcAft>
              <a:buClr>
                <a:srgbClr val="0077B6"/>
              </a:buClr>
              <a:buFont typeface="Arial" panose="020B0604020202020204" pitchFamily="34" charset="0"/>
              <a:buChar char="•"/>
              <a:defRPr sz="2205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92132" indent="-396853" algn="l" defTabSz="1008006" rtl="0" eaLnBrk="1" latinLnBrk="0" hangingPunct="1">
              <a:lnSpc>
                <a:spcPts val="2646"/>
              </a:lnSpc>
              <a:spcBef>
                <a:spcPts val="0"/>
              </a:spcBef>
              <a:spcAft>
                <a:spcPts val="331"/>
              </a:spcAft>
              <a:buClr>
                <a:srgbClr val="0077B6"/>
              </a:buClr>
              <a:buSzPct val="80000"/>
              <a:buFont typeface="Arial" panose="020B0604020202020204" pitchFamily="34" charset="0"/>
              <a:buChar char="•"/>
              <a:defRPr sz="2205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2017" indent="-252001" algn="l" defTabSz="1008006" rtl="0" eaLnBrk="1" latinLnBrk="0" hangingPunct="1">
              <a:lnSpc>
                <a:spcPct val="90000"/>
              </a:lnSpc>
              <a:spcBef>
                <a:spcPts val="552"/>
              </a:spcBef>
              <a:buFont typeface="Arial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6020" indent="-252001" algn="l" defTabSz="1008006" rtl="0" eaLnBrk="1" latinLnBrk="0" hangingPunct="1">
              <a:lnSpc>
                <a:spcPct val="90000"/>
              </a:lnSpc>
              <a:spcBef>
                <a:spcPts val="552"/>
              </a:spcBef>
              <a:buFont typeface="Arial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80023" indent="-252001" algn="l" defTabSz="1008006" rtl="0" eaLnBrk="1" latinLnBrk="0" hangingPunct="1">
              <a:lnSpc>
                <a:spcPct val="90000"/>
              </a:lnSpc>
              <a:spcBef>
                <a:spcPts val="552"/>
              </a:spcBef>
              <a:buFont typeface="Arial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4026" indent="-252001" algn="l" defTabSz="1008006" rtl="0" eaLnBrk="1" latinLnBrk="0" hangingPunct="1">
              <a:lnSpc>
                <a:spcPct val="90000"/>
              </a:lnSpc>
              <a:spcBef>
                <a:spcPts val="552"/>
              </a:spcBef>
              <a:buFont typeface="Arial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907" dirty="0"/>
              <a:t>         und Geodäsie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5DFB743-0291-40E3-91A9-A3E57C11E3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>
            <a:off x="10567797" y="3302585"/>
            <a:ext cx="250881" cy="226851"/>
          </a:xfrm>
          <a:prstGeom prst="rect">
            <a:avLst/>
          </a:prstGeom>
        </p:spPr>
      </p:pic>
      <p:pic>
        <p:nvPicPr>
          <p:cNvPr id="50" name="Grafik 49">
            <a:extLst>
              <a:ext uri="{FF2B5EF4-FFF2-40B4-BE49-F238E27FC236}">
                <a16:creationId xmlns:a16="http://schemas.microsoft.com/office/drawing/2014/main" id="{A7AA11AC-5A04-49D0-9AE9-A9BB935458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352903">
            <a:off x="5949197" y="6528441"/>
            <a:ext cx="250881" cy="226851"/>
          </a:xfrm>
          <a:prstGeom prst="rect">
            <a:avLst/>
          </a:prstGeom>
        </p:spPr>
      </p:pic>
      <p:sp>
        <p:nvSpPr>
          <p:cNvPr id="61" name="Textfeld 60">
            <a:extLst>
              <a:ext uri="{FF2B5EF4-FFF2-40B4-BE49-F238E27FC236}">
                <a16:creationId xmlns:a16="http://schemas.microsoft.com/office/drawing/2014/main" id="{42D13553-51D0-40B9-894B-D8B46472A531}"/>
              </a:ext>
            </a:extLst>
          </p:cNvPr>
          <p:cNvSpPr txBox="1"/>
          <p:nvPr/>
        </p:nvSpPr>
        <p:spPr>
          <a:xfrm>
            <a:off x="6327265" y="5143099"/>
            <a:ext cx="4485900" cy="75982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1070" b="1" dirty="0">
                <a:latin typeface="BundesSans Web" panose="020B0002030500000203" pitchFamily="34" charset="0"/>
              </a:rPr>
              <a:t>Aufgabe 2) zu Klimawandel (2)</a:t>
            </a:r>
          </a:p>
          <a:p>
            <a:r>
              <a:rPr lang="de-DE" sz="1089" dirty="0">
                <a:latin typeface="BundesSans Web" panose="020B0002030500000203" pitchFamily="34" charset="0"/>
              </a:rPr>
              <a:t>Benenne eine Folge des Klimawandels und beschreibe für diese die Konsequenzen für Ökologie (Natur), Ökonomie (Wirtschaft) und Soziales (Gesellschaft).</a:t>
            </a:r>
          </a:p>
        </p:txBody>
      </p:sp>
      <p:sp>
        <p:nvSpPr>
          <p:cNvPr id="65" name="Smiley 64">
            <a:extLst>
              <a:ext uri="{FF2B5EF4-FFF2-40B4-BE49-F238E27FC236}">
                <a16:creationId xmlns:a16="http://schemas.microsoft.com/office/drawing/2014/main" id="{E11862A4-384D-4ABE-B82F-FE8AAC4C0A61}"/>
              </a:ext>
            </a:extLst>
          </p:cNvPr>
          <p:cNvSpPr/>
          <p:nvPr/>
        </p:nvSpPr>
        <p:spPr>
          <a:xfrm>
            <a:off x="4728299" y="2399186"/>
            <a:ext cx="172883" cy="172883"/>
          </a:xfrm>
          <a:prstGeom prst="smileyFac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14" dirty="0" err="1">
              <a:solidFill>
                <a:schemeClr val="tx1"/>
              </a:solidFill>
            </a:endParaRPr>
          </a:p>
        </p:txBody>
      </p:sp>
      <p:sp>
        <p:nvSpPr>
          <p:cNvPr id="66" name="Rechteck 65">
            <a:extLst>
              <a:ext uri="{FF2B5EF4-FFF2-40B4-BE49-F238E27FC236}">
                <a16:creationId xmlns:a16="http://schemas.microsoft.com/office/drawing/2014/main" id="{90610BDC-158A-4A24-915D-BF8354ACF264}"/>
              </a:ext>
            </a:extLst>
          </p:cNvPr>
          <p:cNvSpPr/>
          <p:nvPr/>
        </p:nvSpPr>
        <p:spPr>
          <a:xfrm>
            <a:off x="1233692" y="4296428"/>
            <a:ext cx="4835046" cy="870638"/>
          </a:xfrm>
          <a:prstGeom prst="rect">
            <a:avLst/>
          </a:prstGeom>
          <a:solidFill>
            <a:srgbClr val="007093">
              <a:alpha val="20000"/>
            </a:srgb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 err="1">
              <a:solidFill>
                <a:schemeClr val="tx1"/>
              </a:solidFill>
            </a:endParaRPr>
          </a:p>
        </p:txBody>
      </p:sp>
      <p:sp>
        <p:nvSpPr>
          <p:cNvPr id="67" name="Rechteck 66">
            <a:extLst>
              <a:ext uri="{FF2B5EF4-FFF2-40B4-BE49-F238E27FC236}">
                <a16:creationId xmlns:a16="http://schemas.microsoft.com/office/drawing/2014/main" id="{FA705F1D-1868-4752-9907-A8F48A4BC574}"/>
              </a:ext>
            </a:extLst>
          </p:cNvPr>
          <p:cNvSpPr/>
          <p:nvPr/>
        </p:nvSpPr>
        <p:spPr>
          <a:xfrm>
            <a:off x="6087527" y="5012920"/>
            <a:ext cx="4822522" cy="1043413"/>
          </a:xfrm>
          <a:prstGeom prst="rect">
            <a:avLst/>
          </a:prstGeom>
          <a:solidFill>
            <a:srgbClr val="007093">
              <a:alpha val="20000"/>
            </a:srgb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8699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hteck 81">
            <a:extLst>
              <a:ext uri="{FF2B5EF4-FFF2-40B4-BE49-F238E27FC236}">
                <a16:creationId xmlns:a16="http://schemas.microsoft.com/office/drawing/2014/main" id="{6B2A798E-AC86-4842-9986-65EA45ADCFC8}"/>
              </a:ext>
            </a:extLst>
          </p:cNvPr>
          <p:cNvSpPr/>
          <p:nvPr/>
        </p:nvSpPr>
        <p:spPr>
          <a:xfrm>
            <a:off x="0" y="-171399"/>
            <a:ext cx="12360696" cy="717003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 err="1">
              <a:solidFill>
                <a:schemeClr val="tx1"/>
              </a:solidFill>
            </a:endParaRPr>
          </a:p>
        </p:txBody>
      </p:sp>
      <p:sp>
        <p:nvSpPr>
          <p:cNvPr id="126" name="Rechteck 125">
            <a:extLst>
              <a:ext uri="{FF2B5EF4-FFF2-40B4-BE49-F238E27FC236}">
                <a16:creationId xmlns:a16="http://schemas.microsoft.com/office/drawing/2014/main" id="{638663F5-763C-407C-9289-282FD39CACF5}"/>
              </a:ext>
            </a:extLst>
          </p:cNvPr>
          <p:cNvSpPr/>
          <p:nvPr/>
        </p:nvSpPr>
        <p:spPr>
          <a:xfrm>
            <a:off x="1199456" y="0"/>
            <a:ext cx="9699419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47" dirty="0">
              <a:solidFill>
                <a:schemeClr val="tx1"/>
              </a:solidFill>
              <a:latin typeface="BundesSans Web" panose="020B0002030500000203" pitchFamily="34" charset="0"/>
            </a:endParaRPr>
          </a:p>
        </p:txBody>
      </p:sp>
      <p:sp>
        <p:nvSpPr>
          <p:cNvPr id="168" name="Rechteck 167">
            <a:extLst>
              <a:ext uri="{FF2B5EF4-FFF2-40B4-BE49-F238E27FC236}">
                <a16:creationId xmlns:a16="http://schemas.microsoft.com/office/drawing/2014/main" id="{B8D9C29F-634F-486F-88D7-10E77EB43D5B}"/>
              </a:ext>
            </a:extLst>
          </p:cNvPr>
          <p:cNvSpPr/>
          <p:nvPr/>
        </p:nvSpPr>
        <p:spPr>
          <a:xfrm>
            <a:off x="6194566" y="3604379"/>
            <a:ext cx="3238718" cy="4243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14" dirty="0" err="1">
              <a:solidFill>
                <a:schemeClr val="tx1"/>
              </a:solidFill>
            </a:endParaRPr>
          </a:p>
        </p:txBody>
      </p:sp>
      <p:sp>
        <p:nvSpPr>
          <p:cNvPr id="153" name="Rechteck 152">
            <a:extLst>
              <a:ext uri="{FF2B5EF4-FFF2-40B4-BE49-F238E27FC236}">
                <a16:creationId xmlns:a16="http://schemas.microsoft.com/office/drawing/2014/main" id="{23D3DB33-43E5-4AA2-B2DF-DA5E736DA870}"/>
              </a:ext>
            </a:extLst>
          </p:cNvPr>
          <p:cNvSpPr/>
          <p:nvPr/>
        </p:nvSpPr>
        <p:spPr>
          <a:xfrm>
            <a:off x="2635260" y="3579309"/>
            <a:ext cx="3281024" cy="4243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14" dirty="0" err="1">
              <a:solidFill>
                <a:schemeClr val="tx1"/>
              </a:solidFill>
            </a:endParaRPr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1B2CBE76-DB4B-42D9-9F42-E13ED931B354}"/>
              </a:ext>
            </a:extLst>
          </p:cNvPr>
          <p:cNvCxnSpPr>
            <a:cxnSpLocks/>
          </p:cNvCxnSpPr>
          <p:nvPr/>
        </p:nvCxnSpPr>
        <p:spPr>
          <a:xfrm>
            <a:off x="1199456" y="3429000"/>
            <a:ext cx="9699419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2A4DA408-617B-42BD-87AD-4FA06B62E134}"/>
              </a:ext>
            </a:extLst>
          </p:cNvPr>
          <p:cNvCxnSpPr>
            <a:cxnSpLocks/>
          </p:cNvCxnSpPr>
          <p:nvPr/>
        </p:nvCxnSpPr>
        <p:spPr>
          <a:xfrm>
            <a:off x="6049166" y="-1"/>
            <a:ext cx="0" cy="6858001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Rechteck 105">
            <a:extLst>
              <a:ext uri="{FF2B5EF4-FFF2-40B4-BE49-F238E27FC236}">
                <a16:creationId xmlns:a16="http://schemas.microsoft.com/office/drawing/2014/main" id="{E87C79D7-8ED4-40E7-9965-304B6210BE60}"/>
              </a:ext>
            </a:extLst>
          </p:cNvPr>
          <p:cNvSpPr/>
          <p:nvPr/>
        </p:nvSpPr>
        <p:spPr>
          <a:xfrm>
            <a:off x="6221301" y="4183972"/>
            <a:ext cx="3168268" cy="254589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75253" tIns="37626" rIns="75253" bIns="37626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de-DE" sz="1070" b="1" dirty="0">
              <a:latin typeface="BundesSans Web" panose="020B0002030500000203" pitchFamily="34" charset="0"/>
            </a:endParaRPr>
          </a:p>
          <a:p>
            <a:endParaRPr lang="de-DE" sz="1070" b="1" dirty="0">
              <a:latin typeface="BundesSans Web" panose="020B0002030500000203" pitchFamily="34" charset="0"/>
            </a:endParaRPr>
          </a:p>
          <a:p>
            <a:endParaRPr lang="de-DE" sz="1070" b="1" dirty="0">
              <a:latin typeface="BundesSans Web" panose="020B0002030500000203" pitchFamily="34" charset="0"/>
            </a:endParaRPr>
          </a:p>
          <a:p>
            <a:endParaRPr lang="de-DE" sz="1070" b="1" dirty="0">
              <a:latin typeface="BundesSans Web" panose="020B0002030500000203" pitchFamily="34" charset="0"/>
            </a:endParaRPr>
          </a:p>
          <a:p>
            <a:endParaRPr lang="de-DE" sz="1070" b="1" dirty="0">
              <a:latin typeface="BundesSans Web" panose="020B0002030500000203" pitchFamily="34" charset="0"/>
            </a:endParaRPr>
          </a:p>
          <a:p>
            <a:endParaRPr lang="de-DE" sz="1070" b="1" dirty="0">
              <a:latin typeface="BundesSans Web" panose="020B0002030500000203" pitchFamily="34" charset="0"/>
            </a:endParaRPr>
          </a:p>
          <a:p>
            <a:endParaRPr lang="de-DE" sz="1070" b="1" dirty="0">
              <a:latin typeface="BundesSans Web" panose="020B0002030500000203" pitchFamily="34" charset="0"/>
            </a:endParaRPr>
          </a:p>
          <a:p>
            <a:endParaRPr lang="de-DE" sz="1070" b="1" dirty="0">
              <a:latin typeface="BundesSans Web" panose="020B0002030500000203" pitchFamily="34" charset="0"/>
            </a:endParaRPr>
          </a:p>
          <a:p>
            <a:endParaRPr lang="de-DE" sz="1070" b="1" dirty="0">
              <a:latin typeface="BundesSans Web" panose="020B0002030500000203" pitchFamily="34" charset="0"/>
            </a:endParaRPr>
          </a:p>
          <a:p>
            <a:endParaRPr lang="de-DE" sz="1070" b="1" dirty="0">
              <a:latin typeface="BundesSans Web" panose="020B0002030500000203" pitchFamily="34" charset="0"/>
            </a:endParaRPr>
          </a:p>
          <a:p>
            <a:endParaRPr lang="de-DE" sz="1070" b="1" dirty="0">
              <a:latin typeface="BundesSans Web" panose="020B0002030500000203" pitchFamily="34" charset="0"/>
            </a:endParaRPr>
          </a:p>
          <a:p>
            <a:endParaRPr lang="de-DE" sz="1070" b="1" dirty="0">
              <a:latin typeface="BundesSans Web" panose="020B0002030500000203" pitchFamily="34" charset="0"/>
            </a:endParaRPr>
          </a:p>
          <a:p>
            <a:endParaRPr lang="de-DE" sz="1070" b="1" dirty="0">
              <a:latin typeface="BundesSans Web" panose="020B0002030500000203" pitchFamily="34" charset="0"/>
            </a:endParaRPr>
          </a:p>
          <a:p>
            <a:endParaRPr lang="de-DE" sz="1070" b="1" dirty="0">
              <a:latin typeface="BundesSans Web" panose="020B0002030500000203" pitchFamily="34" charset="0"/>
            </a:endParaRPr>
          </a:p>
          <a:p>
            <a:endParaRPr lang="de-DE" sz="1070" b="1" dirty="0">
              <a:latin typeface="BundesSans Web" panose="020B0002030500000203" pitchFamily="34" charset="0"/>
            </a:endParaRPr>
          </a:p>
        </p:txBody>
      </p:sp>
      <p:sp>
        <p:nvSpPr>
          <p:cNvPr id="108" name="Rechteck 107">
            <a:extLst>
              <a:ext uri="{FF2B5EF4-FFF2-40B4-BE49-F238E27FC236}">
                <a16:creationId xmlns:a16="http://schemas.microsoft.com/office/drawing/2014/main" id="{D60E4E02-337F-43D0-83C1-2FFC6139D602}"/>
              </a:ext>
            </a:extLst>
          </p:cNvPr>
          <p:cNvSpPr/>
          <p:nvPr/>
        </p:nvSpPr>
        <p:spPr>
          <a:xfrm>
            <a:off x="2645285" y="4185953"/>
            <a:ext cx="3252819" cy="254589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75253" tIns="37626" rIns="75253" bIns="37626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de-DE" sz="1070" b="1" dirty="0">
              <a:latin typeface="BundesSans Web" panose="020B0002030500000203" pitchFamily="34" charset="0"/>
            </a:endParaRPr>
          </a:p>
          <a:p>
            <a:endParaRPr lang="de-DE" sz="1070" b="1" dirty="0">
              <a:latin typeface="BundesSans Web" panose="020B0002030500000203" pitchFamily="34" charset="0"/>
            </a:endParaRPr>
          </a:p>
          <a:p>
            <a:endParaRPr lang="de-DE" sz="1070" b="1" dirty="0">
              <a:latin typeface="BundesSans Web" panose="020B0002030500000203" pitchFamily="34" charset="0"/>
            </a:endParaRPr>
          </a:p>
          <a:p>
            <a:endParaRPr lang="de-DE" sz="1070" b="1" dirty="0">
              <a:latin typeface="BundesSans Web" panose="020B0002030500000203" pitchFamily="34" charset="0"/>
            </a:endParaRPr>
          </a:p>
          <a:p>
            <a:endParaRPr lang="de-DE" sz="1070" b="1" dirty="0">
              <a:latin typeface="BundesSans Web" panose="020B0002030500000203" pitchFamily="34" charset="0"/>
            </a:endParaRPr>
          </a:p>
          <a:p>
            <a:endParaRPr lang="de-DE" sz="1070" b="1" dirty="0">
              <a:latin typeface="BundesSans Web" panose="020B0002030500000203" pitchFamily="34" charset="0"/>
            </a:endParaRPr>
          </a:p>
          <a:p>
            <a:endParaRPr lang="de-DE" sz="1070" b="1" dirty="0">
              <a:latin typeface="BundesSans Web" panose="020B0002030500000203" pitchFamily="34" charset="0"/>
            </a:endParaRPr>
          </a:p>
          <a:p>
            <a:endParaRPr lang="de-DE" sz="1070" b="1" dirty="0">
              <a:latin typeface="BundesSans Web" panose="020B0002030500000203" pitchFamily="34" charset="0"/>
            </a:endParaRPr>
          </a:p>
          <a:p>
            <a:endParaRPr lang="de-DE" sz="1070" b="1" dirty="0">
              <a:latin typeface="BundesSans Web" panose="020B0002030500000203" pitchFamily="34" charset="0"/>
            </a:endParaRPr>
          </a:p>
          <a:p>
            <a:endParaRPr lang="de-DE" sz="1070" b="1" dirty="0">
              <a:latin typeface="BundesSans Web" panose="020B0002030500000203" pitchFamily="34" charset="0"/>
            </a:endParaRPr>
          </a:p>
          <a:p>
            <a:endParaRPr lang="de-DE" sz="1070" b="1" dirty="0">
              <a:latin typeface="BundesSans Web" panose="020B0002030500000203" pitchFamily="34" charset="0"/>
            </a:endParaRPr>
          </a:p>
          <a:p>
            <a:endParaRPr lang="de-DE" sz="1070" b="1" dirty="0">
              <a:latin typeface="BundesSans Web" panose="020B0002030500000203" pitchFamily="34" charset="0"/>
            </a:endParaRPr>
          </a:p>
          <a:p>
            <a:endParaRPr lang="de-DE" sz="1070" b="1" dirty="0">
              <a:latin typeface="BundesSans Web" panose="020B0002030500000203" pitchFamily="34" charset="0"/>
            </a:endParaRPr>
          </a:p>
          <a:p>
            <a:endParaRPr lang="de-DE" sz="1070" b="1" dirty="0">
              <a:latin typeface="BundesSans Web" panose="020B0002030500000203" pitchFamily="34" charset="0"/>
            </a:endParaRPr>
          </a:p>
          <a:p>
            <a:r>
              <a:rPr lang="de-DE" sz="1070" b="1" dirty="0">
                <a:latin typeface="BundesSans Web" panose="020B0002030500000203" pitchFamily="34" charset="0"/>
              </a:rPr>
              <a:t>.</a:t>
            </a:r>
          </a:p>
        </p:txBody>
      </p:sp>
      <p:sp>
        <p:nvSpPr>
          <p:cNvPr id="110" name="Rechteck 109">
            <a:extLst>
              <a:ext uri="{FF2B5EF4-FFF2-40B4-BE49-F238E27FC236}">
                <a16:creationId xmlns:a16="http://schemas.microsoft.com/office/drawing/2014/main" id="{41F7FFC2-D7F5-4B08-BBD6-0B66AE9A1C91}"/>
              </a:ext>
            </a:extLst>
          </p:cNvPr>
          <p:cNvSpPr/>
          <p:nvPr/>
        </p:nvSpPr>
        <p:spPr>
          <a:xfrm>
            <a:off x="6226582" y="787900"/>
            <a:ext cx="3268412" cy="254589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75253" tIns="37626" rIns="75253" bIns="37626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de-DE" sz="1070" b="1" dirty="0">
              <a:latin typeface="BundesSans Web" panose="020B0002030500000203" pitchFamily="34" charset="0"/>
            </a:endParaRPr>
          </a:p>
          <a:p>
            <a:endParaRPr lang="de-DE" sz="1070" b="1" dirty="0">
              <a:latin typeface="BundesSans Web" panose="020B0002030500000203" pitchFamily="34" charset="0"/>
            </a:endParaRPr>
          </a:p>
          <a:p>
            <a:endParaRPr lang="de-DE" sz="1070" b="1" dirty="0">
              <a:latin typeface="BundesSans Web" panose="020B0002030500000203" pitchFamily="34" charset="0"/>
            </a:endParaRPr>
          </a:p>
          <a:p>
            <a:endParaRPr lang="de-DE" sz="1070" b="1" dirty="0">
              <a:latin typeface="BundesSans Web" panose="020B0002030500000203" pitchFamily="34" charset="0"/>
            </a:endParaRPr>
          </a:p>
          <a:p>
            <a:endParaRPr lang="de-DE" sz="1070" b="1" dirty="0">
              <a:latin typeface="BundesSans Web" panose="020B0002030500000203" pitchFamily="34" charset="0"/>
            </a:endParaRPr>
          </a:p>
          <a:p>
            <a:endParaRPr lang="de-DE" sz="1070" b="1" dirty="0">
              <a:latin typeface="BundesSans Web" panose="020B0002030500000203" pitchFamily="34" charset="0"/>
            </a:endParaRPr>
          </a:p>
          <a:p>
            <a:endParaRPr lang="de-DE" sz="1070" b="1" dirty="0">
              <a:latin typeface="BundesSans Web" panose="020B0002030500000203" pitchFamily="34" charset="0"/>
            </a:endParaRPr>
          </a:p>
          <a:p>
            <a:endParaRPr lang="de-DE" sz="1070" b="1" dirty="0">
              <a:latin typeface="BundesSans Web" panose="020B0002030500000203" pitchFamily="34" charset="0"/>
            </a:endParaRPr>
          </a:p>
          <a:p>
            <a:endParaRPr lang="de-DE" sz="1070" b="1" dirty="0">
              <a:latin typeface="BundesSans Web" panose="020B0002030500000203" pitchFamily="34" charset="0"/>
            </a:endParaRPr>
          </a:p>
          <a:p>
            <a:endParaRPr lang="de-DE" sz="1070" b="1" dirty="0">
              <a:latin typeface="BundesSans Web" panose="020B0002030500000203" pitchFamily="34" charset="0"/>
            </a:endParaRPr>
          </a:p>
          <a:p>
            <a:endParaRPr lang="de-DE" sz="1070" b="1" dirty="0">
              <a:latin typeface="BundesSans Web" panose="020B0002030500000203" pitchFamily="34" charset="0"/>
            </a:endParaRPr>
          </a:p>
          <a:p>
            <a:endParaRPr lang="de-DE" sz="1070" b="1" dirty="0">
              <a:latin typeface="BundesSans Web" panose="020B0002030500000203" pitchFamily="34" charset="0"/>
            </a:endParaRPr>
          </a:p>
          <a:p>
            <a:endParaRPr lang="de-DE" sz="1070" b="1" dirty="0">
              <a:latin typeface="BundesSans Web" panose="020B0002030500000203" pitchFamily="34" charset="0"/>
            </a:endParaRPr>
          </a:p>
          <a:p>
            <a:r>
              <a:rPr lang="de-DE" sz="1070" b="1" dirty="0">
                <a:latin typeface="BundesSans Web" panose="020B0002030500000203" pitchFamily="34" charset="0"/>
              </a:rPr>
              <a:t>.</a:t>
            </a:r>
          </a:p>
          <a:p>
            <a:endParaRPr lang="de-DE" sz="1070" b="1" dirty="0">
              <a:latin typeface="BundesSans Web" panose="020B0002030500000203" pitchFamily="34" charset="0"/>
            </a:endParaRPr>
          </a:p>
        </p:txBody>
      </p:sp>
      <p:sp>
        <p:nvSpPr>
          <p:cNvPr id="71" name="Rechteck 70">
            <a:extLst>
              <a:ext uri="{FF2B5EF4-FFF2-40B4-BE49-F238E27FC236}">
                <a16:creationId xmlns:a16="http://schemas.microsoft.com/office/drawing/2014/main" id="{305B2B99-FB37-40CE-B4B0-A8625A7A2F40}"/>
              </a:ext>
            </a:extLst>
          </p:cNvPr>
          <p:cNvSpPr/>
          <p:nvPr/>
        </p:nvSpPr>
        <p:spPr>
          <a:xfrm>
            <a:off x="2612575" y="785372"/>
            <a:ext cx="3247523" cy="254589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75253" tIns="37626" rIns="75253" bIns="37626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de-DE" sz="1070" b="1" dirty="0">
              <a:latin typeface="BundesSans Web" panose="020B0002030500000203" pitchFamily="34" charset="0"/>
            </a:endParaRPr>
          </a:p>
          <a:p>
            <a:endParaRPr lang="de-DE" sz="1070" b="1" dirty="0">
              <a:latin typeface="BundesSans Web" panose="020B0002030500000203" pitchFamily="34" charset="0"/>
            </a:endParaRPr>
          </a:p>
          <a:p>
            <a:endParaRPr lang="de-DE" sz="1070" b="1" dirty="0">
              <a:latin typeface="BundesSans Web" panose="020B0002030500000203" pitchFamily="34" charset="0"/>
            </a:endParaRPr>
          </a:p>
          <a:p>
            <a:endParaRPr lang="de-DE" sz="1070" b="1" dirty="0">
              <a:latin typeface="BundesSans Web" panose="020B0002030500000203" pitchFamily="34" charset="0"/>
            </a:endParaRPr>
          </a:p>
          <a:p>
            <a:endParaRPr lang="de-DE" sz="1070" b="1" dirty="0">
              <a:latin typeface="BundesSans Web" panose="020B0002030500000203" pitchFamily="34" charset="0"/>
            </a:endParaRPr>
          </a:p>
          <a:p>
            <a:endParaRPr lang="de-DE" sz="1070" b="1" dirty="0">
              <a:latin typeface="BundesSans Web" panose="020B0002030500000203" pitchFamily="34" charset="0"/>
            </a:endParaRPr>
          </a:p>
          <a:p>
            <a:endParaRPr lang="de-DE" sz="1070" b="1" dirty="0">
              <a:latin typeface="BundesSans Web" panose="020B0002030500000203" pitchFamily="34" charset="0"/>
            </a:endParaRPr>
          </a:p>
          <a:p>
            <a:endParaRPr lang="de-DE" sz="1070" b="1" dirty="0">
              <a:latin typeface="BundesSans Web" panose="020B0002030500000203" pitchFamily="34" charset="0"/>
            </a:endParaRPr>
          </a:p>
          <a:p>
            <a:endParaRPr lang="de-DE" sz="1070" b="1" dirty="0">
              <a:latin typeface="BundesSans Web" panose="020B0002030500000203" pitchFamily="34" charset="0"/>
            </a:endParaRPr>
          </a:p>
          <a:p>
            <a:endParaRPr lang="de-DE" sz="1070" b="1" dirty="0">
              <a:latin typeface="BundesSans Web" panose="020B0002030500000203" pitchFamily="34" charset="0"/>
            </a:endParaRPr>
          </a:p>
          <a:p>
            <a:endParaRPr lang="de-DE" sz="1070" b="1" dirty="0">
              <a:latin typeface="BundesSans Web" panose="020B0002030500000203" pitchFamily="34" charset="0"/>
            </a:endParaRPr>
          </a:p>
          <a:p>
            <a:endParaRPr lang="de-DE" sz="1070" b="1" dirty="0">
              <a:latin typeface="BundesSans Web" panose="020B0002030500000203" pitchFamily="34" charset="0"/>
            </a:endParaRPr>
          </a:p>
          <a:p>
            <a:endParaRPr lang="de-DE" sz="1070" b="1" dirty="0">
              <a:latin typeface="BundesSans Web" panose="020B0002030500000203" pitchFamily="34" charset="0"/>
            </a:endParaRPr>
          </a:p>
          <a:p>
            <a:r>
              <a:rPr lang="de-DE" sz="1070" b="1" dirty="0">
                <a:latin typeface="BundesSans Web" panose="020B0002030500000203" pitchFamily="34" charset="0"/>
              </a:rPr>
              <a:t>.</a:t>
            </a:r>
          </a:p>
          <a:p>
            <a:endParaRPr lang="de-DE" sz="1070" b="1" dirty="0">
              <a:latin typeface="BundesSans Web" panose="020B0002030500000203" pitchFamily="34" charset="0"/>
            </a:endParaRPr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49DBC231-BEA0-4D22-966E-9599537E26D0}"/>
              </a:ext>
            </a:extLst>
          </p:cNvPr>
          <p:cNvSpPr/>
          <p:nvPr/>
        </p:nvSpPr>
        <p:spPr>
          <a:xfrm>
            <a:off x="5625807" y="2956099"/>
            <a:ext cx="974987" cy="97498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47" dirty="0" err="1">
              <a:solidFill>
                <a:schemeClr val="tx1"/>
              </a:solidFill>
              <a:latin typeface="BundesSans Web" panose="020B0002030500000203" pitchFamily="34" charset="0"/>
            </a:endParaRPr>
          </a:p>
        </p:txBody>
      </p:sp>
      <p:sp>
        <p:nvSpPr>
          <p:cNvPr id="63" name="Textplatzhalter 2">
            <a:extLst>
              <a:ext uri="{FF2B5EF4-FFF2-40B4-BE49-F238E27FC236}">
                <a16:creationId xmlns:a16="http://schemas.microsoft.com/office/drawing/2014/main" id="{002DFCB7-186F-4367-B685-456152E84C24}"/>
              </a:ext>
            </a:extLst>
          </p:cNvPr>
          <p:cNvSpPr txBox="1">
            <a:spLocks/>
          </p:cNvSpPr>
          <p:nvPr/>
        </p:nvSpPr>
        <p:spPr>
          <a:xfrm>
            <a:off x="5730857" y="3065163"/>
            <a:ext cx="783375" cy="832935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  <a:sp3d/>
        </p:spPr>
        <p:txBody>
          <a:bodyPr spcFirstLastPara="1" vert="horz" lIns="0" tIns="0" rIns="0" bIns="0" numCol="1" rtlCol="0">
            <a:prstTxWarp prst="textArchUp">
              <a:avLst>
                <a:gd name="adj" fmla="val 10139515"/>
              </a:avLst>
            </a:prstTxWarp>
            <a:noAutofit/>
          </a:bodyPr>
          <a:lstStyle>
            <a:lvl1pPr marL="0" indent="0" algn="l" defTabSz="914436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300"/>
              </a:spcAft>
              <a:buClr>
                <a:srgbClr val="0077B6"/>
              </a:buClr>
              <a:buFont typeface="Wingdings" panose="05000000000000000000" pitchFamily="2" charset="2"/>
              <a:buNone/>
              <a:defRPr sz="200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360014" indent="-360014" algn="l" defTabSz="914436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300"/>
              </a:spcAft>
              <a:buClr>
                <a:srgbClr val="0077B6"/>
              </a:buClr>
              <a:buFont typeface="Wingdings" panose="05000000000000000000" pitchFamily="2" charset="2"/>
              <a:buChar char="§"/>
              <a:defRPr sz="200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540021" indent="-360014" algn="l" defTabSz="914436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300"/>
              </a:spcAft>
              <a:buClr>
                <a:srgbClr val="0077B6"/>
              </a:buClr>
              <a:buSzPct val="80000"/>
              <a:buFont typeface="Wingdings" panose="05000000000000000000" pitchFamily="2" charset="2"/>
              <a:buChar char="§"/>
              <a:defRPr sz="200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720029" indent="-360014" algn="l" defTabSz="914436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300"/>
              </a:spcAft>
              <a:buClr>
                <a:srgbClr val="0077B6"/>
              </a:buClr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35" indent="-360014" algn="l" defTabSz="914436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300"/>
              </a:spcAft>
              <a:buClr>
                <a:srgbClr val="0077B6"/>
              </a:buClr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97" indent="-228609" algn="l" defTabSz="914436" rtl="0" eaLnBrk="1" latinLnBrk="0" hangingPunct="1">
              <a:lnSpc>
                <a:spcPct val="90000"/>
              </a:lnSpc>
              <a:spcBef>
                <a:spcPts val="501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14" indent="-228609" algn="l" defTabSz="914436" rtl="0" eaLnBrk="1" latinLnBrk="0" hangingPunct="1">
              <a:lnSpc>
                <a:spcPct val="90000"/>
              </a:lnSpc>
              <a:spcBef>
                <a:spcPts val="501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32" indent="-228609" algn="l" defTabSz="914436" rtl="0" eaLnBrk="1" latinLnBrk="0" hangingPunct="1">
              <a:lnSpc>
                <a:spcPct val="90000"/>
              </a:lnSpc>
              <a:spcBef>
                <a:spcPts val="501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50" indent="-228609" algn="l" defTabSz="914436" rtl="0" eaLnBrk="1" latinLnBrk="0" hangingPunct="1">
              <a:lnSpc>
                <a:spcPct val="90000"/>
              </a:lnSpc>
              <a:spcBef>
                <a:spcPts val="501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89" dirty="0"/>
              <a:t>  Bundesamt für Kartographie  </a:t>
            </a:r>
          </a:p>
        </p:txBody>
      </p:sp>
      <p:sp>
        <p:nvSpPr>
          <p:cNvPr id="64" name="Textplatzhalter 2">
            <a:extLst>
              <a:ext uri="{FF2B5EF4-FFF2-40B4-BE49-F238E27FC236}">
                <a16:creationId xmlns:a16="http://schemas.microsoft.com/office/drawing/2014/main" id="{632B1B97-5C30-4E49-BC8D-55F72B70BB10}"/>
              </a:ext>
            </a:extLst>
          </p:cNvPr>
          <p:cNvSpPr txBox="1">
            <a:spLocks/>
          </p:cNvSpPr>
          <p:nvPr/>
        </p:nvSpPr>
        <p:spPr>
          <a:xfrm>
            <a:off x="5757123" y="3157875"/>
            <a:ext cx="733379" cy="724265"/>
          </a:xfrm>
          <a:prstGeom prst="rect">
            <a:avLst/>
          </a:prstGeom>
        </p:spPr>
        <p:txBody>
          <a:bodyPr spcFirstLastPara="1" vert="horz" lIns="0" tIns="0" rIns="0" bIns="0" numCol="1" rtlCol="0">
            <a:prstTxWarp prst="textArchDown">
              <a:avLst>
                <a:gd name="adj" fmla="val 365324"/>
              </a:avLst>
            </a:prstTxWarp>
            <a:noAutofit/>
          </a:bodyPr>
          <a:lstStyle>
            <a:lvl1pPr marL="0" indent="0" algn="l" defTabSz="1008006" rtl="0" eaLnBrk="1" latinLnBrk="0" hangingPunct="1">
              <a:lnSpc>
                <a:spcPts val="2646"/>
              </a:lnSpc>
              <a:spcBef>
                <a:spcPts val="0"/>
              </a:spcBef>
              <a:spcAft>
                <a:spcPts val="331"/>
              </a:spcAft>
              <a:buClr>
                <a:srgbClr val="0077B6"/>
              </a:buClr>
              <a:buFont typeface="Wingdings" panose="05000000000000000000" pitchFamily="2" charset="2"/>
              <a:buNone/>
              <a:defRPr sz="2205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396853" indent="-396853" algn="l" defTabSz="1008006" rtl="0" eaLnBrk="1" latinLnBrk="0" hangingPunct="1">
              <a:lnSpc>
                <a:spcPts val="2646"/>
              </a:lnSpc>
              <a:spcBef>
                <a:spcPts val="0"/>
              </a:spcBef>
              <a:spcAft>
                <a:spcPts val="331"/>
              </a:spcAft>
              <a:buClr>
                <a:srgbClr val="0077B6"/>
              </a:buClr>
              <a:buFont typeface="Wingdings" panose="05000000000000000000" pitchFamily="2" charset="2"/>
              <a:buChar char="§"/>
              <a:defRPr sz="2205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595279" indent="-396853" algn="l" defTabSz="1008006" rtl="0" eaLnBrk="1" latinLnBrk="0" hangingPunct="1">
              <a:lnSpc>
                <a:spcPts val="2646"/>
              </a:lnSpc>
              <a:spcBef>
                <a:spcPts val="0"/>
              </a:spcBef>
              <a:spcAft>
                <a:spcPts val="331"/>
              </a:spcAft>
              <a:buClr>
                <a:srgbClr val="0077B6"/>
              </a:buClr>
              <a:buSzPct val="80000"/>
              <a:buFont typeface="Wingdings" panose="05000000000000000000" pitchFamily="2" charset="2"/>
              <a:buChar char="§"/>
              <a:defRPr sz="2205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793706" indent="-396853" algn="l" defTabSz="1008006" rtl="0" eaLnBrk="1" latinLnBrk="0" hangingPunct="1">
              <a:lnSpc>
                <a:spcPts val="2646"/>
              </a:lnSpc>
              <a:spcBef>
                <a:spcPts val="0"/>
              </a:spcBef>
              <a:spcAft>
                <a:spcPts val="331"/>
              </a:spcAft>
              <a:buClr>
                <a:srgbClr val="0077B6"/>
              </a:buClr>
              <a:buFont typeface="Arial" panose="020B0604020202020204" pitchFamily="34" charset="0"/>
              <a:buChar char="•"/>
              <a:defRPr sz="2205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92132" indent="-396853" algn="l" defTabSz="1008006" rtl="0" eaLnBrk="1" latinLnBrk="0" hangingPunct="1">
              <a:lnSpc>
                <a:spcPts val="2646"/>
              </a:lnSpc>
              <a:spcBef>
                <a:spcPts val="0"/>
              </a:spcBef>
              <a:spcAft>
                <a:spcPts val="331"/>
              </a:spcAft>
              <a:buClr>
                <a:srgbClr val="0077B6"/>
              </a:buClr>
              <a:buSzPct val="80000"/>
              <a:buFont typeface="Arial" panose="020B0604020202020204" pitchFamily="34" charset="0"/>
              <a:buChar char="•"/>
              <a:defRPr sz="2205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2017" indent="-252001" algn="l" defTabSz="1008006" rtl="0" eaLnBrk="1" latinLnBrk="0" hangingPunct="1">
              <a:lnSpc>
                <a:spcPct val="90000"/>
              </a:lnSpc>
              <a:spcBef>
                <a:spcPts val="552"/>
              </a:spcBef>
              <a:buFont typeface="Arial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6020" indent="-252001" algn="l" defTabSz="1008006" rtl="0" eaLnBrk="1" latinLnBrk="0" hangingPunct="1">
              <a:lnSpc>
                <a:spcPct val="90000"/>
              </a:lnSpc>
              <a:spcBef>
                <a:spcPts val="552"/>
              </a:spcBef>
              <a:buFont typeface="Arial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80023" indent="-252001" algn="l" defTabSz="1008006" rtl="0" eaLnBrk="1" latinLnBrk="0" hangingPunct="1">
              <a:lnSpc>
                <a:spcPct val="90000"/>
              </a:lnSpc>
              <a:spcBef>
                <a:spcPts val="552"/>
              </a:spcBef>
              <a:buFont typeface="Arial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4026" indent="-252001" algn="l" defTabSz="1008006" rtl="0" eaLnBrk="1" latinLnBrk="0" hangingPunct="1">
              <a:lnSpc>
                <a:spcPct val="90000"/>
              </a:lnSpc>
              <a:spcBef>
                <a:spcPts val="552"/>
              </a:spcBef>
              <a:buFont typeface="Arial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907" dirty="0"/>
              <a:t>         und Geodäsie</a:t>
            </a:r>
          </a:p>
        </p:txBody>
      </p:sp>
      <p:pic>
        <p:nvPicPr>
          <p:cNvPr id="65" name="Grafik 64">
            <a:extLst>
              <a:ext uri="{FF2B5EF4-FFF2-40B4-BE49-F238E27FC236}">
                <a16:creationId xmlns:a16="http://schemas.microsoft.com/office/drawing/2014/main" id="{1B608669-D975-4452-8560-17F407937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3911" y="3182969"/>
            <a:ext cx="484614" cy="503770"/>
          </a:xfrm>
          <a:prstGeom prst="rect">
            <a:avLst/>
          </a:prstGeom>
          <a:ln>
            <a:noFill/>
          </a:ln>
          <a:effectLst/>
        </p:spPr>
      </p:pic>
      <p:sp>
        <p:nvSpPr>
          <p:cNvPr id="66" name="Rechteck 65">
            <a:extLst>
              <a:ext uri="{FF2B5EF4-FFF2-40B4-BE49-F238E27FC236}">
                <a16:creationId xmlns:a16="http://schemas.microsoft.com/office/drawing/2014/main" id="{F09A9D70-5333-4902-8E7C-BC390CAC38EF}"/>
              </a:ext>
            </a:extLst>
          </p:cNvPr>
          <p:cNvSpPr/>
          <p:nvPr/>
        </p:nvSpPr>
        <p:spPr>
          <a:xfrm>
            <a:off x="5853549" y="3205281"/>
            <a:ext cx="484974" cy="453785"/>
          </a:xfrm>
          <a:prstGeom prst="rect">
            <a:avLst/>
          </a:prstGeom>
          <a:solidFill>
            <a:schemeClr val="bg1">
              <a:alpha val="6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14" dirty="0" err="1">
              <a:solidFill>
                <a:schemeClr val="tx1"/>
              </a:solidFill>
            </a:endParaRPr>
          </a:p>
        </p:txBody>
      </p:sp>
      <p:sp>
        <p:nvSpPr>
          <p:cNvPr id="67" name="Textfeld 66">
            <a:extLst>
              <a:ext uri="{FF2B5EF4-FFF2-40B4-BE49-F238E27FC236}">
                <a16:creationId xmlns:a16="http://schemas.microsoft.com/office/drawing/2014/main" id="{C0A890C1-AA47-440E-A31D-10456532C9D9}"/>
              </a:ext>
            </a:extLst>
          </p:cNvPr>
          <p:cNvSpPr txBox="1"/>
          <p:nvPr/>
        </p:nvSpPr>
        <p:spPr>
          <a:xfrm>
            <a:off x="5792672" y="3223759"/>
            <a:ext cx="659749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177" b="1" dirty="0"/>
              <a:t>BKG</a:t>
            </a:r>
          </a:p>
        </p:txBody>
      </p:sp>
      <p:pic>
        <p:nvPicPr>
          <p:cNvPr id="70" name="Grafik 69">
            <a:extLst>
              <a:ext uri="{FF2B5EF4-FFF2-40B4-BE49-F238E27FC236}">
                <a16:creationId xmlns:a16="http://schemas.microsoft.com/office/drawing/2014/main" id="{71E7B311-DDD6-44A1-8BAD-8090EDD92F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352903">
            <a:off x="5918977" y="6500350"/>
            <a:ext cx="250881" cy="226851"/>
          </a:xfrm>
          <a:prstGeom prst="rect">
            <a:avLst/>
          </a:prstGeom>
        </p:spPr>
      </p:pic>
      <p:pic>
        <p:nvPicPr>
          <p:cNvPr id="127" name="Grafik 126">
            <a:extLst>
              <a:ext uri="{FF2B5EF4-FFF2-40B4-BE49-F238E27FC236}">
                <a16:creationId xmlns:a16="http://schemas.microsoft.com/office/drawing/2014/main" id="{3CA821E3-13D6-4D3D-B057-5247C3EC12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5927" y="2122514"/>
            <a:ext cx="327285" cy="31273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28" name="Textfeld 127">
            <a:extLst>
              <a:ext uri="{FF2B5EF4-FFF2-40B4-BE49-F238E27FC236}">
                <a16:creationId xmlns:a16="http://schemas.microsoft.com/office/drawing/2014/main" id="{2958719B-89D2-4559-B449-44A61FBFFCEB}"/>
              </a:ext>
            </a:extLst>
          </p:cNvPr>
          <p:cNvSpPr txBox="1"/>
          <p:nvPr/>
        </p:nvSpPr>
        <p:spPr>
          <a:xfrm>
            <a:off x="1732281" y="1238716"/>
            <a:ext cx="689612" cy="427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089" b="1" dirty="0">
                <a:latin typeface="BundesSans Office" panose="020B0002030500000203" pitchFamily="34" charset="0"/>
              </a:rPr>
              <a:t>aktuelle </a:t>
            </a:r>
          </a:p>
          <a:p>
            <a:pPr algn="l"/>
            <a:r>
              <a:rPr lang="de-DE" sz="1089" b="1" dirty="0">
                <a:latin typeface="BundesSans Office" panose="020B0002030500000203" pitchFamily="34" charset="0"/>
              </a:rPr>
              <a:t>Daten</a:t>
            </a:r>
            <a:endParaRPr lang="de-DE" sz="1089" dirty="0">
              <a:latin typeface="BundesSans Office" panose="020B0002030500000203" pitchFamily="34" charset="0"/>
            </a:endParaRPr>
          </a:p>
        </p:txBody>
      </p:sp>
      <p:sp>
        <p:nvSpPr>
          <p:cNvPr id="129" name="Textfeld 128">
            <a:extLst>
              <a:ext uri="{FF2B5EF4-FFF2-40B4-BE49-F238E27FC236}">
                <a16:creationId xmlns:a16="http://schemas.microsoft.com/office/drawing/2014/main" id="{03A7D1C1-4DAD-455D-9F51-9F088632A4AE}"/>
              </a:ext>
            </a:extLst>
          </p:cNvPr>
          <p:cNvSpPr txBox="1"/>
          <p:nvPr/>
        </p:nvSpPr>
        <p:spPr>
          <a:xfrm>
            <a:off x="1711045" y="1767371"/>
            <a:ext cx="611065" cy="259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089" b="1" dirty="0">
                <a:latin typeface="BundesSans Office" panose="020B0002030500000203" pitchFamily="34" charset="0"/>
              </a:rPr>
              <a:t>Karten</a:t>
            </a:r>
            <a:r>
              <a:rPr lang="de-DE" sz="1089" dirty="0">
                <a:latin typeface="BundesSans Office" panose="020B0002030500000203" pitchFamily="34" charset="0"/>
              </a:rPr>
              <a:t> </a:t>
            </a:r>
          </a:p>
        </p:txBody>
      </p:sp>
      <p:sp>
        <p:nvSpPr>
          <p:cNvPr id="130" name="Textfeld 129">
            <a:extLst>
              <a:ext uri="{FF2B5EF4-FFF2-40B4-BE49-F238E27FC236}">
                <a16:creationId xmlns:a16="http://schemas.microsoft.com/office/drawing/2014/main" id="{5CBF9066-42A0-4ADE-AA2A-F84E05DF0390}"/>
              </a:ext>
            </a:extLst>
          </p:cNvPr>
          <p:cNvSpPr txBox="1"/>
          <p:nvPr/>
        </p:nvSpPr>
        <p:spPr>
          <a:xfrm>
            <a:off x="1710354" y="2154068"/>
            <a:ext cx="513282" cy="259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89" b="1" dirty="0">
                <a:latin typeface="BundesSans Office" panose="020B0002030500000203" pitchFamily="34" charset="0"/>
              </a:rPr>
              <a:t>Filme</a:t>
            </a:r>
            <a:endParaRPr lang="de-DE" sz="1089" dirty="0">
              <a:latin typeface="BundesSans Office" panose="020B0002030500000203" pitchFamily="34" charset="0"/>
            </a:endParaRPr>
          </a:p>
        </p:txBody>
      </p:sp>
      <p:sp>
        <p:nvSpPr>
          <p:cNvPr id="131" name="Textfeld 130">
            <a:extLst>
              <a:ext uri="{FF2B5EF4-FFF2-40B4-BE49-F238E27FC236}">
                <a16:creationId xmlns:a16="http://schemas.microsoft.com/office/drawing/2014/main" id="{CF1C27F9-9633-4E0E-85AA-8B94EF21AEA5}"/>
              </a:ext>
            </a:extLst>
          </p:cNvPr>
          <p:cNvSpPr txBox="1"/>
          <p:nvPr/>
        </p:nvSpPr>
        <p:spPr>
          <a:xfrm>
            <a:off x="1264783" y="1077324"/>
            <a:ext cx="691215" cy="259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89" b="1" dirty="0">
                <a:latin typeface="BundesSans Office" panose="020B0002030500000203" pitchFamily="34" charset="0"/>
              </a:rPr>
              <a:t>Symbole</a:t>
            </a:r>
          </a:p>
        </p:txBody>
      </p:sp>
      <p:pic>
        <p:nvPicPr>
          <p:cNvPr id="132" name="Grafik 131">
            <a:extLst>
              <a:ext uri="{FF2B5EF4-FFF2-40B4-BE49-F238E27FC236}">
                <a16:creationId xmlns:a16="http://schemas.microsoft.com/office/drawing/2014/main" id="{8F08FDEF-EBA5-4074-841D-6F9C5F2A27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7294" y="1338499"/>
            <a:ext cx="328902" cy="30768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33" name="Grafik 132">
            <a:extLst>
              <a:ext uri="{FF2B5EF4-FFF2-40B4-BE49-F238E27FC236}">
                <a16:creationId xmlns:a16="http://schemas.microsoft.com/office/drawing/2014/main" id="{1EA9BD70-79BF-4841-8311-1E488F750D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7294" y="1736293"/>
            <a:ext cx="335978" cy="32089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36" name="Grafik 135">
            <a:extLst>
              <a:ext uri="{FF2B5EF4-FFF2-40B4-BE49-F238E27FC236}">
                <a16:creationId xmlns:a16="http://schemas.microsoft.com/office/drawing/2014/main" id="{47DD8B4A-2694-436E-9286-34DA10514D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5927" y="330856"/>
            <a:ext cx="722014" cy="7263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8" name="Textfeld 137">
            <a:extLst>
              <a:ext uri="{FF2B5EF4-FFF2-40B4-BE49-F238E27FC236}">
                <a16:creationId xmlns:a16="http://schemas.microsoft.com/office/drawing/2014/main" id="{58758DD4-31B4-4AB2-B154-7D4107EDFD16}"/>
              </a:ext>
            </a:extLst>
          </p:cNvPr>
          <p:cNvSpPr txBox="1"/>
          <p:nvPr/>
        </p:nvSpPr>
        <p:spPr>
          <a:xfrm>
            <a:off x="1281325" y="99911"/>
            <a:ext cx="1300708" cy="259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89" b="1" dirty="0">
                <a:latin typeface="BundesSans Office" panose="020B0002030500000203" pitchFamily="34" charset="0"/>
              </a:rPr>
              <a:t>Zum Geoportal.de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910E53CE-7386-4AB1-AFA0-B89CAF0CE985}"/>
              </a:ext>
            </a:extLst>
          </p:cNvPr>
          <p:cNvSpPr/>
          <p:nvPr/>
        </p:nvSpPr>
        <p:spPr>
          <a:xfrm>
            <a:off x="2601848" y="162112"/>
            <a:ext cx="3258249" cy="4243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14" dirty="0" err="1">
              <a:solidFill>
                <a:schemeClr val="tx1"/>
              </a:solidFill>
            </a:endParaRPr>
          </a:p>
        </p:txBody>
      </p:sp>
      <p:sp>
        <p:nvSpPr>
          <p:cNvPr id="72" name="Textfeld 71">
            <a:extLst>
              <a:ext uri="{FF2B5EF4-FFF2-40B4-BE49-F238E27FC236}">
                <a16:creationId xmlns:a16="http://schemas.microsoft.com/office/drawing/2014/main" id="{6FABDC87-78A0-42A7-BAD8-5DE8800CF68A}"/>
              </a:ext>
            </a:extLst>
          </p:cNvPr>
          <p:cNvSpPr txBox="1"/>
          <p:nvPr/>
        </p:nvSpPr>
        <p:spPr>
          <a:xfrm>
            <a:off x="2612575" y="148089"/>
            <a:ext cx="3178200" cy="427553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de-DE" sz="1089" b="1" dirty="0">
                <a:latin typeface="BundesSans Office" panose="020B0002030500000203" pitchFamily="34" charset="0"/>
              </a:rPr>
              <a:t> Wenn ich das löse, dann kann ich …</a:t>
            </a:r>
          </a:p>
          <a:p>
            <a:r>
              <a:rPr lang="de-DE" sz="1089" b="1" dirty="0">
                <a:latin typeface="BundesSans Office" panose="020B0002030500000203" pitchFamily="34" charset="0"/>
              </a:rPr>
              <a:t> in digitale Karten Koordinaten bestimmen.</a:t>
            </a:r>
          </a:p>
        </p:txBody>
      </p:sp>
      <p:pic>
        <p:nvPicPr>
          <p:cNvPr id="139" name="Grafik 138">
            <a:extLst>
              <a:ext uri="{FF2B5EF4-FFF2-40B4-BE49-F238E27FC236}">
                <a16:creationId xmlns:a16="http://schemas.microsoft.com/office/drawing/2014/main" id="{EDC2BD23-C07B-4567-9F15-0B3747F8BF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6334" y="2098201"/>
            <a:ext cx="327285" cy="31273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40" name="Textfeld 139">
            <a:extLst>
              <a:ext uri="{FF2B5EF4-FFF2-40B4-BE49-F238E27FC236}">
                <a16:creationId xmlns:a16="http://schemas.microsoft.com/office/drawing/2014/main" id="{769AACBC-6000-4111-A9A3-5A627D0DA940}"/>
              </a:ext>
            </a:extLst>
          </p:cNvPr>
          <p:cNvSpPr txBox="1"/>
          <p:nvPr/>
        </p:nvSpPr>
        <p:spPr>
          <a:xfrm>
            <a:off x="10042688" y="1257724"/>
            <a:ext cx="689612" cy="427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089" b="1" dirty="0">
                <a:latin typeface="BundesSans Office" panose="020B0002030500000203" pitchFamily="34" charset="0"/>
              </a:rPr>
              <a:t>aktuelle </a:t>
            </a:r>
          </a:p>
          <a:p>
            <a:pPr algn="l"/>
            <a:r>
              <a:rPr lang="de-DE" sz="1089" b="1" dirty="0">
                <a:latin typeface="BundesSans Office" panose="020B0002030500000203" pitchFamily="34" charset="0"/>
              </a:rPr>
              <a:t>Daten</a:t>
            </a:r>
            <a:endParaRPr lang="de-DE" sz="1089" dirty="0">
              <a:latin typeface="BundesSans Office" panose="020B0002030500000203" pitchFamily="34" charset="0"/>
            </a:endParaRPr>
          </a:p>
        </p:txBody>
      </p:sp>
      <p:sp>
        <p:nvSpPr>
          <p:cNvPr id="141" name="Textfeld 140">
            <a:extLst>
              <a:ext uri="{FF2B5EF4-FFF2-40B4-BE49-F238E27FC236}">
                <a16:creationId xmlns:a16="http://schemas.microsoft.com/office/drawing/2014/main" id="{2234EAE1-BEF8-4D2E-A5EE-137E4A8CA80F}"/>
              </a:ext>
            </a:extLst>
          </p:cNvPr>
          <p:cNvSpPr txBox="1"/>
          <p:nvPr/>
        </p:nvSpPr>
        <p:spPr>
          <a:xfrm>
            <a:off x="10021451" y="1729175"/>
            <a:ext cx="611065" cy="259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089" b="1" dirty="0">
                <a:latin typeface="BundesSans Office" panose="020B0002030500000203" pitchFamily="34" charset="0"/>
              </a:rPr>
              <a:t>Karten</a:t>
            </a:r>
            <a:r>
              <a:rPr lang="de-DE" sz="1089" dirty="0">
                <a:latin typeface="BundesSans Office" panose="020B0002030500000203" pitchFamily="34" charset="0"/>
              </a:rPr>
              <a:t> </a:t>
            </a:r>
          </a:p>
        </p:txBody>
      </p:sp>
      <p:sp>
        <p:nvSpPr>
          <p:cNvPr id="142" name="Textfeld 141">
            <a:extLst>
              <a:ext uri="{FF2B5EF4-FFF2-40B4-BE49-F238E27FC236}">
                <a16:creationId xmlns:a16="http://schemas.microsoft.com/office/drawing/2014/main" id="{FCA49812-12DC-4B1A-AB2B-5ED8A15D8D33}"/>
              </a:ext>
            </a:extLst>
          </p:cNvPr>
          <p:cNvSpPr txBox="1"/>
          <p:nvPr/>
        </p:nvSpPr>
        <p:spPr>
          <a:xfrm>
            <a:off x="10020760" y="2129755"/>
            <a:ext cx="513282" cy="259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89" b="1" dirty="0">
                <a:latin typeface="BundesSans Office" panose="020B0002030500000203" pitchFamily="34" charset="0"/>
              </a:rPr>
              <a:t>Filme</a:t>
            </a:r>
            <a:endParaRPr lang="de-DE" sz="1089" dirty="0">
              <a:latin typeface="BundesSans Office" panose="020B0002030500000203" pitchFamily="34" charset="0"/>
            </a:endParaRPr>
          </a:p>
        </p:txBody>
      </p:sp>
      <p:sp>
        <p:nvSpPr>
          <p:cNvPr id="143" name="Textfeld 142">
            <a:extLst>
              <a:ext uri="{FF2B5EF4-FFF2-40B4-BE49-F238E27FC236}">
                <a16:creationId xmlns:a16="http://schemas.microsoft.com/office/drawing/2014/main" id="{71D4E9EF-847B-490B-B020-FA051F5D434B}"/>
              </a:ext>
            </a:extLst>
          </p:cNvPr>
          <p:cNvSpPr txBox="1"/>
          <p:nvPr/>
        </p:nvSpPr>
        <p:spPr>
          <a:xfrm>
            <a:off x="9575189" y="1031007"/>
            <a:ext cx="691215" cy="259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89" b="1" dirty="0">
                <a:latin typeface="BundesSans Office" panose="020B0002030500000203" pitchFamily="34" charset="0"/>
              </a:rPr>
              <a:t>Symbole</a:t>
            </a:r>
          </a:p>
        </p:txBody>
      </p:sp>
      <p:pic>
        <p:nvPicPr>
          <p:cNvPr id="144" name="Grafik 143">
            <a:extLst>
              <a:ext uri="{FF2B5EF4-FFF2-40B4-BE49-F238E27FC236}">
                <a16:creationId xmlns:a16="http://schemas.microsoft.com/office/drawing/2014/main" id="{37E7ABD1-6F95-4DEB-B205-3032140F39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7700" y="1292183"/>
            <a:ext cx="328902" cy="30768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45" name="Grafik 144">
            <a:extLst>
              <a:ext uri="{FF2B5EF4-FFF2-40B4-BE49-F238E27FC236}">
                <a16:creationId xmlns:a16="http://schemas.microsoft.com/office/drawing/2014/main" id="{F224F709-7AE7-4964-B75D-E5BF5076F4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67700" y="1698096"/>
            <a:ext cx="335978" cy="32089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48" name="Grafik 147">
            <a:extLst>
              <a:ext uri="{FF2B5EF4-FFF2-40B4-BE49-F238E27FC236}">
                <a16:creationId xmlns:a16="http://schemas.microsoft.com/office/drawing/2014/main" id="{A3A06904-ACB4-4683-8290-44CDADCFDA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29555" y="321144"/>
            <a:ext cx="635831" cy="6396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9" name="Textfeld 148">
            <a:extLst>
              <a:ext uri="{FF2B5EF4-FFF2-40B4-BE49-F238E27FC236}">
                <a16:creationId xmlns:a16="http://schemas.microsoft.com/office/drawing/2014/main" id="{6D4DADC1-B96F-4FA8-A5A5-D29681B4821F}"/>
              </a:ext>
            </a:extLst>
          </p:cNvPr>
          <p:cNvSpPr txBox="1"/>
          <p:nvPr/>
        </p:nvSpPr>
        <p:spPr>
          <a:xfrm>
            <a:off x="9535050" y="95971"/>
            <a:ext cx="1244251" cy="259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89" b="1" dirty="0">
                <a:latin typeface="BundesSans Office" panose="020B0002030500000203" pitchFamily="34" charset="0"/>
              </a:rPr>
              <a:t>Zum Geoportal.de</a:t>
            </a:r>
          </a:p>
        </p:txBody>
      </p:sp>
      <p:sp>
        <p:nvSpPr>
          <p:cNvPr id="151" name="Rechteck 150">
            <a:extLst>
              <a:ext uri="{FF2B5EF4-FFF2-40B4-BE49-F238E27FC236}">
                <a16:creationId xmlns:a16="http://schemas.microsoft.com/office/drawing/2014/main" id="{AF36DFB0-1E84-4EE8-BB02-195A92A39B01}"/>
              </a:ext>
            </a:extLst>
          </p:cNvPr>
          <p:cNvSpPr/>
          <p:nvPr/>
        </p:nvSpPr>
        <p:spPr>
          <a:xfrm>
            <a:off x="6221301" y="148601"/>
            <a:ext cx="3275182" cy="4243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14" dirty="0" err="1">
              <a:solidFill>
                <a:schemeClr val="tx1"/>
              </a:solidFill>
            </a:endParaRPr>
          </a:p>
        </p:txBody>
      </p:sp>
      <p:sp>
        <p:nvSpPr>
          <p:cNvPr id="152" name="Textfeld 151">
            <a:extLst>
              <a:ext uri="{FF2B5EF4-FFF2-40B4-BE49-F238E27FC236}">
                <a16:creationId xmlns:a16="http://schemas.microsoft.com/office/drawing/2014/main" id="{D2814619-0C14-4D0E-8C32-049CB55ACC0C}"/>
              </a:ext>
            </a:extLst>
          </p:cNvPr>
          <p:cNvSpPr txBox="1"/>
          <p:nvPr/>
        </p:nvSpPr>
        <p:spPr>
          <a:xfrm>
            <a:off x="6258886" y="165666"/>
            <a:ext cx="3450449" cy="427553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de-DE" sz="1089" b="1" dirty="0">
                <a:latin typeface="BundesSans Office" panose="020B0002030500000203" pitchFamily="34" charset="0"/>
              </a:rPr>
              <a:t>Wenn ich das löse, dann kann ich …</a:t>
            </a:r>
          </a:p>
          <a:p>
            <a:r>
              <a:rPr lang="de-DE" sz="1089" b="1" dirty="0">
                <a:latin typeface="BundesSans Office" panose="020B0002030500000203" pitchFamily="34" charset="0"/>
              </a:rPr>
              <a:t>digitale Karten mit anderen teilen.</a:t>
            </a:r>
          </a:p>
        </p:txBody>
      </p:sp>
      <p:sp>
        <p:nvSpPr>
          <p:cNvPr id="154" name="Textfeld 153">
            <a:extLst>
              <a:ext uri="{FF2B5EF4-FFF2-40B4-BE49-F238E27FC236}">
                <a16:creationId xmlns:a16="http://schemas.microsoft.com/office/drawing/2014/main" id="{D0DBF7D9-17D2-4DEB-B0EA-F5ECC6005FCE}"/>
              </a:ext>
            </a:extLst>
          </p:cNvPr>
          <p:cNvSpPr txBox="1"/>
          <p:nvPr/>
        </p:nvSpPr>
        <p:spPr>
          <a:xfrm>
            <a:off x="2725958" y="3593572"/>
            <a:ext cx="2766966" cy="427553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de-DE" sz="1089" b="1" dirty="0">
                <a:latin typeface="BundesSans Office" panose="020B0002030500000203" pitchFamily="34" charset="0"/>
              </a:rPr>
              <a:t>Wenn ich das löse, dann kann ich …</a:t>
            </a:r>
          </a:p>
          <a:p>
            <a:r>
              <a:rPr lang="de-DE" sz="1089" b="1" dirty="0">
                <a:latin typeface="BundesSans Office" panose="020B0002030500000203" pitchFamily="34" charset="0"/>
              </a:rPr>
              <a:t>in digitalen Karten Flächen messen.</a:t>
            </a:r>
          </a:p>
        </p:txBody>
      </p:sp>
      <p:sp>
        <p:nvSpPr>
          <p:cNvPr id="169" name="Textfeld 168">
            <a:extLst>
              <a:ext uri="{FF2B5EF4-FFF2-40B4-BE49-F238E27FC236}">
                <a16:creationId xmlns:a16="http://schemas.microsoft.com/office/drawing/2014/main" id="{752AED0A-3C14-4262-A648-7EF28B6D2552}"/>
              </a:ext>
            </a:extLst>
          </p:cNvPr>
          <p:cNvSpPr txBox="1"/>
          <p:nvPr/>
        </p:nvSpPr>
        <p:spPr>
          <a:xfrm>
            <a:off x="6282176" y="3620680"/>
            <a:ext cx="3159156" cy="427553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de-DE" sz="1089" b="1" dirty="0">
                <a:latin typeface="BundesSans Office" panose="020B0002030500000203" pitchFamily="34" charset="0"/>
              </a:rPr>
              <a:t>        Wenn ich das löse, dann kann ich …</a:t>
            </a:r>
          </a:p>
          <a:p>
            <a:r>
              <a:rPr lang="de-DE" sz="1089" b="1" dirty="0">
                <a:latin typeface="BundesSans Office" panose="020B0002030500000203" pitchFamily="34" charset="0"/>
              </a:rPr>
              <a:t>   in digitalen Karten eigene Symbole hinzufügen.</a:t>
            </a:r>
          </a:p>
        </p:txBody>
      </p:sp>
      <p:pic>
        <p:nvPicPr>
          <p:cNvPr id="69" name="Grafik 68">
            <a:extLst>
              <a:ext uri="{FF2B5EF4-FFF2-40B4-BE49-F238E27FC236}">
                <a16:creationId xmlns:a16="http://schemas.microsoft.com/office/drawing/2014/main" id="{6CD28F77-FD78-4A1F-BB42-D6AD8824C3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0487296" y="3305425"/>
            <a:ext cx="250881" cy="226851"/>
          </a:xfrm>
          <a:prstGeom prst="rect">
            <a:avLst/>
          </a:prstGeom>
        </p:spPr>
      </p:pic>
      <p:pic>
        <p:nvPicPr>
          <p:cNvPr id="93" name="Grafik 92">
            <a:extLst>
              <a:ext uri="{FF2B5EF4-FFF2-40B4-BE49-F238E27FC236}">
                <a16:creationId xmlns:a16="http://schemas.microsoft.com/office/drawing/2014/main" id="{46BF49D3-77DE-4282-A46F-CA41392724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7851" y="5598589"/>
            <a:ext cx="327285" cy="31273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94" name="Textfeld 93">
            <a:extLst>
              <a:ext uri="{FF2B5EF4-FFF2-40B4-BE49-F238E27FC236}">
                <a16:creationId xmlns:a16="http://schemas.microsoft.com/office/drawing/2014/main" id="{831E4F3E-4764-4B85-B964-1EDADB91ABF6}"/>
              </a:ext>
            </a:extLst>
          </p:cNvPr>
          <p:cNvSpPr txBox="1"/>
          <p:nvPr/>
        </p:nvSpPr>
        <p:spPr>
          <a:xfrm>
            <a:off x="1695649" y="4762938"/>
            <a:ext cx="689612" cy="427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089" b="1" dirty="0">
                <a:latin typeface="BundesSans Office" panose="020B0002030500000203" pitchFamily="34" charset="0"/>
              </a:rPr>
              <a:t>aktuelle </a:t>
            </a:r>
          </a:p>
          <a:p>
            <a:pPr algn="l"/>
            <a:r>
              <a:rPr lang="de-DE" sz="1089" b="1" dirty="0">
                <a:latin typeface="BundesSans Office" panose="020B0002030500000203" pitchFamily="34" charset="0"/>
              </a:rPr>
              <a:t>Daten</a:t>
            </a:r>
            <a:endParaRPr lang="de-DE" sz="1089" dirty="0">
              <a:latin typeface="BundesSans Office" panose="020B0002030500000203" pitchFamily="34" charset="0"/>
            </a:endParaRPr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6BA13053-4755-4BC0-8A4D-A5B4978875CC}"/>
              </a:ext>
            </a:extLst>
          </p:cNvPr>
          <p:cNvSpPr txBox="1"/>
          <p:nvPr/>
        </p:nvSpPr>
        <p:spPr>
          <a:xfrm>
            <a:off x="1702969" y="5243447"/>
            <a:ext cx="611065" cy="259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089" b="1" dirty="0">
                <a:latin typeface="BundesSans Office" panose="020B0002030500000203" pitchFamily="34" charset="0"/>
              </a:rPr>
              <a:t>Karten</a:t>
            </a:r>
            <a:r>
              <a:rPr lang="de-DE" sz="1089" dirty="0">
                <a:latin typeface="BundesSans Office" panose="020B0002030500000203" pitchFamily="34" charset="0"/>
              </a:rPr>
              <a:t> </a:t>
            </a:r>
          </a:p>
        </p:txBody>
      </p:sp>
      <p:sp>
        <p:nvSpPr>
          <p:cNvPr id="96" name="Textfeld 95">
            <a:extLst>
              <a:ext uri="{FF2B5EF4-FFF2-40B4-BE49-F238E27FC236}">
                <a16:creationId xmlns:a16="http://schemas.microsoft.com/office/drawing/2014/main" id="{C9C98D02-78EB-4F64-BAC3-6331311A19F1}"/>
              </a:ext>
            </a:extLst>
          </p:cNvPr>
          <p:cNvSpPr txBox="1"/>
          <p:nvPr/>
        </p:nvSpPr>
        <p:spPr>
          <a:xfrm>
            <a:off x="1702278" y="5630143"/>
            <a:ext cx="513282" cy="259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89" b="1" dirty="0">
                <a:latin typeface="BundesSans Office" panose="020B0002030500000203" pitchFamily="34" charset="0"/>
              </a:rPr>
              <a:t>Filme</a:t>
            </a:r>
            <a:endParaRPr lang="de-DE" sz="1089" dirty="0">
              <a:latin typeface="BundesSans Office" panose="020B0002030500000203" pitchFamily="34" charset="0"/>
            </a:endParaRPr>
          </a:p>
        </p:txBody>
      </p:sp>
      <p:sp>
        <p:nvSpPr>
          <p:cNvPr id="97" name="Textfeld 96">
            <a:extLst>
              <a:ext uri="{FF2B5EF4-FFF2-40B4-BE49-F238E27FC236}">
                <a16:creationId xmlns:a16="http://schemas.microsoft.com/office/drawing/2014/main" id="{D309BE99-BEA2-4590-BEB6-99D9DBDD3CA7}"/>
              </a:ext>
            </a:extLst>
          </p:cNvPr>
          <p:cNvSpPr txBox="1"/>
          <p:nvPr/>
        </p:nvSpPr>
        <p:spPr>
          <a:xfrm>
            <a:off x="1256707" y="4553399"/>
            <a:ext cx="691215" cy="259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89" b="1" dirty="0">
                <a:latin typeface="BundesSans Office" panose="020B0002030500000203" pitchFamily="34" charset="0"/>
              </a:rPr>
              <a:t>Symbole</a:t>
            </a:r>
          </a:p>
        </p:txBody>
      </p:sp>
      <p:pic>
        <p:nvPicPr>
          <p:cNvPr id="98" name="Grafik 97">
            <a:extLst>
              <a:ext uri="{FF2B5EF4-FFF2-40B4-BE49-F238E27FC236}">
                <a16:creationId xmlns:a16="http://schemas.microsoft.com/office/drawing/2014/main" id="{4201CFFF-C20C-40EF-9011-184C3092DF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9218" y="4814574"/>
            <a:ext cx="328902" cy="30768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99" name="Grafik 98">
            <a:extLst>
              <a:ext uri="{FF2B5EF4-FFF2-40B4-BE49-F238E27FC236}">
                <a16:creationId xmlns:a16="http://schemas.microsoft.com/office/drawing/2014/main" id="{29CD3E2E-B98B-4BFD-89EB-D16D1FAC1B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9218" y="5212368"/>
            <a:ext cx="335978" cy="32089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03" name="Grafik 102">
            <a:extLst>
              <a:ext uri="{FF2B5EF4-FFF2-40B4-BE49-F238E27FC236}">
                <a16:creationId xmlns:a16="http://schemas.microsoft.com/office/drawing/2014/main" id="{052A6CD1-8599-4298-9A19-8D6D080BF7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7852" y="3747872"/>
            <a:ext cx="722014" cy="7263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5" name="Textfeld 104">
            <a:extLst>
              <a:ext uri="{FF2B5EF4-FFF2-40B4-BE49-F238E27FC236}">
                <a16:creationId xmlns:a16="http://schemas.microsoft.com/office/drawing/2014/main" id="{0CE7AC6F-C347-47DC-A02D-5CE3E08EAD16}"/>
              </a:ext>
            </a:extLst>
          </p:cNvPr>
          <p:cNvSpPr txBox="1"/>
          <p:nvPr/>
        </p:nvSpPr>
        <p:spPr>
          <a:xfrm>
            <a:off x="1273249" y="3516928"/>
            <a:ext cx="1300732" cy="259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89" b="1" dirty="0">
                <a:latin typeface="BundesSans Office" panose="020B0002030500000203" pitchFamily="34" charset="0"/>
              </a:rPr>
              <a:t>Zum Geoportal.de</a:t>
            </a:r>
          </a:p>
        </p:txBody>
      </p:sp>
      <p:pic>
        <p:nvPicPr>
          <p:cNvPr id="167" name="Grafik 166">
            <a:extLst>
              <a:ext uri="{FF2B5EF4-FFF2-40B4-BE49-F238E27FC236}">
                <a16:creationId xmlns:a16="http://schemas.microsoft.com/office/drawing/2014/main" id="{EC8FAF98-CAD8-4B41-B54C-1C0743B689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3568" y="5533264"/>
            <a:ext cx="327285" cy="31273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70" name="Textfeld 169">
            <a:extLst>
              <a:ext uri="{FF2B5EF4-FFF2-40B4-BE49-F238E27FC236}">
                <a16:creationId xmlns:a16="http://schemas.microsoft.com/office/drawing/2014/main" id="{3D54397B-FA15-4647-B996-B4C3A8ABBC0C}"/>
              </a:ext>
            </a:extLst>
          </p:cNvPr>
          <p:cNvSpPr txBox="1"/>
          <p:nvPr/>
        </p:nvSpPr>
        <p:spPr>
          <a:xfrm>
            <a:off x="10149922" y="4692787"/>
            <a:ext cx="689612" cy="427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089" b="1" dirty="0">
                <a:latin typeface="BundesSans Office" panose="020B0002030500000203" pitchFamily="34" charset="0"/>
              </a:rPr>
              <a:t>aktuelle </a:t>
            </a:r>
          </a:p>
          <a:p>
            <a:pPr algn="l"/>
            <a:r>
              <a:rPr lang="de-DE" sz="1089" b="1" dirty="0">
                <a:latin typeface="BundesSans Office" panose="020B0002030500000203" pitchFamily="34" charset="0"/>
              </a:rPr>
              <a:t>Daten</a:t>
            </a:r>
            <a:endParaRPr lang="de-DE" sz="1089" dirty="0">
              <a:latin typeface="BundesSans Office" panose="020B0002030500000203" pitchFamily="34" charset="0"/>
            </a:endParaRPr>
          </a:p>
        </p:txBody>
      </p:sp>
      <p:sp>
        <p:nvSpPr>
          <p:cNvPr id="171" name="Textfeld 170">
            <a:extLst>
              <a:ext uri="{FF2B5EF4-FFF2-40B4-BE49-F238E27FC236}">
                <a16:creationId xmlns:a16="http://schemas.microsoft.com/office/drawing/2014/main" id="{E4896781-80B4-4ED8-8B07-EE4DC3BA6311}"/>
              </a:ext>
            </a:extLst>
          </p:cNvPr>
          <p:cNvSpPr txBox="1"/>
          <p:nvPr/>
        </p:nvSpPr>
        <p:spPr>
          <a:xfrm>
            <a:off x="10128685" y="5164238"/>
            <a:ext cx="611065" cy="259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089" b="1" dirty="0">
                <a:latin typeface="BundesSans Office" panose="020B0002030500000203" pitchFamily="34" charset="0"/>
              </a:rPr>
              <a:t>Karten</a:t>
            </a:r>
            <a:r>
              <a:rPr lang="de-DE" sz="1089" dirty="0">
                <a:latin typeface="BundesSans Office" panose="020B0002030500000203" pitchFamily="34" charset="0"/>
              </a:rPr>
              <a:t> </a:t>
            </a:r>
          </a:p>
        </p:txBody>
      </p:sp>
      <p:sp>
        <p:nvSpPr>
          <p:cNvPr id="172" name="Textfeld 171">
            <a:extLst>
              <a:ext uri="{FF2B5EF4-FFF2-40B4-BE49-F238E27FC236}">
                <a16:creationId xmlns:a16="http://schemas.microsoft.com/office/drawing/2014/main" id="{9E699B44-5135-46AD-AE9B-AEAEEFBA7E10}"/>
              </a:ext>
            </a:extLst>
          </p:cNvPr>
          <p:cNvSpPr txBox="1"/>
          <p:nvPr/>
        </p:nvSpPr>
        <p:spPr>
          <a:xfrm>
            <a:off x="10127994" y="5564818"/>
            <a:ext cx="513282" cy="259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89" b="1" dirty="0">
                <a:latin typeface="BundesSans Office" panose="020B0002030500000203" pitchFamily="34" charset="0"/>
              </a:rPr>
              <a:t>Filme</a:t>
            </a:r>
            <a:endParaRPr lang="de-DE" sz="1089" dirty="0">
              <a:latin typeface="BundesSans Office" panose="020B0002030500000203" pitchFamily="34" charset="0"/>
            </a:endParaRPr>
          </a:p>
        </p:txBody>
      </p:sp>
      <p:sp>
        <p:nvSpPr>
          <p:cNvPr id="173" name="Textfeld 172">
            <a:extLst>
              <a:ext uri="{FF2B5EF4-FFF2-40B4-BE49-F238E27FC236}">
                <a16:creationId xmlns:a16="http://schemas.microsoft.com/office/drawing/2014/main" id="{8E5180BE-07F0-4A64-98CC-E2B7C07C47CD}"/>
              </a:ext>
            </a:extLst>
          </p:cNvPr>
          <p:cNvSpPr txBox="1"/>
          <p:nvPr/>
        </p:nvSpPr>
        <p:spPr>
          <a:xfrm>
            <a:off x="9682423" y="4466071"/>
            <a:ext cx="691215" cy="259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89" b="1" dirty="0">
                <a:latin typeface="BundesSans Office" panose="020B0002030500000203" pitchFamily="34" charset="0"/>
              </a:rPr>
              <a:t>Symbole</a:t>
            </a:r>
          </a:p>
        </p:txBody>
      </p:sp>
      <p:pic>
        <p:nvPicPr>
          <p:cNvPr id="174" name="Grafik 173">
            <a:extLst>
              <a:ext uri="{FF2B5EF4-FFF2-40B4-BE49-F238E27FC236}">
                <a16:creationId xmlns:a16="http://schemas.microsoft.com/office/drawing/2014/main" id="{2BCE3008-3DB1-4AEC-926A-2CBEE38030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74935" y="4727246"/>
            <a:ext cx="328902" cy="30768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75" name="Grafik 174">
            <a:extLst>
              <a:ext uri="{FF2B5EF4-FFF2-40B4-BE49-F238E27FC236}">
                <a16:creationId xmlns:a16="http://schemas.microsoft.com/office/drawing/2014/main" id="{294ED15A-350E-4EFE-893B-3A23463221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74935" y="5133159"/>
            <a:ext cx="335978" cy="32089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78" name="Grafik 177">
            <a:extLst>
              <a:ext uri="{FF2B5EF4-FFF2-40B4-BE49-F238E27FC236}">
                <a16:creationId xmlns:a16="http://schemas.microsoft.com/office/drawing/2014/main" id="{FF26A596-22F8-45FE-9EAF-5B283F8676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36789" y="3756208"/>
            <a:ext cx="635831" cy="6396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9" name="Textfeld 178">
            <a:extLst>
              <a:ext uri="{FF2B5EF4-FFF2-40B4-BE49-F238E27FC236}">
                <a16:creationId xmlns:a16="http://schemas.microsoft.com/office/drawing/2014/main" id="{50B47F17-999C-4675-8CED-F4602BCE0677}"/>
              </a:ext>
            </a:extLst>
          </p:cNvPr>
          <p:cNvSpPr txBox="1"/>
          <p:nvPr/>
        </p:nvSpPr>
        <p:spPr>
          <a:xfrm>
            <a:off x="9642284" y="3531034"/>
            <a:ext cx="1244251" cy="259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89" b="1" dirty="0">
                <a:latin typeface="BundesSans Office" panose="020B0002030500000203" pitchFamily="34" charset="0"/>
              </a:rPr>
              <a:t>Zum Geoportal.de</a:t>
            </a:r>
          </a:p>
        </p:txBody>
      </p:sp>
      <p:sp>
        <p:nvSpPr>
          <p:cNvPr id="115" name="Textfeld 114">
            <a:extLst>
              <a:ext uri="{FF2B5EF4-FFF2-40B4-BE49-F238E27FC236}">
                <a16:creationId xmlns:a16="http://schemas.microsoft.com/office/drawing/2014/main" id="{DA8004A2-D942-434D-B9D8-F7E84463F20C}"/>
              </a:ext>
            </a:extLst>
          </p:cNvPr>
          <p:cNvSpPr txBox="1"/>
          <p:nvPr/>
        </p:nvSpPr>
        <p:spPr>
          <a:xfrm>
            <a:off x="2753154" y="4274934"/>
            <a:ext cx="2406788" cy="586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70" b="1" dirty="0">
                <a:latin typeface="BundesSans Office" panose="020B0002030500000203" pitchFamily="34" charset="0"/>
              </a:rPr>
              <a:t>Aufgabe 4)   zu Energie (2) </a:t>
            </a:r>
          </a:p>
          <a:p>
            <a:r>
              <a:rPr lang="de-DE" sz="1070" dirty="0">
                <a:latin typeface="BundesSans Office" panose="020B0002030500000203" pitchFamily="34" charset="0"/>
              </a:rPr>
              <a:t>Karte zu „Sonnenscheindauer“ </a:t>
            </a:r>
          </a:p>
          <a:p>
            <a:r>
              <a:rPr lang="de-DE" sz="1070" dirty="0">
                <a:latin typeface="BundesSans Office" panose="020B0002030500000203" pitchFamily="34" charset="0"/>
              </a:rPr>
              <a:t>(Maßstab 1: 8.735.500)</a:t>
            </a:r>
          </a:p>
        </p:txBody>
      </p:sp>
      <p:sp>
        <p:nvSpPr>
          <p:cNvPr id="116" name="Textfeld 115">
            <a:extLst>
              <a:ext uri="{FF2B5EF4-FFF2-40B4-BE49-F238E27FC236}">
                <a16:creationId xmlns:a16="http://schemas.microsoft.com/office/drawing/2014/main" id="{47561ECC-BB13-44E1-B694-8D809B8E8701}"/>
              </a:ext>
            </a:extLst>
          </p:cNvPr>
          <p:cNvSpPr txBox="1"/>
          <p:nvPr/>
        </p:nvSpPr>
        <p:spPr>
          <a:xfrm>
            <a:off x="2744862" y="4874127"/>
            <a:ext cx="2928968" cy="1615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70" dirty="0">
                <a:latin typeface="BundesSans Office" panose="020B0002030500000203" pitchFamily="34" charset="0"/>
              </a:rPr>
              <a:t>Würde man in der Wüste thermische Kraftwerke aufstellen auf einer Fläche, so groß wie ein  Viertel von Deutschland, könnte man damit den Strombedarf der ganzen Menschheit decken.</a:t>
            </a:r>
          </a:p>
          <a:p>
            <a:pPr algn="l"/>
            <a:endParaRPr lang="de-DE" sz="660" dirty="0">
              <a:latin typeface="BundesSans Office" panose="020B0002030500000203" pitchFamily="34" charset="0"/>
            </a:endParaRPr>
          </a:p>
          <a:p>
            <a:r>
              <a:rPr lang="de-DE" sz="1070" b="1" dirty="0">
                <a:latin typeface="BundesSans Office" panose="020B0002030500000203" pitchFamily="34" charset="0"/>
              </a:rPr>
              <a:t>Miss die Fläche (in km²) von ganz Deutschland (mit ca. 15 Klick-Punkten).</a:t>
            </a:r>
          </a:p>
          <a:p>
            <a:pPr algn="l"/>
            <a:endParaRPr lang="de-DE" sz="660" dirty="0">
              <a:latin typeface="BundesSans Office" panose="020B0002030500000203" pitchFamily="34" charset="0"/>
            </a:endParaRPr>
          </a:p>
          <a:p>
            <a:r>
              <a:rPr lang="de-DE" sz="1070" dirty="0">
                <a:latin typeface="BundesSans Office" panose="020B0002030500000203" pitchFamily="34" charset="0"/>
              </a:rPr>
              <a:t>Tipp         </a:t>
            </a:r>
            <a:r>
              <a:rPr lang="de-DE" sz="998" dirty="0">
                <a:latin typeface="BundesSans Office" panose="020B0002030500000203" pitchFamily="34" charset="0"/>
              </a:rPr>
              <a:t> &gt;&gt; </a:t>
            </a:r>
            <a:r>
              <a:rPr lang="de-DE" sz="1089" dirty="0">
                <a:latin typeface="BundesSans Office" panose="020B0002030500000203" pitchFamily="34" charset="0"/>
              </a:rPr>
              <a:t>Rechts im Menü </a:t>
            </a:r>
          </a:p>
          <a:p>
            <a:pPr algn="l"/>
            <a:r>
              <a:rPr lang="de-DE" sz="1070" dirty="0">
                <a:latin typeface="BundesSans Office" panose="020B0002030500000203" pitchFamily="34" charset="0"/>
              </a:rPr>
              <a:t>Werkzeuge /  Strecke/Fläche messen / km²</a:t>
            </a:r>
          </a:p>
        </p:txBody>
      </p:sp>
      <p:sp>
        <p:nvSpPr>
          <p:cNvPr id="88" name="Smiley 87">
            <a:extLst>
              <a:ext uri="{FF2B5EF4-FFF2-40B4-BE49-F238E27FC236}">
                <a16:creationId xmlns:a16="http://schemas.microsoft.com/office/drawing/2014/main" id="{062197B4-CABC-4E43-B153-17BA96155DE5}"/>
              </a:ext>
            </a:extLst>
          </p:cNvPr>
          <p:cNvSpPr/>
          <p:nvPr/>
        </p:nvSpPr>
        <p:spPr>
          <a:xfrm>
            <a:off x="3145426" y="6103845"/>
            <a:ext cx="172883" cy="172883"/>
          </a:xfrm>
          <a:prstGeom prst="smileyFac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14" dirty="0" err="1">
              <a:solidFill>
                <a:schemeClr val="tx1"/>
              </a:solidFill>
            </a:endParaRPr>
          </a:p>
        </p:txBody>
      </p:sp>
      <p:pic>
        <p:nvPicPr>
          <p:cNvPr id="117" name="Grafik 116">
            <a:extLst>
              <a:ext uri="{FF2B5EF4-FFF2-40B4-BE49-F238E27FC236}">
                <a16:creationId xmlns:a16="http://schemas.microsoft.com/office/drawing/2014/main" id="{D03C85D9-8FF4-43ED-9A6A-7333AB5492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60626" y="6329226"/>
            <a:ext cx="432045" cy="354277"/>
          </a:xfrm>
          <a:prstGeom prst="rect">
            <a:avLst/>
          </a:prstGeom>
        </p:spPr>
      </p:pic>
      <p:sp>
        <p:nvSpPr>
          <p:cNvPr id="118" name="Textfeld 117">
            <a:extLst>
              <a:ext uri="{FF2B5EF4-FFF2-40B4-BE49-F238E27FC236}">
                <a16:creationId xmlns:a16="http://schemas.microsoft.com/office/drawing/2014/main" id="{370822D0-6085-488E-B3C5-7122D7568D34}"/>
              </a:ext>
            </a:extLst>
          </p:cNvPr>
          <p:cNvSpPr txBox="1"/>
          <p:nvPr/>
        </p:nvSpPr>
        <p:spPr>
          <a:xfrm>
            <a:off x="2657840" y="819554"/>
            <a:ext cx="2881547" cy="595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89" b="1" dirty="0">
                <a:latin typeface="BundesSans Office" panose="020B0002030500000203" pitchFamily="34" charset="0"/>
              </a:rPr>
              <a:t>Aufgabe 4)   zu Mobilität (2) </a:t>
            </a:r>
            <a:endParaRPr lang="de-DE" sz="1089" dirty="0">
              <a:latin typeface="BundesSans Office" panose="020B0002030500000203" pitchFamily="34" charset="0"/>
            </a:endParaRPr>
          </a:p>
          <a:p>
            <a:r>
              <a:rPr lang="de-DE" sz="1089" dirty="0">
                <a:latin typeface="BundesSans Office" panose="020B0002030500000203" pitchFamily="34" charset="0"/>
              </a:rPr>
              <a:t>Karte zu „Rettungspunkte Forst“ </a:t>
            </a:r>
          </a:p>
          <a:p>
            <a:r>
              <a:rPr lang="de-DE" sz="1089" dirty="0">
                <a:latin typeface="BundesSans Office" panose="020B0002030500000203" pitchFamily="34" charset="0"/>
              </a:rPr>
              <a:t>(Maßstab 1:136.500 oder kleiner)</a:t>
            </a:r>
            <a:endParaRPr lang="de-DE" sz="1089" b="1" dirty="0">
              <a:latin typeface="BundesSans Office" panose="020B0002030500000203" pitchFamily="34" charset="0"/>
            </a:endParaRPr>
          </a:p>
        </p:txBody>
      </p:sp>
      <p:sp>
        <p:nvSpPr>
          <p:cNvPr id="119" name="Textfeld 118">
            <a:extLst>
              <a:ext uri="{FF2B5EF4-FFF2-40B4-BE49-F238E27FC236}">
                <a16:creationId xmlns:a16="http://schemas.microsoft.com/office/drawing/2014/main" id="{3439A3CE-8D46-43B4-B256-727C18501FD0}"/>
              </a:ext>
            </a:extLst>
          </p:cNvPr>
          <p:cNvSpPr txBox="1"/>
          <p:nvPr/>
        </p:nvSpPr>
        <p:spPr>
          <a:xfrm>
            <a:off x="2658785" y="1475880"/>
            <a:ext cx="3238312" cy="182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89" dirty="0">
                <a:latin typeface="BundesSans Office" panose="020B0002030500000203" pitchFamily="34" charset="0"/>
              </a:rPr>
              <a:t>In Deutschland gibt es im Wald Rettungspunkte. </a:t>
            </a:r>
          </a:p>
          <a:p>
            <a:endParaRPr lang="de-DE" sz="726" dirty="0">
              <a:latin typeface="BundesSans Office" panose="020B0002030500000203" pitchFamily="34" charset="0"/>
            </a:endParaRPr>
          </a:p>
          <a:p>
            <a:r>
              <a:rPr lang="de-DE" sz="1089" b="1" dirty="0">
                <a:latin typeface="BundesSans Office" panose="020B0002030500000203" pitchFamily="34" charset="0"/>
              </a:rPr>
              <a:t>Suche auf der Karte den Rettungspunkt aus , der am nächsten  zu deinem Zuhause liegt und ermittle die Koordinaten.</a:t>
            </a:r>
          </a:p>
          <a:p>
            <a:endParaRPr lang="de-DE" sz="726" dirty="0">
              <a:latin typeface="BundesSans Office" panose="020B0002030500000203" pitchFamily="34" charset="0"/>
            </a:endParaRPr>
          </a:p>
          <a:p>
            <a:r>
              <a:rPr lang="de-DE" sz="1089" dirty="0">
                <a:latin typeface="BundesSans Office" panose="020B0002030500000203" pitchFamily="34" charset="0"/>
              </a:rPr>
              <a:t>Tipp         &gt;&gt; Rechts im Menü </a:t>
            </a:r>
          </a:p>
          <a:p>
            <a:r>
              <a:rPr lang="de-DE" sz="1089" dirty="0">
                <a:latin typeface="BundesSans Office" panose="020B0002030500000203" pitchFamily="34" charset="0"/>
              </a:rPr>
              <a:t>Werkzeuge / Koordinaten / Koordinaten abfragen / Koordinatenreferenzsystem = WGS84 (Grad, Dezimal) </a:t>
            </a:r>
          </a:p>
          <a:p>
            <a:r>
              <a:rPr lang="de-DE" sz="1089" dirty="0">
                <a:latin typeface="BundesSans Office" panose="020B0002030500000203" pitchFamily="34" charset="0"/>
              </a:rPr>
              <a:t>                   Mit einem Klick auf den Rettungspunkt, </a:t>
            </a:r>
          </a:p>
          <a:p>
            <a:r>
              <a:rPr lang="de-DE" sz="1089" dirty="0">
                <a:latin typeface="BundesSans Office" panose="020B0002030500000203" pitchFamily="34" charset="0"/>
              </a:rPr>
              <a:t>                   kannst Du dein Ergebnis prüfen.</a:t>
            </a:r>
          </a:p>
        </p:txBody>
      </p:sp>
      <p:sp>
        <p:nvSpPr>
          <p:cNvPr id="120" name="Smiley 119">
            <a:extLst>
              <a:ext uri="{FF2B5EF4-FFF2-40B4-BE49-F238E27FC236}">
                <a16:creationId xmlns:a16="http://schemas.microsoft.com/office/drawing/2014/main" id="{B59D0FD6-4702-4D23-A317-3A8D40C7A831}"/>
              </a:ext>
            </a:extLst>
          </p:cNvPr>
          <p:cNvSpPr/>
          <p:nvPr/>
        </p:nvSpPr>
        <p:spPr>
          <a:xfrm>
            <a:off x="3040038" y="2384405"/>
            <a:ext cx="172883" cy="172883"/>
          </a:xfrm>
          <a:prstGeom prst="smileyFac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14" dirty="0" err="1">
              <a:solidFill>
                <a:schemeClr val="tx1"/>
              </a:solidFill>
            </a:endParaRPr>
          </a:p>
        </p:txBody>
      </p:sp>
      <p:pic>
        <p:nvPicPr>
          <p:cNvPr id="121" name="Grafik 120">
            <a:extLst>
              <a:ext uri="{FF2B5EF4-FFF2-40B4-BE49-F238E27FC236}">
                <a16:creationId xmlns:a16="http://schemas.microsoft.com/office/drawing/2014/main" id="{3A84BEA9-7EEF-4ED1-8394-B0D9619BD3A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84132" y="2905834"/>
            <a:ext cx="423404" cy="354277"/>
          </a:xfrm>
          <a:prstGeom prst="rect">
            <a:avLst/>
          </a:prstGeom>
        </p:spPr>
      </p:pic>
      <p:sp>
        <p:nvSpPr>
          <p:cNvPr id="122" name="Textfeld 121">
            <a:extLst>
              <a:ext uri="{FF2B5EF4-FFF2-40B4-BE49-F238E27FC236}">
                <a16:creationId xmlns:a16="http://schemas.microsoft.com/office/drawing/2014/main" id="{A9F7EBFC-C019-4B8A-BA6B-F0E6948F2CF5}"/>
              </a:ext>
            </a:extLst>
          </p:cNvPr>
          <p:cNvSpPr txBox="1"/>
          <p:nvPr/>
        </p:nvSpPr>
        <p:spPr>
          <a:xfrm>
            <a:off x="1256590" y="2531508"/>
            <a:ext cx="1326004" cy="76277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089" b="1" dirty="0">
                <a:latin typeface="BundesSans Office" panose="020B0002030500000203" pitchFamily="34" charset="0"/>
              </a:rPr>
              <a:t>Zurück zu den </a:t>
            </a:r>
          </a:p>
          <a:p>
            <a:r>
              <a:rPr lang="de-DE" sz="1089" b="1" dirty="0">
                <a:latin typeface="BundesSans Office" panose="020B0002030500000203" pitchFamily="34" charset="0"/>
              </a:rPr>
              <a:t>interaktiven Seiten:</a:t>
            </a:r>
          </a:p>
          <a:p>
            <a:r>
              <a:rPr lang="de-DE" sz="1089" dirty="0">
                <a:latin typeface="BundesSans Office" panose="020B0002030500000203" pitchFamily="34" charset="0"/>
              </a:rPr>
              <a:t>Vorherigen Tab </a:t>
            </a:r>
          </a:p>
          <a:p>
            <a:r>
              <a:rPr lang="de-DE" sz="1089" dirty="0">
                <a:latin typeface="BundesSans Office" panose="020B0002030500000203" pitchFamily="34" charset="0"/>
              </a:rPr>
              <a:t>(Reiter) anklicken</a:t>
            </a:r>
          </a:p>
        </p:txBody>
      </p:sp>
      <p:sp>
        <p:nvSpPr>
          <p:cNvPr id="123" name="Textfeld 122">
            <a:extLst>
              <a:ext uri="{FF2B5EF4-FFF2-40B4-BE49-F238E27FC236}">
                <a16:creationId xmlns:a16="http://schemas.microsoft.com/office/drawing/2014/main" id="{195E96F0-722D-4465-A979-84A9597E96E4}"/>
              </a:ext>
            </a:extLst>
          </p:cNvPr>
          <p:cNvSpPr txBox="1"/>
          <p:nvPr/>
        </p:nvSpPr>
        <p:spPr>
          <a:xfrm>
            <a:off x="9591341" y="2523335"/>
            <a:ext cx="1289135" cy="76277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089" b="1" dirty="0">
                <a:latin typeface="BundesSans Office" panose="020B0002030500000203" pitchFamily="34" charset="0"/>
              </a:rPr>
              <a:t>Zurück zu den </a:t>
            </a:r>
          </a:p>
          <a:p>
            <a:r>
              <a:rPr lang="de-DE" sz="1089" b="1" dirty="0">
                <a:latin typeface="BundesSans Office" panose="020B0002030500000203" pitchFamily="34" charset="0"/>
              </a:rPr>
              <a:t>interaktiven Seiten</a:t>
            </a:r>
          </a:p>
          <a:p>
            <a:r>
              <a:rPr lang="de-DE" sz="1089" dirty="0">
                <a:latin typeface="BundesSans Office" panose="020B0002030500000203" pitchFamily="34" charset="0"/>
              </a:rPr>
              <a:t>Vorherigen Tab </a:t>
            </a:r>
          </a:p>
          <a:p>
            <a:r>
              <a:rPr lang="de-DE" sz="1089" dirty="0">
                <a:latin typeface="BundesSans Office" panose="020B0002030500000203" pitchFamily="34" charset="0"/>
              </a:rPr>
              <a:t>(Reiter) anklicken</a:t>
            </a:r>
          </a:p>
        </p:txBody>
      </p:sp>
      <p:sp>
        <p:nvSpPr>
          <p:cNvPr id="124" name="Textfeld 123">
            <a:extLst>
              <a:ext uri="{FF2B5EF4-FFF2-40B4-BE49-F238E27FC236}">
                <a16:creationId xmlns:a16="http://schemas.microsoft.com/office/drawing/2014/main" id="{57646F39-FFF6-4121-9C2F-F37B210E2BAA}"/>
              </a:ext>
            </a:extLst>
          </p:cNvPr>
          <p:cNvSpPr txBox="1"/>
          <p:nvPr/>
        </p:nvSpPr>
        <p:spPr>
          <a:xfrm>
            <a:off x="1248515" y="6006677"/>
            <a:ext cx="1289135" cy="76277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089" b="1" dirty="0">
                <a:latin typeface="BundesSans Office" panose="020B0002030500000203" pitchFamily="34" charset="0"/>
              </a:rPr>
              <a:t>Zurück zu den </a:t>
            </a:r>
          </a:p>
          <a:p>
            <a:r>
              <a:rPr lang="de-DE" sz="1089" b="1" dirty="0">
                <a:latin typeface="BundesSans Office" panose="020B0002030500000203" pitchFamily="34" charset="0"/>
              </a:rPr>
              <a:t>interaktiven Seiten</a:t>
            </a:r>
          </a:p>
          <a:p>
            <a:r>
              <a:rPr lang="de-DE" sz="1089" dirty="0">
                <a:latin typeface="BundesSans Office" panose="020B0002030500000203" pitchFamily="34" charset="0"/>
              </a:rPr>
              <a:t>Vorherigen Tab </a:t>
            </a:r>
          </a:p>
          <a:p>
            <a:r>
              <a:rPr lang="de-DE" sz="1089" dirty="0">
                <a:latin typeface="BundesSans Office" panose="020B0002030500000203" pitchFamily="34" charset="0"/>
              </a:rPr>
              <a:t>(Reiter) anklicken</a:t>
            </a:r>
          </a:p>
        </p:txBody>
      </p:sp>
      <p:sp>
        <p:nvSpPr>
          <p:cNvPr id="125" name="Textfeld 124">
            <a:extLst>
              <a:ext uri="{FF2B5EF4-FFF2-40B4-BE49-F238E27FC236}">
                <a16:creationId xmlns:a16="http://schemas.microsoft.com/office/drawing/2014/main" id="{4617CF10-997A-4256-8802-7118F6DBCF23}"/>
              </a:ext>
            </a:extLst>
          </p:cNvPr>
          <p:cNvSpPr txBox="1"/>
          <p:nvPr/>
        </p:nvSpPr>
        <p:spPr>
          <a:xfrm>
            <a:off x="9570629" y="5947839"/>
            <a:ext cx="1289135" cy="76277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089" b="1" dirty="0">
                <a:latin typeface="BundesSans Office" panose="020B0002030500000203" pitchFamily="34" charset="0"/>
              </a:rPr>
              <a:t>Zurück zu den </a:t>
            </a:r>
          </a:p>
          <a:p>
            <a:r>
              <a:rPr lang="de-DE" sz="1089" b="1" dirty="0">
                <a:latin typeface="BundesSans Office" panose="020B0002030500000203" pitchFamily="34" charset="0"/>
              </a:rPr>
              <a:t>interaktiven Seiten</a:t>
            </a:r>
          </a:p>
          <a:p>
            <a:r>
              <a:rPr lang="de-DE" sz="1089" dirty="0">
                <a:latin typeface="BundesSans Office" panose="020B0002030500000203" pitchFamily="34" charset="0"/>
              </a:rPr>
              <a:t>Vorherigen Tab </a:t>
            </a:r>
          </a:p>
          <a:p>
            <a:r>
              <a:rPr lang="de-DE" sz="1089" dirty="0">
                <a:latin typeface="BundesSans Office" panose="020B0002030500000203" pitchFamily="34" charset="0"/>
              </a:rPr>
              <a:t>(Reiter) anklicken</a:t>
            </a:r>
          </a:p>
        </p:txBody>
      </p:sp>
      <p:sp>
        <p:nvSpPr>
          <p:cNvPr id="155" name="Textfeld 154">
            <a:extLst>
              <a:ext uri="{FF2B5EF4-FFF2-40B4-BE49-F238E27FC236}">
                <a16:creationId xmlns:a16="http://schemas.microsoft.com/office/drawing/2014/main" id="{DF71DA45-73C0-4111-8CDE-BDB272D5C834}"/>
              </a:ext>
            </a:extLst>
          </p:cNvPr>
          <p:cNvSpPr txBox="1"/>
          <p:nvPr/>
        </p:nvSpPr>
        <p:spPr>
          <a:xfrm>
            <a:off x="6343189" y="828279"/>
            <a:ext cx="2581906" cy="586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70" b="1" dirty="0">
                <a:latin typeface="BundesSans Office" panose="020B0002030500000203" pitchFamily="34" charset="0"/>
              </a:rPr>
              <a:t>Aufgabe zu Klimawandel (1 oder 2)</a:t>
            </a:r>
          </a:p>
          <a:p>
            <a:r>
              <a:rPr lang="de-DE" sz="1070" dirty="0">
                <a:latin typeface="BundesSans Office" panose="020B0002030500000203" pitchFamily="34" charset="0"/>
              </a:rPr>
              <a:t>Karte deiner Wahl</a:t>
            </a:r>
          </a:p>
          <a:p>
            <a:r>
              <a:rPr lang="de-DE" sz="1070" dirty="0">
                <a:latin typeface="BundesSans Office" panose="020B0002030500000203" pitchFamily="34" charset="0"/>
              </a:rPr>
              <a:t>(Maßstab deiner Wahl)</a:t>
            </a:r>
          </a:p>
        </p:txBody>
      </p:sp>
      <p:sp>
        <p:nvSpPr>
          <p:cNvPr id="156" name="Textfeld 155">
            <a:extLst>
              <a:ext uri="{FF2B5EF4-FFF2-40B4-BE49-F238E27FC236}">
                <a16:creationId xmlns:a16="http://schemas.microsoft.com/office/drawing/2014/main" id="{5D9AF624-6587-4213-B681-3A5DFBF22A2E}"/>
              </a:ext>
            </a:extLst>
          </p:cNvPr>
          <p:cNvSpPr txBox="1"/>
          <p:nvPr/>
        </p:nvSpPr>
        <p:spPr>
          <a:xfrm>
            <a:off x="6324514" y="1475301"/>
            <a:ext cx="2935189" cy="1412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70" dirty="0">
                <a:latin typeface="BundesSans Office" panose="020B0002030500000203" pitchFamily="34" charset="0"/>
              </a:rPr>
              <a:t>Wähle eine Karte aus zum Thema „Klimawandel“ und  zoome auf deine Heimatregion.</a:t>
            </a:r>
          </a:p>
          <a:p>
            <a:endParaRPr lang="de-DE" sz="1070" b="1" dirty="0">
              <a:latin typeface="BundesSans Office" panose="020B0002030500000203" pitchFamily="34" charset="0"/>
            </a:endParaRPr>
          </a:p>
          <a:p>
            <a:r>
              <a:rPr lang="de-DE" sz="1070" b="1" dirty="0">
                <a:latin typeface="BundesSans Office" panose="020B0002030500000203" pitchFamily="34" charset="0"/>
              </a:rPr>
              <a:t>Verschicke den Link (z. B. per E-Mail oder Messenger-Dienst) an jemanden, den du kennst.</a:t>
            </a:r>
          </a:p>
          <a:p>
            <a:endParaRPr lang="de-DE" sz="1070" dirty="0">
              <a:latin typeface="BundesSans Office" panose="020B0002030500000203" pitchFamily="34" charset="0"/>
            </a:endParaRPr>
          </a:p>
          <a:p>
            <a:r>
              <a:rPr lang="de-DE" sz="1070" dirty="0">
                <a:latin typeface="BundesSans Office" panose="020B0002030500000203" pitchFamily="34" charset="0"/>
              </a:rPr>
              <a:t>Tipp         &gt;&gt; </a:t>
            </a:r>
            <a:r>
              <a:rPr lang="de-DE" sz="1089" dirty="0">
                <a:latin typeface="BundesSans Office" panose="020B0002030500000203" pitchFamily="34" charset="0"/>
              </a:rPr>
              <a:t>Links im Menü</a:t>
            </a:r>
          </a:p>
          <a:p>
            <a:r>
              <a:rPr lang="de-DE" sz="1070" dirty="0">
                <a:latin typeface="BundesSans Office" panose="020B0002030500000203" pitchFamily="34" charset="0"/>
              </a:rPr>
              <a:t>Auswahl teilen</a:t>
            </a:r>
          </a:p>
        </p:txBody>
      </p:sp>
      <p:pic>
        <p:nvPicPr>
          <p:cNvPr id="157" name="Grafik 156">
            <a:extLst>
              <a:ext uri="{FF2B5EF4-FFF2-40B4-BE49-F238E27FC236}">
                <a16:creationId xmlns:a16="http://schemas.microsoft.com/office/drawing/2014/main" id="{2D5FA887-46DB-4A8E-8CD4-4E7C3897498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32186" y="2902449"/>
            <a:ext cx="414764" cy="371559"/>
          </a:xfrm>
          <a:prstGeom prst="rect">
            <a:avLst/>
          </a:prstGeom>
        </p:spPr>
      </p:pic>
      <p:sp>
        <p:nvSpPr>
          <p:cNvPr id="158" name="Smiley 157">
            <a:extLst>
              <a:ext uri="{FF2B5EF4-FFF2-40B4-BE49-F238E27FC236}">
                <a16:creationId xmlns:a16="http://schemas.microsoft.com/office/drawing/2014/main" id="{61D0CAFF-992A-4C82-A817-EAE0B0E3C1AE}"/>
              </a:ext>
            </a:extLst>
          </p:cNvPr>
          <p:cNvSpPr/>
          <p:nvPr/>
        </p:nvSpPr>
        <p:spPr>
          <a:xfrm>
            <a:off x="6732188" y="2470847"/>
            <a:ext cx="172883" cy="172883"/>
          </a:xfrm>
          <a:prstGeom prst="smileyFac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14" dirty="0" err="1">
              <a:solidFill>
                <a:schemeClr val="tx1"/>
              </a:solidFill>
            </a:endParaRPr>
          </a:p>
        </p:txBody>
      </p:sp>
      <p:sp>
        <p:nvSpPr>
          <p:cNvPr id="159" name="Textfeld 158">
            <a:extLst>
              <a:ext uri="{FF2B5EF4-FFF2-40B4-BE49-F238E27FC236}">
                <a16:creationId xmlns:a16="http://schemas.microsoft.com/office/drawing/2014/main" id="{D5A89250-8D9C-4131-95A8-35CEDE168ED9}"/>
              </a:ext>
            </a:extLst>
          </p:cNvPr>
          <p:cNvSpPr txBox="1"/>
          <p:nvPr/>
        </p:nvSpPr>
        <p:spPr>
          <a:xfrm>
            <a:off x="6335318" y="4877734"/>
            <a:ext cx="3162094" cy="1600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89" dirty="0">
                <a:latin typeface="BundesSans Office" panose="020B0002030500000203" pitchFamily="34" charset="0"/>
              </a:rPr>
              <a:t>Zu wissen, welche Stadteile gefährdet sind, hilft bei der Vorbereitung auf Hochwasser.</a:t>
            </a:r>
          </a:p>
          <a:p>
            <a:endParaRPr lang="de-DE" sz="1089" dirty="0">
              <a:latin typeface="BundesSans Office" panose="020B0002030500000203" pitchFamily="34" charset="0"/>
            </a:endParaRPr>
          </a:p>
          <a:p>
            <a:endParaRPr lang="de-DE" sz="1089" dirty="0">
              <a:latin typeface="BundesSans Office" panose="020B0002030500000203" pitchFamily="34" charset="0"/>
            </a:endParaRPr>
          </a:p>
          <a:p>
            <a:r>
              <a:rPr lang="de-DE" sz="1089" b="1" dirty="0">
                <a:latin typeface="BundesSans Office" panose="020B0002030500000203" pitchFamily="34" charset="0"/>
              </a:rPr>
              <a:t>Zeichne jeweils einen blauen Punkt in vier Kölner Stadtteile, welche gefährdet sind.</a:t>
            </a:r>
            <a:r>
              <a:rPr lang="de-DE" sz="1089" dirty="0">
                <a:latin typeface="BundesSans Office" panose="020B0002030500000203" pitchFamily="34" charset="0"/>
              </a:rPr>
              <a:t> </a:t>
            </a:r>
          </a:p>
          <a:p>
            <a:r>
              <a:rPr lang="de-DE" sz="1089" dirty="0">
                <a:latin typeface="BundesSans Office" panose="020B0002030500000203" pitchFamily="34" charset="0"/>
              </a:rPr>
              <a:t> </a:t>
            </a:r>
          </a:p>
          <a:p>
            <a:r>
              <a:rPr lang="de-DE" sz="1089" dirty="0">
                <a:latin typeface="BundesSans Office" panose="020B0002030500000203" pitchFamily="34" charset="0"/>
              </a:rPr>
              <a:t>Tipp        &gt;&gt; Rechts im Menü </a:t>
            </a:r>
          </a:p>
          <a:p>
            <a:r>
              <a:rPr lang="de-DE" sz="1089" dirty="0">
                <a:latin typeface="BundesSans Office" panose="020B0002030500000203" pitchFamily="34" charset="0"/>
              </a:rPr>
              <a:t>Werkzeuge / Zeichnen/Schreiben </a:t>
            </a:r>
          </a:p>
        </p:txBody>
      </p:sp>
      <p:sp>
        <p:nvSpPr>
          <p:cNvPr id="160" name="Textfeld 159">
            <a:extLst>
              <a:ext uri="{FF2B5EF4-FFF2-40B4-BE49-F238E27FC236}">
                <a16:creationId xmlns:a16="http://schemas.microsoft.com/office/drawing/2014/main" id="{49C49ED7-66D3-401D-8472-402B5BE3FD2B}"/>
              </a:ext>
            </a:extLst>
          </p:cNvPr>
          <p:cNvSpPr txBox="1"/>
          <p:nvPr/>
        </p:nvSpPr>
        <p:spPr>
          <a:xfrm>
            <a:off x="6313664" y="4241156"/>
            <a:ext cx="2821964" cy="595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89" b="1" dirty="0">
                <a:latin typeface="BundesSans Office" panose="020B0002030500000203" pitchFamily="34" charset="0"/>
              </a:rPr>
              <a:t>Aufgabe 4)   zu Naturgefahren (1)</a:t>
            </a:r>
          </a:p>
          <a:p>
            <a:r>
              <a:rPr lang="de-DE" sz="1089" dirty="0">
                <a:latin typeface="BundesSans Office" panose="020B0002030500000203" pitchFamily="34" charset="0"/>
              </a:rPr>
              <a:t>Karte „Gefahrenbereiche bei Hochwasser“</a:t>
            </a:r>
          </a:p>
          <a:p>
            <a:r>
              <a:rPr lang="de-DE" sz="1089" dirty="0">
                <a:latin typeface="BundesSans Office" panose="020B0002030500000203" pitchFamily="34" charset="0"/>
              </a:rPr>
              <a:t>(Maßstab 1:17.000)</a:t>
            </a:r>
            <a:endParaRPr lang="de-DE" sz="1089" b="1" dirty="0">
              <a:latin typeface="BundesSans Office" panose="020B0002030500000203" pitchFamily="34" charset="0"/>
            </a:endParaRPr>
          </a:p>
        </p:txBody>
      </p:sp>
      <p:sp>
        <p:nvSpPr>
          <p:cNvPr id="161" name="Smiley 160">
            <a:extLst>
              <a:ext uri="{FF2B5EF4-FFF2-40B4-BE49-F238E27FC236}">
                <a16:creationId xmlns:a16="http://schemas.microsoft.com/office/drawing/2014/main" id="{430EDAE8-8D4C-4A83-BA3E-0A14B6C4E120}"/>
              </a:ext>
            </a:extLst>
          </p:cNvPr>
          <p:cNvSpPr/>
          <p:nvPr/>
        </p:nvSpPr>
        <p:spPr>
          <a:xfrm>
            <a:off x="6704957" y="6070101"/>
            <a:ext cx="172883" cy="172883"/>
          </a:xfrm>
          <a:prstGeom prst="smileyFac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14" dirty="0" err="1">
              <a:solidFill>
                <a:schemeClr val="tx1"/>
              </a:solidFill>
            </a:endParaRPr>
          </a:p>
        </p:txBody>
      </p:sp>
      <p:pic>
        <p:nvPicPr>
          <p:cNvPr id="162" name="Grafik 161">
            <a:extLst>
              <a:ext uri="{FF2B5EF4-FFF2-40B4-BE49-F238E27FC236}">
                <a16:creationId xmlns:a16="http://schemas.microsoft.com/office/drawing/2014/main" id="{E5FB4D48-D54F-4F43-8BA4-F975771F72F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70678" y="6379322"/>
            <a:ext cx="354277" cy="345636"/>
          </a:xfrm>
          <a:prstGeom prst="rect">
            <a:avLst/>
          </a:prstGeom>
        </p:spPr>
      </p:pic>
      <p:sp>
        <p:nvSpPr>
          <p:cNvPr id="83" name="Rechteck 82">
            <a:extLst>
              <a:ext uri="{FF2B5EF4-FFF2-40B4-BE49-F238E27FC236}">
                <a16:creationId xmlns:a16="http://schemas.microsoft.com/office/drawing/2014/main" id="{F0A773A0-4DE2-4AF6-9169-E3AF83EF5DB8}"/>
              </a:ext>
            </a:extLst>
          </p:cNvPr>
          <p:cNvSpPr/>
          <p:nvPr/>
        </p:nvSpPr>
        <p:spPr>
          <a:xfrm>
            <a:off x="6237399" y="165101"/>
            <a:ext cx="3240086" cy="3168693"/>
          </a:xfrm>
          <a:prstGeom prst="rect">
            <a:avLst/>
          </a:prstGeom>
          <a:solidFill>
            <a:srgbClr val="007093">
              <a:alpha val="20000"/>
            </a:srgb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4332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62CB2D25-46BE-44A8-ACCB-5E19A7703F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456" y="150765"/>
            <a:ext cx="9963263" cy="655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5636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8978809-D6F7-4AB0-97E2-EEA0FB263D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0" r="345" b="765"/>
          <a:stretch/>
        </p:blipFill>
        <p:spPr>
          <a:xfrm>
            <a:off x="1235413" y="117801"/>
            <a:ext cx="9893030" cy="655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6926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16D487-18A2-45C7-9924-93888ACE7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Zeitplanung</a:t>
            </a:r>
            <a:br>
              <a:rPr lang="de-DE" dirty="0"/>
            </a:br>
            <a:r>
              <a:rPr lang="de-DE" sz="1800" dirty="0"/>
              <a:t>Neuentwicklung Geoportal.de 3.0</a:t>
            </a:r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668DF70-BC51-48D5-A359-8B80AFD4755D}"/>
              </a:ext>
            </a:extLst>
          </p:cNvPr>
          <p:cNvSpPr/>
          <p:nvPr/>
        </p:nvSpPr>
        <p:spPr>
          <a:xfrm>
            <a:off x="407368" y="5949280"/>
            <a:ext cx="11449272" cy="86409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 err="1">
              <a:solidFill>
                <a:schemeClr val="tx1"/>
              </a:solidFill>
            </a:endParaRPr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214352FB-0030-4988-95FC-71EA6357AA96}"/>
              </a:ext>
            </a:extLst>
          </p:cNvPr>
          <p:cNvCxnSpPr>
            <a:cxnSpLocks/>
          </p:cNvCxnSpPr>
          <p:nvPr/>
        </p:nvCxnSpPr>
        <p:spPr>
          <a:xfrm>
            <a:off x="11568608" y="1386000"/>
            <a:ext cx="0" cy="3195128"/>
          </a:xfrm>
          <a:prstGeom prst="straightConnector1">
            <a:avLst/>
          </a:prstGeom>
          <a:ln w="66675">
            <a:solidFill>
              <a:srgbClr val="0077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>
            <a:extLst>
              <a:ext uri="{FF2B5EF4-FFF2-40B4-BE49-F238E27FC236}">
                <a16:creationId xmlns:a16="http://schemas.microsoft.com/office/drawing/2014/main" id="{545CAB6C-6807-48F9-B636-276D8E85AD20}"/>
              </a:ext>
            </a:extLst>
          </p:cNvPr>
          <p:cNvSpPr/>
          <p:nvPr/>
        </p:nvSpPr>
        <p:spPr>
          <a:xfrm>
            <a:off x="11460596" y="1772816"/>
            <a:ext cx="216024" cy="216024"/>
          </a:xfrm>
          <a:prstGeom prst="ellipse">
            <a:avLst/>
          </a:prstGeom>
          <a:solidFill>
            <a:schemeClr val="bg1"/>
          </a:solidFill>
          <a:ln w="50800">
            <a:solidFill>
              <a:srgbClr val="0070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 err="1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CC4D375C-6C9D-4C24-8A74-0003292426E0}"/>
              </a:ext>
            </a:extLst>
          </p:cNvPr>
          <p:cNvSpPr/>
          <p:nvPr/>
        </p:nvSpPr>
        <p:spPr>
          <a:xfrm>
            <a:off x="11460596" y="2420888"/>
            <a:ext cx="216024" cy="216024"/>
          </a:xfrm>
          <a:prstGeom prst="ellipse">
            <a:avLst/>
          </a:prstGeom>
          <a:solidFill>
            <a:schemeClr val="bg1"/>
          </a:solidFill>
          <a:ln w="50800">
            <a:solidFill>
              <a:srgbClr val="0070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 err="1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FFFE4641-18F8-4FD1-B6F9-BA22A82B79BC}"/>
              </a:ext>
            </a:extLst>
          </p:cNvPr>
          <p:cNvSpPr/>
          <p:nvPr/>
        </p:nvSpPr>
        <p:spPr>
          <a:xfrm>
            <a:off x="11460764" y="3789040"/>
            <a:ext cx="216024" cy="216024"/>
          </a:xfrm>
          <a:prstGeom prst="ellipse">
            <a:avLst/>
          </a:prstGeom>
          <a:solidFill>
            <a:schemeClr val="bg1"/>
          </a:solidFill>
          <a:ln w="50800">
            <a:solidFill>
              <a:srgbClr val="0070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 err="1">
              <a:solidFill>
                <a:schemeClr val="tx1"/>
              </a:solidFill>
            </a:endParaRPr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B1ECBDEC-021A-476A-82E4-76E85263C5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4000" y="1723672"/>
            <a:ext cx="11220576" cy="44640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1" dirty="0"/>
              <a:t>Fertigstellung Alphaversion						</a:t>
            </a:r>
            <a:r>
              <a:rPr lang="de-DE" dirty="0"/>
              <a:t>            März         2025   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1" dirty="0"/>
              <a:t>Fertigstellung Betaversion						            </a:t>
            </a:r>
            <a:r>
              <a:rPr lang="de-DE" dirty="0"/>
              <a:t>April          2025</a:t>
            </a:r>
          </a:p>
          <a:p>
            <a:pPr lvl="1" indent="0">
              <a:buNone/>
            </a:pP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800" b="1" dirty="0">
                <a:solidFill>
                  <a:srgbClr val="FF0000"/>
                </a:solidFill>
              </a:rPr>
              <a:t>Veröffentlichung Geoportal 3.0			            </a:t>
            </a:r>
            <a:r>
              <a:rPr lang="de-DE" sz="2800" dirty="0">
                <a:solidFill>
                  <a:srgbClr val="FF0000"/>
                </a:solidFill>
              </a:rPr>
              <a:t>Oktober    2025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1" dirty="0"/>
              <a:t>Freischaltung Schulbereich					                            </a:t>
            </a:r>
            <a:r>
              <a:rPr lang="de-DE" dirty="0"/>
              <a:t>Ende          2025</a:t>
            </a:r>
          </a:p>
          <a:p>
            <a:endParaRPr lang="de-DE" b="1" dirty="0"/>
          </a:p>
          <a:p>
            <a:pPr marL="702900" lvl="1" indent="-342900">
              <a:buFont typeface="Arial" panose="020B0604020202020204" pitchFamily="34" charset="0"/>
              <a:buChar char="•"/>
            </a:pP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b="1" dirty="0"/>
          </a:p>
          <a:p>
            <a:endParaRPr lang="de-DE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75DD03B7-96A4-42EF-84EE-D8BDB74A9441}"/>
              </a:ext>
            </a:extLst>
          </p:cNvPr>
          <p:cNvSpPr/>
          <p:nvPr/>
        </p:nvSpPr>
        <p:spPr>
          <a:xfrm>
            <a:off x="11460596" y="3122912"/>
            <a:ext cx="216024" cy="216024"/>
          </a:xfrm>
          <a:prstGeom prst="ellipse">
            <a:avLst/>
          </a:prstGeom>
          <a:solidFill>
            <a:schemeClr val="bg1"/>
          </a:solidFill>
          <a:ln w="50800">
            <a:solidFill>
              <a:srgbClr val="0070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966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360000" indent="0">
              <a:buNone/>
            </a:pPr>
            <a:r>
              <a:rPr lang="de-DE" dirty="0"/>
              <a:t>Vielen Dank für Ihre Aufmerksamkeit.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360000" lvl="0" indent="0">
              <a:buNone/>
            </a:pPr>
            <a:r>
              <a:rPr lang="de-DE" dirty="0"/>
              <a:t>Bundesamt für Kartographie und Geodäsie</a:t>
            </a:r>
            <a:br>
              <a:rPr lang="de-DE" dirty="0"/>
            </a:br>
            <a:r>
              <a:rPr lang="de-DE"/>
              <a:t>Abteilung Geodienstleistungen</a:t>
            </a:r>
            <a:br>
              <a:rPr lang="de-DE" dirty="0"/>
            </a:br>
            <a:r>
              <a:rPr lang="de-DE" dirty="0"/>
              <a:t>Richard-</a:t>
            </a:r>
            <a:r>
              <a:rPr lang="de-DE" dirty="0" err="1"/>
              <a:t>Strauss</a:t>
            </a:r>
            <a:r>
              <a:rPr lang="de-DE" dirty="0"/>
              <a:t>-Allee 11</a:t>
            </a:r>
            <a:br>
              <a:rPr lang="de-DE" dirty="0"/>
            </a:br>
            <a:r>
              <a:rPr lang="de-DE" dirty="0"/>
              <a:t>60598 Frankfurt am Main</a:t>
            </a:r>
          </a:p>
          <a:p>
            <a:pPr marL="360000" lvl="0" indent="0">
              <a:buNone/>
            </a:pPr>
            <a:r>
              <a:rPr lang="de-DE" dirty="0"/>
              <a:t>Dr. Martin Lenk</a:t>
            </a:r>
            <a:br>
              <a:rPr lang="de-DE" dirty="0"/>
            </a:br>
            <a:r>
              <a:rPr lang="de-DE" dirty="0"/>
              <a:t>gdl@bkg.bund.de</a:t>
            </a:r>
            <a:br>
              <a:rPr lang="de-DE" dirty="0"/>
            </a:br>
            <a:r>
              <a:rPr lang="de-DE" dirty="0"/>
              <a:t>www.bkg.bund.de</a:t>
            </a:r>
            <a:br>
              <a:rPr lang="de-DE" dirty="0"/>
            </a:br>
            <a:r>
              <a:rPr lang="de-DE" dirty="0"/>
              <a:t>Tel. +49 69 6333 – 345</a:t>
            </a:r>
          </a:p>
        </p:txBody>
      </p:sp>
    </p:spTree>
    <p:extLst>
      <p:ext uri="{BB962C8B-B14F-4D97-AF65-F5344CB8AC3E}">
        <p14:creationId xmlns:p14="http://schemas.microsoft.com/office/powerpoint/2010/main" val="4108742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hteck 33">
            <a:extLst>
              <a:ext uri="{FF2B5EF4-FFF2-40B4-BE49-F238E27FC236}">
                <a16:creationId xmlns:a16="http://schemas.microsoft.com/office/drawing/2014/main" id="{FC9A8F62-686C-4F55-A72C-4EB6D8488A53}"/>
              </a:ext>
            </a:extLst>
          </p:cNvPr>
          <p:cNvSpPr/>
          <p:nvPr/>
        </p:nvSpPr>
        <p:spPr>
          <a:xfrm>
            <a:off x="335360" y="5850000"/>
            <a:ext cx="11593288" cy="900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 err="1">
              <a:solidFill>
                <a:schemeClr val="tx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BB2A380-F271-4CE5-9A21-F0E377210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Geoportal.de</a:t>
            </a:r>
            <a:br>
              <a:rPr lang="de-DE"/>
            </a:br>
            <a:r>
              <a:rPr lang="de-DE"/>
              <a:t>https://www.geoportal.de/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253ED09-D2EB-4365-B51C-8CD3D8D2B6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C98B981-CF63-4C5E-B670-2EE0D93CD2B2}"/>
              </a:ext>
            </a:extLst>
          </p:cNvPr>
          <p:cNvSpPr/>
          <p:nvPr/>
        </p:nvSpPr>
        <p:spPr>
          <a:xfrm>
            <a:off x="522018" y="1036073"/>
            <a:ext cx="9696456" cy="28595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3400"/>
              </a:lnSpc>
              <a:spcAft>
                <a:spcPts val="300"/>
              </a:spcAft>
              <a:buClr>
                <a:srgbClr val="0077B6"/>
              </a:buClr>
              <a:buFont typeface="Arial" panose="020B0604020202020204" pitchFamily="34" charset="0"/>
              <a:buChar char="•"/>
            </a:pPr>
            <a:r>
              <a:rPr lang="de-DE" sz="2000" b="1" dirty="0">
                <a:latin typeface="Calibri" panose="020F0502020204030204" pitchFamily="34" charset="0"/>
              </a:rPr>
              <a:t>Zentrale online </a:t>
            </a:r>
            <a:r>
              <a:rPr lang="de-DE" sz="2000" dirty="0">
                <a:latin typeface="Calibri" panose="020F0502020204030204" pitchFamily="34" charset="0"/>
              </a:rPr>
              <a:t>Plattform zu Daten, Diensten und Applikationen der GDI DE</a:t>
            </a:r>
          </a:p>
          <a:p>
            <a:pPr marL="342900" indent="-342900">
              <a:lnSpc>
                <a:spcPts val="3400"/>
              </a:lnSpc>
              <a:spcAft>
                <a:spcPts val="300"/>
              </a:spcAft>
              <a:buClr>
                <a:srgbClr val="0077B6"/>
              </a:buClr>
              <a:buFont typeface="Arial" panose="020B0604020202020204" pitchFamily="34" charset="0"/>
              <a:buChar char="•"/>
            </a:pPr>
            <a:r>
              <a:rPr lang="de-DE" sz="2000" b="1" dirty="0">
                <a:latin typeface="Calibri" panose="020F0502020204030204" pitchFamily="34" charset="0"/>
              </a:rPr>
              <a:t>Recherche | Darstellung | Download </a:t>
            </a:r>
            <a:r>
              <a:rPr lang="de-DE" sz="2000" dirty="0">
                <a:latin typeface="Calibri" panose="020F0502020204030204" pitchFamily="34" charset="0"/>
              </a:rPr>
              <a:t>von Geoinformationen des öffentlichen Sektors</a:t>
            </a:r>
          </a:p>
          <a:p>
            <a:pPr marL="342900" indent="-342900">
              <a:lnSpc>
                <a:spcPts val="3400"/>
              </a:lnSpc>
              <a:spcAft>
                <a:spcPts val="300"/>
              </a:spcAft>
              <a:buClr>
                <a:srgbClr val="0077B6"/>
              </a:buClr>
              <a:buFont typeface="Arial" panose="020B0604020202020204" pitchFamily="34" charset="0"/>
              <a:buChar char="•"/>
            </a:pPr>
            <a:r>
              <a:rPr lang="de-DE" sz="2000" b="1" dirty="0">
                <a:latin typeface="Calibri" panose="020F0502020204030204" pitchFamily="34" charset="0"/>
              </a:rPr>
              <a:t>Mittlerweile über 700 T Ressourcen </a:t>
            </a:r>
            <a:r>
              <a:rPr lang="de-DE" sz="2000" dirty="0">
                <a:latin typeface="Calibri" panose="020F0502020204030204" pitchFamily="34" charset="0"/>
              </a:rPr>
              <a:t>verfügbar (z.B. zu INSPIRE, OpenData)</a:t>
            </a:r>
          </a:p>
          <a:p>
            <a:pPr marL="342900" indent="-342900">
              <a:lnSpc>
                <a:spcPts val="3400"/>
              </a:lnSpc>
              <a:spcAft>
                <a:spcPts val="300"/>
              </a:spcAft>
              <a:buClr>
                <a:srgbClr val="0077B6"/>
              </a:buClr>
              <a:buFont typeface="Arial" panose="020B0604020202020204" pitchFamily="34" charset="0"/>
              <a:buChar char="•"/>
            </a:pPr>
            <a:r>
              <a:rPr lang="de-DE" sz="2000" b="1" dirty="0">
                <a:latin typeface="Calibri" panose="020F0502020204030204" pitchFamily="34" charset="0"/>
              </a:rPr>
              <a:t>GDI-DE basiert auf </a:t>
            </a:r>
            <a:r>
              <a:rPr lang="de-DE" sz="2000" dirty="0">
                <a:latin typeface="Calibri" panose="020F0502020204030204" pitchFamily="34" charset="0"/>
              </a:rPr>
              <a:t>dienstorientierter Architektur </a:t>
            </a:r>
            <a:r>
              <a:rPr lang="de-DE" sz="2000" b="1" dirty="0">
                <a:latin typeface="Calibri" panose="020F0502020204030204" pitchFamily="34" charset="0"/>
              </a:rPr>
              <a:t>-&gt; </a:t>
            </a:r>
            <a:r>
              <a:rPr lang="de-DE" sz="2000" dirty="0">
                <a:latin typeface="Calibri" panose="020F0502020204030204" pitchFamily="34" charset="0"/>
              </a:rPr>
              <a:t>standardisierte Schnittstellen</a:t>
            </a:r>
          </a:p>
          <a:p>
            <a:pPr marL="342900" indent="-342900">
              <a:lnSpc>
                <a:spcPts val="3400"/>
              </a:lnSpc>
              <a:spcAft>
                <a:spcPts val="300"/>
              </a:spcAft>
              <a:buClr>
                <a:srgbClr val="0077B6"/>
              </a:buClr>
              <a:buFont typeface="Arial" panose="020B0604020202020204" pitchFamily="34" charset="0"/>
              <a:buChar char="•"/>
            </a:pPr>
            <a:r>
              <a:rPr lang="de-DE" sz="2000" dirty="0">
                <a:latin typeface="Calibri" panose="020F0502020204030204" pitchFamily="34" charset="0"/>
              </a:rPr>
              <a:t>Basis sind konforme Metadaten</a:t>
            </a:r>
          </a:p>
          <a:p>
            <a:pPr marL="342900" indent="-342900">
              <a:lnSpc>
                <a:spcPts val="3400"/>
              </a:lnSpc>
              <a:spcAft>
                <a:spcPts val="300"/>
              </a:spcAft>
              <a:buClr>
                <a:srgbClr val="0077B6"/>
              </a:buClr>
              <a:buFont typeface="Arial" panose="020B0604020202020204" pitchFamily="34" charset="0"/>
              <a:buChar char="•"/>
            </a:pPr>
            <a:r>
              <a:rPr lang="de-DE" sz="2000" b="1" dirty="0">
                <a:latin typeface="Calibri" panose="020F0502020204030204" pitchFamily="34" charset="0"/>
              </a:rPr>
              <a:t>BKG ist Betreiber </a:t>
            </a:r>
            <a:r>
              <a:rPr lang="de-DE" sz="2000" dirty="0">
                <a:latin typeface="Calibri" panose="020F0502020204030204" pitchFamily="34" charset="0"/>
              </a:rPr>
              <a:t>des Geoportal.de</a:t>
            </a:r>
          </a:p>
        </p:txBody>
      </p:sp>
      <p:pic>
        <p:nvPicPr>
          <p:cNvPr id="47" name="Grafik 46">
            <a:extLst>
              <a:ext uri="{FF2B5EF4-FFF2-40B4-BE49-F238E27FC236}">
                <a16:creationId xmlns:a16="http://schemas.microsoft.com/office/drawing/2014/main" id="{D640D2BE-6D20-4B29-A852-8C3B8C17CC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912" y="5105869"/>
            <a:ext cx="316534" cy="316534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5424A976-42F5-4E18-A16D-DE097B6E89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312" y="5258269"/>
            <a:ext cx="316534" cy="316534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8E56159F-DD1F-41BF-B6ED-6E0CD93AB1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712" y="5410669"/>
            <a:ext cx="316534" cy="316534"/>
          </a:xfrm>
          <a:prstGeom prst="rect">
            <a:avLst/>
          </a:prstGeom>
        </p:spPr>
      </p:pic>
      <p:sp>
        <p:nvSpPr>
          <p:cNvPr id="50" name="Inhaltsplatzhalter 1">
            <a:extLst>
              <a:ext uri="{FF2B5EF4-FFF2-40B4-BE49-F238E27FC236}">
                <a16:creationId xmlns:a16="http://schemas.microsoft.com/office/drawing/2014/main" id="{B4A84FD9-A032-47BB-928F-6E90546E6074}"/>
              </a:ext>
            </a:extLst>
          </p:cNvPr>
          <p:cNvSpPr txBox="1">
            <a:spLocks/>
          </p:cNvSpPr>
          <p:nvPr/>
        </p:nvSpPr>
        <p:spPr>
          <a:xfrm>
            <a:off x="4472183" y="4146429"/>
            <a:ext cx="1298779" cy="245317"/>
          </a:xfrm>
          <a:prstGeom prst="rect">
            <a:avLst/>
          </a:prstGeom>
        </p:spPr>
        <p:txBody>
          <a:bodyPr lIns="0" tIns="0" rIns="0" bIns="0">
            <a:normAutofit fontScale="85000" lnSpcReduction="10000"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007040"/>
              </a:buClr>
              <a:buFontTx/>
              <a:buNone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Tx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buFont typeface="Wingdings" pitchFamily="2" charset="2"/>
              <a:buNone/>
            </a:pPr>
            <a:r>
              <a:rPr lang="de-DE" sz="1200" b="1" dirty="0"/>
              <a:t>Geodatenkatalog.de</a:t>
            </a:r>
          </a:p>
        </p:txBody>
      </p:sp>
      <p:pic>
        <p:nvPicPr>
          <p:cNvPr id="51" name="Grafik 50">
            <a:extLst>
              <a:ext uri="{FF2B5EF4-FFF2-40B4-BE49-F238E27FC236}">
                <a16:creationId xmlns:a16="http://schemas.microsoft.com/office/drawing/2014/main" id="{FD0E636A-0039-40E5-A0A4-1AF05ADD90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6690" y="4421975"/>
            <a:ext cx="794043" cy="623891"/>
          </a:xfrm>
          <a:prstGeom prst="rect">
            <a:avLst/>
          </a:prstGeom>
        </p:spPr>
      </p:pic>
      <p:pic>
        <p:nvPicPr>
          <p:cNvPr id="52" name="Grafik 51">
            <a:extLst>
              <a:ext uri="{FF2B5EF4-FFF2-40B4-BE49-F238E27FC236}">
                <a16:creationId xmlns:a16="http://schemas.microsoft.com/office/drawing/2014/main" id="{04745EF4-E8BC-405C-8208-D813B23B3C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3395" y="4283209"/>
            <a:ext cx="440522" cy="346124"/>
          </a:xfrm>
          <a:prstGeom prst="rect">
            <a:avLst/>
          </a:prstGeom>
        </p:spPr>
      </p:pic>
      <p:pic>
        <p:nvPicPr>
          <p:cNvPr id="53" name="Grafik 52">
            <a:extLst>
              <a:ext uri="{FF2B5EF4-FFF2-40B4-BE49-F238E27FC236}">
                <a16:creationId xmlns:a16="http://schemas.microsoft.com/office/drawing/2014/main" id="{C9767A57-C455-4DCD-A317-ABBDBCB362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3395" y="4701163"/>
            <a:ext cx="440522" cy="346124"/>
          </a:xfrm>
          <a:prstGeom prst="rect">
            <a:avLst/>
          </a:prstGeom>
        </p:spPr>
      </p:pic>
      <p:pic>
        <p:nvPicPr>
          <p:cNvPr id="54" name="Grafik 53">
            <a:extLst>
              <a:ext uri="{FF2B5EF4-FFF2-40B4-BE49-F238E27FC236}">
                <a16:creationId xmlns:a16="http://schemas.microsoft.com/office/drawing/2014/main" id="{960ECD38-85E9-47A4-A66F-239EA9105E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5130" y="5086862"/>
            <a:ext cx="440522" cy="346124"/>
          </a:xfrm>
          <a:prstGeom prst="rect">
            <a:avLst/>
          </a:prstGeom>
        </p:spPr>
      </p:pic>
      <p:cxnSp>
        <p:nvCxnSpPr>
          <p:cNvPr id="55" name="Gerader Verbinder 54">
            <a:extLst>
              <a:ext uri="{FF2B5EF4-FFF2-40B4-BE49-F238E27FC236}">
                <a16:creationId xmlns:a16="http://schemas.microsoft.com/office/drawing/2014/main" id="{02FB9D5B-E2C4-4F1B-9482-D1A2F866A777}"/>
              </a:ext>
            </a:extLst>
          </p:cNvPr>
          <p:cNvCxnSpPr>
            <a:stCxn id="52" idx="3"/>
            <a:endCxn id="51" idx="1"/>
          </p:cNvCxnSpPr>
          <p:nvPr/>
        </p:nvCxnSpPr>
        <p:spPr>
          <a:xfrm>
            <a:off x="2713917" y="4456271"/>
            <a:ext cx="1942773" cy="277650"/>
          </a:xfrm>
          <a:prstGeom prst="line">
            <a:avLst/>
          </a:prstGeom>
          <a:ln w="95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>
            <a:extLst>
              <a:ext uri="{FF2B5EF4-FFF2-40B4-BE49-F238E27FC236}">
                <a16:creationId xmlns:a16="http://schemas.microsoft.com/office/drawing/2014/main" id="{DFBF546A-B3C6-4D29-BA2F-3BC36E2B28F3}"/>
              </a:ext>
            </a:extLst>
          </p:cNvPr>
          <p:cNvCxnSpPr>
            <a:cxnSpLocks/>
            <a:stCxn id="53" idx="3"/>
            <a:endCxn id="51" idx="1"/>
          </p:cNvCxnSpPr>
          <p:nvPr/>
        </p:nvCxnSpPr>
        <p:spPr>
          <a:xfrm flipV="1">
            <a:off x="2713917" y="4733921"/>
            <a:ext cx="1942773" cy="140304"/>
          </a:xfrm>
          <a:prstGeom prst="line">
            <a:avLst/>
          </a:prstGeom>
          <a:ln w="95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>
            <a:extLst>
              <a:ext uri="{FF2B5EF4-FFF2-40B4-BE49-F238E27FC236}">
                <a16:creationId xmlns:a16="http://schemas.microsoft.com/office/drawing/2014/main" id="{8227F614-2968-4D41-A59F-B65F98C875D8}"/>
              </a:ext>
            </a:extLst>
          </p:cNvPr>
          <p:cNvCxnSpPr>
            <a:cxnSpLocks/>
            <a:stCxn id="54" idx="3"/>
            <a:endCxn id="51" idx="1"/>
          </p:cNvCxnSpPr>
          <p:nvPr/>
        </p:nvCxnSpPr>
        <p:spPr>
          <a:xfrm flipV="1">
            <a:off x="2725652" y="4733921"/>
            <a:ext cx="1931038" cy="526003"/>
          </a:xfrm>
          <a:prstGeom prst="line">
            <a:avLst/>
          </a:prstGeom>
          <a:ln w="95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>
            <a:extLst>
              <a:ext uri="{FF2B5EF4-FFF2-40B4-BE49-F238E27FC236}">
                <a16:creationId xmlns:a16="http://schemas.microsoft.com/office/drawing/2014/main" id="{687C2949-8A1B-4FA6-B94C-DAB72FB0E885}"/>
              </a:ext>
            </a:extLst>
          </p:cNvPr>
          <p:cNvCxnSpPr>
            <a:cxnSpLocks/>
            <a:endCxn id="51" idx="3"/>
          </p:cNvCxnSpPr>
          <p:nvPr/>
        </p:nvCxnSpPr>
        <p:spPr>
          <a:xfrm flipH="1">
            <a:off x="5450733" y="4728004"/>
            <a:ext cx="2034204" cy="5917"/>
          </a:xfrm>
          <a:prstGeom prst="line">
            <a:avLst/>
          </a:prstGeom>
          <a:ln w="95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Grafik 58">
            <a:extLst>
              <a:ext uri="{FF2B5EF4-FFF2-40B4-BE49-F238E27FC236}">
                <a16:creationId xmlns:a16="http://schemas.microsoft.com/office/drawing/2014/main" id="{671B4D8A-2905-43F6-BB02-ACCE97F3B1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6910" y="5410669"/>
            <a:ext cx="342900" cy="312615"/>
          </a:xfrm>
          <a:prstGeom prst="rect">
            <a:avLst/>
          </a:prstGeom>
        </p:spPr>
      </p:pic>
      <p:pic>
        <p:nvPicPr>
          <p:cNvPr id="60" name="Grafik 59">
            <a:extLst>
              <a:ext uri="{FF2B5EF4-FFF2-40B4-BE49-F238E27FC236}">
                <a16:creationId xmlns:a16="http://schemas.microsoft.com/office/drawing/2014/main" id="{E99E3834-097C-4A2A-93FB-E32AAB99F6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5547" y="5410669"/>
            <a:ext cx="342900" cy="312615"/>
          </a:xfrm>
          <a:prstGeom prst="rect">
            <a:avLst/>
          </a:prstGeom>
        </p:spPr>
      </p:pic>
      <p:sp>
        <p:nvSpPr>
          <p:cNvPr id="61" name="Inhaltsplatzhalter 1">
            <a:extLst>
              <a:ext uri="{FF2B5EF4-FFF2-40B4-BE49-F238E27FC236}">
                <a16:creationId xmlns:a16="http://schemas.microsoft.com/office/drawing/2014/main" id="{556D45CD-ADB7-4610-89FA-88350337CD8A}"/>
              </a:ext>
            </a:extLst>
          </p:cNvPr>
          <p:cNvSpPr txBox="1">
            <a:spLocks/>
          </p:cNvSpPr>
          <p:nvPr/>
        </p:nvSpPr>
        <p:spPr>
          <a:xfrm>
            <a:off x="7338131" y="4160550"/>
            <a:ext cx="1298779" cy="24531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007040"/>
              </a:buClr>
              <a:buFontTx/>
              <a:buNone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Tx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buFont typeface="Wingdings" pitchFamily="2" charset="2"/>
              <a:buNone/>
            </a:pPr>
            <a:r>
              <a:rPr lang="de-DE" sz="1000" b="1" dirty="0"/>
              <a:t>Geoportal.de</a:t>
            </a:r>
          </a:p>
        </p:txBody>
      </p:sp>
      <p:sp>
        <p:nvSpPr>
          <p:cNvPr id="62" name="Inhaltsplatzhalter 1">
            <a:extLst>
              <a:ext uri="{FF2B5EF4-FFF2-40B4-BE49-F238E27FC236}">
                <a16:creationId xmlns:a16="http://schemas.microsoft.com/office/drawing/2014/main" id="{1BB7AF0D-B090-4D4D-8805-683321579F85}"/>
              </a:ext>
            </a:extLst>
          </p:cNvPr>
          <p:cNvSpPr txBox="1">
            <a:spLocks/>
          </p:cNvSpPr>
          <p:nvPr/>
        </p:nvSpPr>
        <p:spPr>
          <a:xfrm>
            <a:off x="1221830" y="5840534"/>
            <a:ext cx="2463473" cy="3455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007040"/>
              </a:buClr>
              <a:buFontTx/>
              <a:buNone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Tx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buFont typeface="Wingdings" pitchFamily="2" charset="2"/>
              <a:buNone/>
            </a:pPr>
            <a:r>
              <a:rPr lang="de-DE" sz="1000" dirty="0"/>
              <a:t>dezentrale Katalogdienste</a:t>
            </a:r>
          </a:p>
        </p:txBody>
      </p:sp>
      <p:cxnSp>
        <p:nvCxnSpPr>
          <p:cNvPr id="63" name="Gerader Verbinder 62">
            <a:extLst>
              <a:ext uri="{FF2B5EF4-FFF2-40B4-BE49-F238E27FC236}">
                <a16:creationId xmlns:a16="http://schemas.microsoft.com/office/drawing/2014/main" id="{819A54C4-7857-4542-BDEC-6615621A1C5F}"/>
              </a:ext>
            </a:extLst>
          </p:cNvPr>
          <p:cNvCxnSpPr>
            <a:cxnSpLocks/>
            <a:endCxn id="59" idx="0"/>
          </p:cNvCxnSpPr>
          <p:nvPr/>
        </p:nvCxnSpPr>
        <p:spPr>
          <a:xfrm flipH="1">
            <a:off x="7598360" y="5081122"/>
            <a:ext cx="389160" cy="329547"/>
          </a:xfrm>
          <a:prstGeom prst="line">
            <a:avLst/>
          </a:prstGeom>
          <a:ln w="95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Grafik 63">
            <a:extLst>
              <a:ext uri="{FF2B5EF4-FFF2-40B4-BE49-F238E27FC236}">
                <a16:creationId xmlns:a16="http://schemas.microsoft.com/office/drawing/2014/main" id="{7D4EDD48-747C-44FF-9B5C-9B8BB4BA02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7171" y="5410669"/>
            <a:ext cx="342900" cy="312615"/>
          </a:xfrm>
          <a:prstGeom prst="rect">
            <a:avLst/>
          </a:prstGeom>
        </p:spPr>
      </p:pic>
      <p:cxnSp>
        <p:nvCxnSpPr>
          <p:cNvPr id="65" name="Gerader Verbinder 64">
            <a:extLst>
              <a:ext uri="{FF2B5EF4-FFF2-40B4-BE49-F238E27FC236}">
                <a16:creationId xmlns:a16="http://schemas.microsoft.com/office/drawing/2014/main" id="{C62C971B-A926-4513-8848-E9E8970B11AB}"/>
              </a:ext>
            </a:extLst>
          </p:cNvPr>
          <p:cNvCxnSpPr>
            <a:cxnSpLocks/>
            <a:endCxn id="60" idx="0"/>
          </p:cNvCxnSpPr>
          <p:nvPr/>
        </p:nvCxnSpPr>
        <p:spPr>
          <a:xfrm>
            <a:off x="7998621" y="5078296"/>
            <a:ext cx="298376" cy="332373"/>
          </a:xfrm>
          <a:prstGeom prst="line">
            <a:avLst/>
          </a:prstGeom>
          <a:ln w="95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Grafik 65">
            <a:extLst>
              <a:ext uri="{FF2B5EF4-FFF2-40B4-BE49-F238E27FC236}">
                <a16:creationId xmlns:a16="http://schemas.microsoft.com/office/drawing/2014/main" id="{027930F6-1B0B-4729-B22D-D36B0B9971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402" y="4399328"/>
            <a:ext cx="655046" cy="655046"/>
          </a:xfrm>
          <a:prstGeom prst="rect">
            <a:avLst/>
          </a:prstGeom>
        </p:spPr>
      </p:pic>
      <p:cxnSp>
        <p:nvCxnSpPr>
          <p:cNvPr id="67" name="Gerader Verbinder 66">
            <a:extLst>
              <a:ext uri="{FF2B5EF4-FFF2-40B4-BE49-F238E27FC236}">
                <a16:creationId xmlns:a16="http://schemas.microsoft.com/office/drawing/2014/main" id="{14BCF41E-F010-4956-9931-4B6B06243381}"/>
              </a:ext>
            </a:extLst>
          </p:cNvPr>
          <p:cNvCxnSpPr>
            <a:cxnSpLocks/>
            <a:stCxn id="66" idx="1"/>
          </p:cNvCxnSpPr>
          <p:nvPr/>
        </p:nvCxnSpPr>
        <p:spPr>
          <a:xfrm flipH="1">
            <a:off x="8529894" y="4726851"/>
            <a:ext cx="943508" cy="1153"/>
          </a:xfrm>
          <a:prstGeom prst="line">
            <a:avLst/>
          </a:prstGeom>
          <a:ln w="9525">
            <a:solidFill>
              <a:schemeClr val="accent5">
                <a:lumMod val="75000"/>
                <a:alpha val="61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Gruppieren 67">
            <a:extLst>
              <a:ext uri="{FF2B5EF4-FFF2-40B4-BE49-F238E27FC236}">
                <a16:creationId xmlns:a16="http://schemas.microsoft.com/office/drawing/2014/main" id="{3DEC555C-6EF6-42F2-BB18-3339CAC743F2}"/>
              </a:ext>
            </a:extLst>
          </p:cNvPr>
          <p:cNvGrpSpPr/>
          <p:nvPr/>
        </p:nvGrpSpPr>
        <p:grpSpPr>
          <a:xfrm>
            <a:off x="7388497" y="4233202"/>
            <a:ext cx="1148460" cy="1044957"/>
            <a:chOff x="6084962" y="3095522"/>
            <a:chExt cx="1148460" cy="1044957"/>
          </a:xfrm>
        </p:grpSpPr>
        <p:pic>
          <p:nvPicPr>
            <p:cNvPr id="69" name="Grafik 68">
              <a:extLst>
                <a:ext uri="{FF2B5EF4-FFF2-40B4-BE49-F238E27FC236}">
                  <a16:creationId xmlns:a16="http://schemas.microsoft.com/office/drawing/2014/main" id="{7D5E7BBE-1F4D-40ED-8E22-1BD17EC4B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8465" y="3095522"/>
              <a:ext cx="1044957" cy="1044957"/>
            </a:xfrm>
            <a:prstGeom prst="rect">
              <a:avLst/>
            </a:prstGeom>
          </p:spPr>
        </p:pic>
        <p:pic>
          <p:nvPicPr>
            <p:cNvPr id="70" name="Grafik 69">
              <a:extLst>
                <a:ext uri="{FF2B5EF4-FFF2-40B4-BE49-F238E27FC236}">
                  <a16:creationId xmlns:a16="http://schemas.microsoft.com/office/drawing/2014/main" id="{5086A913-EFC5-450E-8C8D-DC750DC9C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4962" y="3720721"/>
              <a:ext cx="317911" cy="316534"/>
            </a:xfrm>
            <a:prstGeom prst="rect">
              <a:avLst/>
            </a:prstGeom>
          </p:spPr>
        </p:pic>
      </p:grpSp>
      <p:sp>
        <p:nvSpPr>
          <p:cNvPr id="74" name="Textfeld 73">
            <a:extLst>
              <a:ext uri="{FF2B5EF4-FFF2-40B4-BE49-F238E27FC236}">
                <a16:creationId xmlns:a16="http://schemas.microsoft.com/office/drawing/2014/main" id="{C3CC0DF5-6A65-4793-A64F-612AA7ED93AA}"/>
              </a:ext>
            </a:extLst>
          </p:cNvPr>
          <p:cNvSpPr txBox="1"/>
          <p:nvPr/>
        </p:nvSpPr>
        <p:spPr>
          <a:xfrm>
            <a:off x="2291987" y="5403497"/>
            <a:ext cx="5680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000" dirty="0"/>
              <a:t>…</a:t>
            </a:r>
          </a:p>
        </p:txBody>
      </p:sp>
      <p:cxnSp>
        <p:nvCxnSpPr>
          <p:cNvPr id="75" name="Gerader Verbinder 74">
            <a:extLst>
              <a:ext uri="{FF2B5EF4-FFF2-40B4-BE49-F238E27FC236}">
                <a16:creationId xmlns:a16="http://schemas.microsoft.com/office/drawing/2014/main" id="{E86E687C-02E3-41AB-83ED-FDB96D90CB92}"/>
              </a:ext>
            </a:extLst>
          </p:cNvPr>
          <p:cNvCxnSpPr>
            <a:cxnSpLocks/>
          </p:cNvCxnSpPr>
          <p:nvPr/>
        </p:nvCxnSpPr>
        <p:spPr>
          <a:xfrm>
            <a:off x="7983846" y="5071124"/>
            <a:ext cx="0" cy="332373"/>
          </a:xfrm>
          <a:prstGeom prst="line">
            <a:avLst/>
          </a:prstGeom>
          <a:ln w="95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feld 75">
            <a:extLst>
              <a:ext uri="{FF2B5EF4-FFF2-40B4-BE49-F238E27FC236}">
                <a16:creationId xmlns:a16="http://schemas.microsoft.com/office/drawing/2014/main" id="{237A4368-DDD3-420D-A4E7-1A55753CA428}"/>
              </a:ext>
            </a:extLst>
          </p:cNvPr>
          <p:cNvSpPr txBox="1"/>
          <p:nvPr/>
        </p:nvSpPr>
        <p:spPr>
          <a:xfrm>
            <a:off x="8435024" y="5350811"/>
            <a:ext cx="5680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000" dirty="0"/>
              <a:t>…</a:t>
            </a:r>
          </a:p>
        </p:txBody>
      </p:sp>
      <p:sp>
        <p:nvSpPr>
          <p:cNvPr id="77" name="Inhaltsplatzhalter 1">
            <a:extLst>
              <a:ext uri="{FF2B5EF4-FFF2-40B4-BE49-F238E27FC236}">
                <a16:creationId xmlns:a16="http://schemas.microsoft.com/office/drawing/2014/main" id="{5D05455F-7A80-4A6B-BD5D-824725F6BD48}"/>
              </a:ext>
            </a:extLst>
          </p:cNvPr>
          <p:cNvSpPr txBox="1">
            <a:spLocks/>
          </p:cNvSpPr>
          <p:nvPr/>
        </p:nvSpPr>
        <p:spPr>
          <a:xfrm>
            <a:off x="6782741" y="5827843"/>
            <a:ext cx="2463473" cy="3455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007040"/>
              </a:buClr>
              <a:buFontTx/>
              <a:buNone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Tx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buFont typeface="Wingdings" pitchFamily="2" charset="2"/>
              <a:buNone/>
            </a:pPr>
            <a:r>
              <a:rPr lang="de-DE" sz="1000" dirty="0"/>
              <a:t>dezentrale Geodienste</a:t>
            </a:r>
          </a:p>
        </p:txBody>
      </p:sp>
      <p:pic>
        <p:nvPicPr>
          <p:cNvPr id="33" name="Grafik 32">
            <a:extLst>
              <a:ext uri="{FF2B5EF4-FFF2-40B4-BE49-F238E27FC236}">
                <a16:creationId xmlns:a16="http://schemas.microsoft.com/office/drawing/2014/main" id="{769E9278-9D73-405D-BB5E-5A79E2173FF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4" y="108000"/>
            <a:ext cx="1001960" cy="72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9503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B2A380-F271-4CE5-9A21-F0E377210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Geoportal.de</a:t>
            </a:r>
            <a:br>
              <a:rPr lang="de-DE" dirty="0"/>
            </a:br>
            <a:r>
              <a:rPr lang="de-DE" sz="2000" dirty="0"/>
              <a:t>Geodaten, Datenanbieter, Nutzende</a:t>
            </a:r>
            <a:endParaRPr lang="de-DE" dirty="0"/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F2066267-301B-4D0D-861E-241CE4B20F93}"/>
              </a:ext>
            </a:extLst>
          </p:cNvPr>
          <p:cNvSpPr/>
          <p:nvPr/>
        </p:nvSpPr>
        <p:spPr>
          <a:xfrm>
            <a:off x="0" y="5952179"/>
            <a:ext cx="12192000" cy="905821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 err="1">
              <a:solidFill>
                <a:schemeClr val="tx1"/>
              </a:solidFill>
            </a:endParaRPr>
          </a:p>
        </p:txBody>
      </p:sp>
      <p:pic>
        <p:nvPicPr>
          <p:cNvPr id="34" name="Grafik 33">
            <a:extLst>
              <a:ext uri="{FF2B5EF4-FFF2-40B4-BE49-F238E27FC236}">
                <a16:creationId xmlns:a16="http://schemas.microsoft.com/office/drawing/2014/main" id="{989E8ECF-DDDB-4011-ABD3-8082E4C5A0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4" y="108000"/>
            <a:ext cx="1001960" cy="72777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6ADECE09-ED74-4E7A-B4B7-28D7F165AD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362" y="1412776"/>
            <a:ext cx="10963275" cy="4733925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D1CDB847-1297-4021-9BB2-7A27BA6F247F}"/>
              </a:ext>
            </a:extLst>
          </p:cNvPr>
          <p:cNvSpPr/>
          <p:nvPr/>
        </p:nvSpPr>
        <p:spPr>
          <a:xfrm>
            <a:off x="6888088" y="4555875"/>
            <a:ext cx="2952328" cy="1493565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721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CE9F5FD1-39F9-402B-9A17-0FADE6C7689F}"/>
              </a:ext>
            </a:extLst>
          </p:cNvPr>
          <p:cNvSpPr/>
          <p:nvPr/>
        </p:nvSpPr>
        <p:spPr>
          <a:xfrm>
            <a:off x="335360" y="5850000"/>
            <a:ext cx="11593288" cy="900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 err="1">
              <a:solidFill>
                <a:schemeClr val="tx1"/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Weiterentwicklung Geoportal</a:t>
            </a:r>
            <a:br>
              <a:rPr lang="de-DE" dirty="0"/>
            </a:br>
            <a:r>
              <a:rPr lang="de-DE" sz="1800" dirty="0"/>
              <a:t>Version 3 des Geoportal.de 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1"/>
          </p:nvPr>
        </p:nvSpPr>
        <p:spPr>
          <a:xfrm>
            <a:off x="479424" y="1196752"/>
            <a:ext cx="11220576" cy="44640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1" dirty="0"/>
              <a:t>Neue bessere Software „Masterportal 3.0“ (IPM, LGV Hamburg)</a:t>
            </a:r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de-DE" dirty="0"/>
              <a:t>Umfangreiche Studien zum UI und UX</a:t>
            </a:r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de-DE" dirty="0"/>
              <a:t>Responsive Design, Barrierefreiheit</a:t>
            </a:r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de-DE" dirty="0"/>
              <a:t>Bedienbarkeit erheblich vereinfacht!</a:t>
            </a:r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de-DE" dirty="0"/>
              <a:t>Erhöhung der IT-Sicherheit </a:t>
            </a:r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de-DE" dirty="0"/>
              <a:t>Nachhaltiger Betrieb und Weiterentwicklung</a:t>
            </a:r>
          </a:p>
          <a:p>
            <a:pPr lvl="1" indent="0">
              <a:buNone/>
            </a:pP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1" dirty="0"/>
              <a:t>Neue Inhalte</a:t>
            </a:r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de-DE" dirty="0"/>
              <a:t>Schulbereich, mehr BKG-Angebote (Starkregen, </a:t>
            </a:r>
            <a:r>
              <a:rPr lang="de-DE" dirty="0" err="1"/>
              <a:t>DigZ</a:t>
            </a:r>
            <a:r>
              <a:rPr lang="de-DE" dirty="0"/>
              <a:t> etc.)</a:t>
            </a:r>
          </a:p>
          <a:p>
            <a:pPr lvl="1" indent="0">
              <a:buNone/>
            </a:pP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1" dirty="0"/>
              <a:t>Neue Funktionalität</a:t>
            </a:r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de-DE" dirty="0"/>
              <a:t>Einwohnerzähler, Teilen von Inhalten, räumliche Filterung</a:t>
            </a:r>
          </a:p>
          <a:p>
            <a:pPr marL="702900" lvl="1" indent="-342900">
              <a:buFont typeface="Arial" panose="020B0604020202020204" pitchFamily="34" charset="0"/>
              <a:buChar char="•"/>
            </a:pP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1" dirty="0"/>
              <a:t>Nutzung erheblich erleichtern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rgbClr val="FF0000"/>
                </a:solidFill>
              </a:rPr>
              <a:t>Ausbau -&gt; publikumswirksamer Zugangspunkt zu allen BKG-Angeboten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A47CFAC-E1AD-42F1-9042-C247FF391A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802" y="5303434"/>
            <a:ext cx="3172846" cy="155456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DCCF30C-248F-43D5-936D-24B8DF98D5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9522" y="1278000"/>
            <a:ext cx="1963054" cy="90231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11ECA6E-57F3-4C20-8515-97A5779DD2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4337" y="2933950"/>
            <a:ext cx="3124311" cy="161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984.000+ Grafiken, lizenzfreie Vektorgrafiken und Clipart zu App Icon -  iStock | Iphone, Störer, Stempel">
            <a:extLst>
              <a:ext uri="{FF2B5EF4-FFF2-40B4-BE49-F238E27FC236}">
                <a16:creationId xmlns:a16="http://schemas.microsoft.com/office/drawing/2014/main" id="{51228633-526E-49F8-91EF-3DABA79516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10" t="11706" r="17766" b="11706"/>
          <a:stretch/>
        </p:blipFill>
        <p:spPr bwMode="auto">
          <a:xfrm>
            <a:off x="5663952" y="1628800"/>
            <a:ext cx="545744" cy="744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8693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hteck 35">
            <a:extLst>
              <a:ext uri="{FF2B5EF4-FFF2-40B4-BE49-F238E27FC236}">
                <a16:creationId xmlns:a16="http://schemas.microsoft.com/office/drawing/2014/main" id="{8C0B1A9C-70B0-4FB9-9305-BDE1F3302A86}"/>
              </a:ext>
            </a:extLst>
          </p:cNvPr>
          <p:cNvSpPr/>
          <p:nvPr/>
        </p:nvSpPr>
        <p:spPr>
          <a:xfrm>
            <a:off x="0" y="5952179"/>
            <a:ext cx="12192000" cy="905821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 err="1">
              <a:solidFill>
                <a:schemeClr val="tx1"/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Geoportal.de </a:t>
            </a:r>
            <a:br>
              <a:rPr lang="de-DE" dirty="0"/>
            </a:br>
            <a:r>
              <a:rPr lang="de-DE" sz="2000" dirty="0"/>
              <a:t>Zahlen</a:t>
            </a:r>
            <a:endParaRPr lang="de-DE" dirty="0"/>
          </a:p>
        </p:txBody>
      </p:sp>
      <p:pic>
        <p:nvPicPr>
          <p:cNvPr id="37" name="Grafik 36">
            <a:extLst>
              <a:ext uri="{FF2B5EF4-FFF2-40B4-BE49-F238E27FC236}">
                <a16:creationId xmlns:a16="http://schemas.microsoft.com/office/drawing/2014/main" id="{448D5CAB-EC33-42DE-9101-8C85A2AEF8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381" y="1936599"/>
            <a:ext cx="1141353" cy="1107372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63E4A513-4AEB-497F-83E1-69ECDDA103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8874" y="2302721"/>
            <a:ext cx="2206758" cy="1378374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F506C518-142C-45C0-AB45-D6C312BC2A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7051" y="3301871"/>
            <a:ext cx="4077589" cy="1183706"/>
          </a:xfrm>
          <a:prstGeom prst="rect">
            <a:avLst/>
          </a:prstGeom>
          <a:ln>
            <a:noFill/>
          </a:ln>
        </p:spPr>
      </p:pic>
      <p:sp>
        <p:nvSpPr>
          <p:cNvPr id="40" name="Textfeld 39">
            <a:extLst>
              <a:ext uri="{FF2B5EF4-FFF2-40B4-BE49-F238E27FC236}">
                <a16:creationId xmlns:a16="http://schemas.microsoft.com/office/drawing/2014/main" id="{652E4CAF-7D95-4310-9CB7-0885170C5485}"/>
              </a:ext>
            </a:extLst>
          </p:cNvPr>
          <p:cNvSpPr txBox="1"/>
          <p:nvPr/>
        </p:nvSpPr>
        <p:spPr>
          <a:xfrm>
            <a:off x="467156" y="1451165"/>
            <a:ext cx="2862836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de-DE" sz="2000" dirty="0">
                <a:latin typeface="+mn-lt"/>
              </a:rPr>
              <a:t>ca. </a:t>
            </a:r>
            <a:r>
              <a:rPr lang="de-DE" sz="2000" b="1" dirty="0">
                <a:latin typeface="+mn-lt"/>
              </a:rPr>
              <a:t>19.000</a:t>
            </a:r>
            <a:r>
              <a:rPr lang="de-DE" sz="2000" dirty="0">
                <a:latin typeface="+mn-lt"/>
              </a:rPr>
              <a:t> </a:t>
            </a:r>
            <a:r>
              <a:rPr lang="de-DE" sz="2000" b="1" dirty="0">
                <a:latin typeface="+mn-lt"/>
              </a:rPr>
              <a:t>Seitenbesuche</a:t>
            </a:r>
          </a:p>
          <a:p>
            <a:pPr algn="ctr"/>
            <a:r>
              <a:rPr lang="de-DE" sz="2000" dirty="0">
                <a:latin typeface="+mn-lt"/>
              </a:rPr>
              <a:t>       pro Tag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081706CD-C60A-4FF3-8606-B498744434C5}"/>
              </a:ext>
            </a:extLst>
          </p:cNvPr>
          <p:cNvSpPr txBox="1"/>
          <p:nvPr/>
        </p:nvSpPr>
        <p:spPr>
          <a:xfrm>
            <a:off x="8862957" y="1536489"/>
            <a:ext cx="26211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000" dirty="0">
                <a:latin typeface="+mn-lt"/>
              </a:rPr>
              <a:t>ca. </a:t>
            </a:r>
            <a:r>
              <a:rPr lang="de-DE" sz="2000" b="1" dirty="0"/>
              <a:t>700</a:t>
            </a:r>
            <a:r>
              <a:rPr lang="de-DE" sz="2000" b="1" dirty="0">
                <a:latin typeface="+mn-lt"/>
              </a:rPr>
              <a:t>.000 Metadaten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6AD75221-7A0C-44BA-91BD-32C3769A85B7}"/>
              </a:ext>
            </a:extLst>
          </p:cNvPr>
          <p:cNvSpPr txBox="1"/>
          <p:nvPr/>
        </p:nvSpPr>
        <p:spPr>
          <a:xfrm>
            <a:off x="546344" y="4555501"/>
            <a:ext cx="241995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latin typeface="+mn-lt"/>
              </a:rPr>
              <a:t>ca. </a:t>
            </a:r>
            <a:r>
              <a:rPr lang="de-DE" sz="2000" b="1" dirty="0"/>
              <a:t>37</a:t>
            </a:r>
            <a:r>
              <a:rPr lang="de-DE" sz="2000" b="1" dirty="0">
                <a:latin typeface="+mn-lt"/>
              </a:rPr>
              <a:t> Kataloge</a:t>
            </a:r>
            <a:r>
              <a:rPr lang="de-DE" sz="2000" dirty="0">
                <a:latin typeface="+mn-lt"/>
              </a:rPr>
              <a:t>,</a:t>
            </a:r>
          </a:p>
          <a:p>
            <a:pPr algn="l"/>
            <a:r>
              <a:rPr lang="de-DE" sz="2000" dirty="0">
                <a:latin typeface="+mn-lt"/>
              </a:rPr>
              <a:t>auf denen Daten </a:t>
            </a:r>
          </a:p>
          <a:p>
            <a:pPr algn="l"/>
            <a:r>
              <a:rPr lang="de-DE" sz="2000" dirty="0">
                <a:latin typeface="+mn-lt"/>
              </a:rPr>
              <a:t>für das Geoportal.de </a:t>
            </a:r>
          </a:p>
          <a:p>
            <a:pPr algn="l"/>
            <a:r>
              <a:rPr lang="de-DE" sz="2000" dirty="0">
                <a:latin typeface="+mn-lt"/>
              </a:rPr>
              <a:t>bereitgestellt werden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C09479B3-F381-4C49-8891-BABD30101D52}"/>
              </a:ext>
            </a:extLst>
          </p:cNvPr>
          <p:cNvSpPr txBox="1"/>
          <p:nvPr/>
        </p:nvSpPr>
        <p:spPr>
          <a:xfrm>
            <a:off x="7979083" y="5011257"/>
            <a:ext cx="37811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+mn-lt"/>
              </a:rPr>
              <a:t>Davon über </a:t>
            </a:r>
            <a:br>
              <a:rPr lang="de-DE" sz="2000" dirty="0">
                <a:latin typeface="+mn-lt"/>
              </a:rPr>
            </a:br>
            <a:r>
              <a:rPr lang="de-DE" sz="2000" b="1" dirty="0"/>
              <a:t>300</a:t>
            </a:r>
            <a:r>
              <a:rPr lang="de-DE" sz="2000" b="1" dirty="0">
                <a:latin typeface="+mn-lt"/>
              </a:rPr>
              <a:t>.000 INSPIRE-Daten</a:t>
            </a:r>
            <a:r>
              <a:rPr lang="de-DE" sz="2000" dirty="0">
                <a:latin typeface="+mn-lt"/>
              </a:rPr>
              <a:t>, </a:t>
            </a:r>
            <a:br>
              <a:rPr lang="de-DE" sz="2000" dirty="0">
                <a:latin typeface="+mn-lt"/>
              </a:rPr>
            </a:br>
            <a:r>
              <a:rPr lang="de-DE" sz="2000" dirty="0">
                <a:latin typeface="+mn-lt"/>
              </a:rPr>
              <a:t>welche entsprechend der </a:t>
            </a:r>
            <a:br>
              <a:rPr lang="de-DE" sz="2000" dirty="0">
                <a:latin typeface="+mn-lt"/>
              </a:rPr>
            </a:br>
            <a:r>
              <a:rPr lang="de-DE" sz="2000" dirty="0">
                <a:latin typeface="+mn-lt"/>
              </a:rPr>
              <a:t>INSPIRE-Richtlinie erstellt wurden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10B68114-1C1D-44F6-9DFE-B8848DCBEC20}"/>
              </a:ext>
            </a:extLst>
          </p:cNvPr>
          <p:cNvSpPr txBox="1"/>
          <p:nvPr/>
        </p:nvSpPr>
        <p:spPr>
          <a:xfrm>
            <a:off x="10234916" y="1930148"/>
            <a:ext cx="1154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>
                <a:solidFill>
                  <a:srgbClr val="C00000"/>
                </a:solidFill>
              </a:rPr>
              <a:t>Geodaten-</a:t>
            </a:r>
            <a:br>
              <a:rPr lang="de-DE" sz="1600" dirty="0">
                <a:solidFill>
                  <a:srgbClr val="C00000"/>
                </a:solidFill>
              </a:rPr>
            </a:br>
            <a:r>
              <a:rPr lang="de-DE" sz="1600" dirty="0">
                <a:solidFill>
                  <a:srgbClr val="C00000"/>
                </a:solidFill>
              </a:rPr>
              <a:t>dienste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5EE7C579-8E24-4D13-A76A-8B773334BB0F}"/>
              </a:ext>
            </a:extLst>
          </p:cNvPr>
          <p:cNvSpPr txBox="1"/>
          <p:nvPr/>
        </p:nvSpPr>
        <p:spPr>
          <a:xfrm>
            <a:off x="10256003" y="3584170"/>
            <a:ext cx="11624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EE0000"/>
                </a:solidFill>
              </a:rPr>
              <a:t>Download-</a:t>
            </a:r>
          </a:p>
          <a:p>
            <a:pPr algn="ctr"/>
            <a:r>
              <a:rPr lang="de-DE" sz="1600" dirty="0">
                <a:solidFill>
                  <a:srgbClr val="EE0000"/>
                </a:solidFill>
              </a:rPr>
              <a:t>dienste</a:t>
            </a: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8368E0E3-1595-4293-B3C5-41996082A6F6}"/>
              </a:ext>
            </a:extLst>
          </p:cNvPr>
          <p:cNvSpPr txBox="1"/>
          <p:nvPr/>
        </p:nvSpPr>
        <p:spPr>
          <a:xfrm>
            <a:off x="8517316" y="3701430"/>
            <a:ext cx="1576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600" dirty="0">
                <a:solidFill>
                  <a:srgbClr val="FF9E3F"/>
                </a:solidFill>
              </a:rPr>
              <a:t>Geodatensätze</a:t>
            </a: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532BA344-FF0B-45D8-9592-D57F9009E9FA}"/>
              </a:ext>
            </a:extLst>
          </p:cNvPr>
          <p:cNvSpPr txBox="1"/>
          <p:nvPr/>
        </p:nvSpPr>
        <p:spPr>
          <a:xfrm>
            <a:off x="8437776" y="2093633"/>
            <a:ext cx="8503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600" dirty="0">
                <a:solidFill>
                  <a:schemeClr val="bg1">
                    <a:lumMod val="50000"/>
                  </a:schemeClr>
                </a:solidFill>
              </a:rPr>
              <a:t>Weitere</a:t>
            </a:r>
          </a:p>
        </p:txBody>
      </p:sp>
      <p:pic>
        <p:nvPicPr>
          <p:cNvPr id="48" name="Grafik 47">
            <a:extLst>
              <a:ext uri="{FF2B5EF4-FFF2-40B4-BE49-F238E27FC236}">
                <a16:creationId xmlns:a16="http://schemas.microsoft.com/office/drawing/2014/main" id="{B02BFCB7-981A-43A7-A0D6-28476D12BB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8624" y="5928631"/>
            <a:ext cx="685279" cy="538433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BAEEB462-D404-45E3-9049-F9DEB80451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6443" y="5928631"/>
            <a:ext cx="685279" cy="538433"/>
          </a:xfrm>
          <a:prstGeom prst="rect">
            <a:avLst/>
          </a:prstGeom>
        </p:spPr>
      </p:pic>
      <p:pic>
        <p:nvPicPr>
          <p:cNvPr id="50" name="Grafik 49">
            <a:extLst>
              <a:ext uri="{FF2B5EF4-FFF2-40B4-BE49-F238E27FC236}">
                <a16:creationId xmlns:a16="http://schemas.microsoft.com/office/drawing/2014/main" id="{DC29C5AA-D7CB-4CED-91D1-4551C29846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262" y="5928631"/>
            <a:ext cx="685279" cy="538433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B7A77FD9-03F8-4495-9903-47DFA25DA5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0712" y="4904104"/>
            <a:ext cx="1029567" cy="1008091"/>
          </a:xfrm>
          <a:prstGeom prst="rect">
            <a:avLst/>
          </a:prstGeom>
        </p:spPr>
      </p:pic>
      <p:sp>
        <p:nvSpPr>
          <p:cNvPr id="52" name="Textfeld 51">
            <a:extLst>
              <a:ext uri="{FF2B5EF4-FFF2-40B4-BE49-F238E27FC236}">
                <a16:creationId xmlns:a16="http://schemas.microsoft.com/office/drawing/2014/main" id="{B2CA9F7D-9029-49DF-87B2-800F1C654E7B}"/>
              </a:ext>
            </a:extLst>
          </p:cNvPr>
          <p:cNvSpPr txBox="1"/>
          <p:nvPr/>
        </p:nvSpPr>
        <p:spPr>
          <a:xfrm>
            <a:off x="9517191" y="2759963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dirty="0">
                <a:solidFill>
                  <a:schemeClr val="bg1"/>
                </a:solidFill>
              </a:rPr>
              <a:t>52%</a:t>
            </a:r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F74010A6-9B49-4532-AF77-4D0BE8A3F1F0}"/>
              </a:ext>
            </a:extLst>
          </p:cNvPr>
          <p:cNvSpPr txBox="1"/>
          <p:nvPr/>
        </p:nvSpPr>
        <p:spPr>
          <a:xfrm>
            <a:off x="8884006" y="2932539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dirty="0">
                <a:solidFill>
                  <a:schemeClr val="bg1"/>
                </a:solidFill>
              </a:rPr>
              <a:t>35%</a:t>
            </a:r>
          </a:p>
        </p:txBody>
      </p:sp>
      <p:sp>
        <p:nvSpPr>
          <p:cNvPr id="54" name="Rechteck 53">
            <a:extLst>
              <a:ext uri="{FF2B5EF4-FFF2-40B4-BE49-F238E27FC236}">
                <a16:creationId xmlns:a16="http://schemas.microsoft.com/office/drawing/2014/main" id="{2A2791A6-7DA3-4BCF-9E3C-36296DFA2E79}"/>
              </a:ext>
            </a:extLst>
          </p:cNvPr>
          <p:cNvSpPr/>
          <p:nvPr/>
        </p:nvSpPr>
        <p:spPr>
          <a:xfrm>
            <a:off x="10453295" y="2584257"/>
            <a:ext cx="5950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600" dirty="0">
                <a:solidFill>
                  <a:schemeClr val="bg1"/>
                </a:solidFill>
              </a:rPr>
              <a:t>53%</a:t>
            </a:r>
          </a:p>
        </p:txBody>
      </p:sp>
      <p:sp>
        <p:nvSpPr>
          <p:cNvPr id="55" name="Rechteck 54">
            <a:extLst>
              <a:ext uri="{FF2B5EF4-FFF2-40B4-BE49-F238E27FC236}">
                <a16:creationId xmlns:a16="http://schemas.microsoft.com/office/drawing/2014/main" id="{E747E680-B82D-4545-88BB-7083A2A992E4}"/>
              </a:ext>
            </a:extLst>
          </p:cNvPr>
          <p:cNvSpPr/>
          <p:nvPr/>
        </p:nvSpPr>
        <p:spPr>
          <a:xfrm>
            <a:off x="10426044" y="3086743"/>
            <a:ext cx="595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600" dirty="0">
                <a:solidFill>
                  <a:schemeClr val="bg1"/>
                </a:solidFill>
              </a:rPr>
              <a:t>47%</a:t>
            </a:r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CD96AE38-20C6-4C29-AC8B-D3DF84FC9026}"/>
              </a:ext>
            </a:extLst>
          </p:cNvPr>
          <p:cNvSpPr txBox="1"/>
          <p:nvPr/>
        </p:nvSpPr>
        <p:spPr>
          <a:xfrm>
            <a:off x="4441800" y="1453191"/>
            <a:ext cx="18539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dirty="0">
                <a:latin typeface="+mn-lt"/>
              </a:rPr>
              <a:t>ca. </a:t>
            </a:r>
            <a:r>
              <a:rPr lang="de-DE" sz="2000" b="1" dirty="0">
                <a:latin typeface="+mn-lt"/>
              </a:rPr>
              <a:t>10 Minuten</a:t>
            </a:r>
          </a:p>
          <a:p>
            <a:r>
              <a:rPr lang="de-DE" sz="2000" b="1" dirty="0">
                <a:latin typeface="+mn-lt"/>
              </a:rPr>
              <a:t>Besuchsdauer</a:t>
            </a:r>
          </a:p>
          <a:p>
            <a:r>
              <a:rPr lang="de-DE" sz="2000" dirty="0">
                <a:latin typeface="+mn-lt"/>
              </a:rPr>
              <a:t>durchschnittlich</a:t>
            </a:r>
          </a:p>
        </p:txBody>
      </p:sp>
      <p:pic>
        <p:nvPicPr>
          <p:cNvPr id="57" name="Grafik 56">
            <a:extLst>
              <a:ext uri="{FF2B5EF4-FFF2-40B4-BE49-F238E27FC236}">
                <a16:creationId xmlns:a16="http://schemas.microsoft.com/office/drawing/2014/main" id="{E0B14BDA-489C-49D9-B2AD-C0268B71B9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0731" y="1413954"/>
            <a:ext cx="789865" cy="118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812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Neue Funktionen</a:t>
            </a:r>
            <a:br>
              <a:rPr lang="de-DE" dirty="0"/>
            </a:br>
            <a:r>
              <a:rPr lang="de-DE" sz="1800" dirty="0"/>
              <a:t>Geoportal.de 3.0</a:t>
            </a:r>
            <a:endParaRPr lang="de-DE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A9D816D-9566-47C5-8BB9-422683CB0CD8}"/>
              </a:ext>
            </a:extLst>
          </p:cNvPr>
          <p:cNvSpPr/>
          <p:nvPr/>
        </p:nvSpPr>
        <p:spPr>
          <a:xfrm>
            <a:off x="407368" y="5949280"/>
            <a:ext cx="11449272" cy="86409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 err="1">
              <a:solidFill>
                <a:schemeClr val="tx1"/>
              </a:solidFill>
            </a:endParaRPr>
          </a:p>
        </p:txBody>
      </p:sp>
      <p:pic>
        <p:nvPicPr>
          <p:cNvPr id="51" name="Grafik 50">
            <a:extLst>
              <a:ext uri="{FF2B5EF4-FFF2-40B4-BE49-F238E27FC236}">
                <a16:creationId xmlns:a16="http://schemas.microsoft.com/office/drawing/2014/main" id="{7625D32F-8192-4490-967F-82676A3F77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538" y="1774609"/>
            <a:ext cx="380735" cy="380735"/>
          </a:xfrm>
          <a:prstGeom prst="rect">
            <a:avLst/>
          </a:prstGeom>
        </p:spPr>
      </p:pic>
      <p:pic>
        <p:nvPicPr>
          <p:cNvPr id="53" name="Picture 12" descr="Nutzer - Kostenlose nutzer-Icons">
            <a:extLst>
              <a:ext uri="{FF2B5EF4-FFF2-40B4-BE49-F238E27FC236}">
                <a16:creationId xmlns:a16="http://schemas.microsoft.com/office/drawing/2014/main" id="{01CDA972-E814-48C0-B26B-90A8498B2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374" y="2201985"/>
            <a:ext cx="233684" cy="233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2" descr="Nutzer - Kostenlose nutzer-Icons">
            <a:extLst>
              <a:ext uri="{FF2B5EF4-FFF2-40B4-BE49-F238E27FC236}">
                <a16:creationId xmlns:a16="http://schemas.microsoft.com/office/drawing/2014/main" id="{A40F85DF-A285-4442-9C66-F9B140FAD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058" y="2092195"/>
            <a:ext cx="233684" cy="233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2" descr="Nutzer - Kostenlose nutzer-Icons">
            <a:extLst>
              <a:ext uri="{FF2B5EF4-FFF2-40B4-BE49-F238E27FC236}">
                <a16:creationId xmlns:a16="http://schemas.microsoft.com/office/drawing/2014/main" id="{13BC83B0-35CF-4F19-96ED-D3F4758A5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562" y="2333227"/>
            <a:ext cx="233684" cy="233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2" descr="Nutzer - Kostenlose nutzer-Icons">
            <a:extLst>
              <a:ext uri="{FF2B5EF4-FFF2-40B4-BE49-F238E27FC236}">
                <a16:creationId xmlns:a16="http://schemas.microsoft.com/office/drawing/2014/main" id="{4BB1D778-1B60-4B58-8E54-8FCBA9314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742" y="2201985"/>
            <a:ext cx="233684" cy="233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Grafik 58">
            <a:extLst>
              <a:ext uri="{FF2B5EF4-FFF2-40B4-BE49-F238E27FC236}">
                <a16:creationId xmlns:a16="http://schemas.microsoft.com/office/drawing/2014/main" id="{22D6FE50-F3AB-4402-A0AC-952E60A0DD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233" b="30130"/>
          <a:stretch/>
        </p:blipFill>
        <p:spPr>
          <a:xfrm>
            <a:off x="8157083" y="1965342"/>
            <a:ext cx="2863012" cy="1668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0" name="Grafik 59">
            <a:extLst>
              <a:ext uri="{FF2B5EF4-FFF2-40B4-BE49-F238E27FC236}">
                <a16:creationId xmlns:a16="http://schemas.microsoft.com/office/drawing/2014/main" id="{E415D50D-BE01-4BDD-A5BF-4DC40F8E2C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921" b="38510"/>
          <a:stretch/>
        </p:blipFill>
        <p:spPr>
          <a:xfrm>
            <a:off x="8256240" y="4713047"/>
            <a:ext cx="2759391" cy="1668281"/>
          </a:xfrm>
          <a:prstGeom prst="rect">
            <a:avLst/>
          </a:prstGeom>
        </p:spPr>
      </p:pic>
      <p:sp>
        <p:nvSpPr>
          <p:cNvPr id="50" name="Ellipse 49">
            <a:extLst>
              <a:ext uri="{FF2B5EF4-FFF2-40B4-BE49-F238E27FC236}">
                <a16:creationId xmlns:a16="http://schemas.microsoft.com/office/drawing/2014/main" id="{0C020C0D-DEB5-4E5E-98D6-077C1E390B34}"/>
              </a:ext>
            </a:extLst>
          </p:cNvPr>
          <p:cNvSpPr/>
          <p:nvPr/>
        </p:nvSpPr>
        <p:spPr>
          <a:xfrm>
            <a:off x="6044262" y="3772592"/>
            <a:ext cx="2880320" cy="151216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>
                <a:solidFill>
                  <a:schemeClr val="tx1"/>
                </a:solidFill>
              </a:rPr>
              <a:t>Räumliche Filterung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C007CBDA-5BEF-4A70-A009-BB0D8738E204}"/>
              </a:ext>
            </a:extLst>
          </p:cNvPr>
          <p:cNvSpPr/>
          <p:nvPr/>
        </p:nvSpPr>
        <p:spPr>
          <a:xfrm>
            <a:off x="6044262" y="1084371"/>
            <a:ext cx="2880320" cy="151216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>
                <a:solidFill>
                  <a:schemeClr val="tx1"/>
                </a:solidFill>
              </a:rPr>
              <a:t>Einwohnerzahlen</a:t>
            </a:r>
          </a:p>
        </p:txBody>
      </p:sp>
      <p:pic>
        <p:nvPicPr>
          <p:cNvPr id="61" name="Grafik 60">
            <a:extLst>
              <a:ext uri="{FF2B5EF4-FFF2-40B4-BE49-F238E27FC236}">
                <a16:creationId xmlns:a16="http://schemas.microsoft.com/office/drawing/2014/main" id="{33DA1521-8C7D-4547-BC88-05D0704692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8696" y="4719495"/>
            <a:ext cx="2108749" cy="1493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2" name="Grafik 61">
            <a:extLst>
              <a:ext uri="{FF2B5EF4-FFF2-40B4-BE49-F238E27FC236}">
                <a16:creationId xmlns:a16="http://schemas.microsoft.com/office/drawing/2014/main" id="{8DB44D58-AE2E-4491-8D72-ACEEDB7BDC3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8876" r="75855"/>
          <a:stretch/>
        </p:blipFill>
        <p:spPr>
          <a:xfrm>
            <a:off x="3753622" y="4485065"/>
            <a:ext cx="1035277" cy="2176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8" name="Ellipse 47">
            <a:extLst>
              <a:ext uri="{FF2B5EF4-FFF2-40B4-BE49-F238E27FC236}">
                <a16:creationId xmlns:a16="http://schemas.microsoft.com/office/drawing/2014/main" id="{09F93F77-55FD-4723-8BFC-5AF9DA981973}"/>
              </a:ext>
            </a:extLst>
          </p:cNvPr>
          <p:cNvSpPr/>
          <p:nvPr/>
        </p:nvSpPr>
        <p:spPr>
          <a:xfrm>
            <a:off x="436164" y="3772592"/>
            <a:ext cx="2880320" cy="151216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>
                <a:solidFill>
                  <a:schemeClr val="tx1"/>
                </a:solidFill>
              </a:rPr>
              <a:t>Neue Routing</a:t>
            </a:r>
          </a:p>
          <a:p>
            <a:pPr algn="ctr"/>
            <a:r>
              <a:rPr lang="de-DE" sz="2000" b="1" dirty="0">
                <a:solidFill>
                  <a:schemeClr val="tx1"/>
                </a:solidFill>
              </a:rPr>
              <a:t>Oberfläche</a:t>
            </a:r>
          </a:p>
        </p:txBody>
      </p:sp>
      <p:pic>
        <p:nvPicPr>
          <p:cNvPr id="63" name="Grafik 62">
            <a:extLst>
              <a:ext uri="{FF2B5EF4-FFF2-40B4-BE49-F238E27FC236}">
                <a16:creationId xmlns:a16="http://schemas.microsoft.com/office/drawing/2014/main" id="{B691EB16-5E1B-452B-BBC2-9BD6CC1AEA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67233" y="1539137"/>
            <a:ext cx="1565452" cy="2225006"/>
          </a:xfrm>
          <a:prstGeom prst="rect">
            <a:avLst/>
          </a:prstGeom>
        </p:spPr>
      </p:pic>
      <p:sp>
        <p:nvSpPr>
          <p:cNvPr id="46" name="Ellipse 45">
            <a:extLst>
              <a:ext uri="{FF2B5EF4-FFF2-40B4-BE49-F238E27FC236}">
                <a16:creationId xmlns:a16="http://schemas.microsoft.com/office/drawing/2014/main" id="{817A73F7-E423-46D8-8806-E38F81553B5D}"/>
              </a:ext>
            </a:extLst>
          </p:cNvPr>
          <p:cNvSpPr/>
          <p:nvPr/>
        </p:nvSpPr>
        <p:spPr>
          <a:xfrm>
            <a:off x="365298" y="1156036"/>
            <a:ext cx="2880320" cy="151216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>
                <a:solidFill>
                  <a:schemeClr val="tx1"/>
                </a:solidFill>
              </a:rPr>
              <a:t>Teilen / Drucken von Inhalten</a:t>
            </a:r>
          </a:p>
        </p:txBody>
      </p:sp>
    </p:spTree>
    <p:extLst>
      <p:ext uri="{BB962C8B-B14F-4D97-AF65-F5344CB8AC3E}">
        <p14:creationId xmlns:p14="http://schemas.microsoft.com/office/powerpoint/2010/main" val="10853105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Verbesserung</a:t>
            </a:r>
            <a:br>
              <a:rPr lang="de-DE" dirty="0"/>
            </a:br>
            <a:r>
              <a:rPr lang="de-DE" sz="1800" dirty="0"/>
              <a:t>Technik</a:t>
            </a:r>
            <a:endParaRPr lang="de-DE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A9D816D-9566-47C5-8BB9-422683CB0CD8}"/>
              </a:ext>
            </a:extLst>
          </p:cNvPr>
          <p:cNvSpPr/>
          <p:nvPr/>
        </p:nvSpPr>
        <p:spPr>
          <a:xfrm>
            <a:off x="407368" y="5949280"/>
            <a:ext cx="11449272" cy="86409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 err="1">
              <a:solidFill>
                <a:schemeClr val="tx1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8A5B1E2-50E7-4998-8F93-9108C407E0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864" y="5757524"/>
            <a:ext cx="1876702" cy="919508"/>
          </a:xfrm>
          <a:prstGeom prst="rect">
            <a:avLst/>
          </a:prstGeom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DBA4C063-F8B7-44B8-B6F9-6A02435D78DF}"/>
              </a:ext>
            </a:extLst>
          </p:cNvPr>
          <p:cNvSpPr/>
          <p:nvPr/>
        </p:nvSpPr>
        <p:spPr>
          <a:xfrm>
            <a:off x="7094444" y="4245356"/>
            <a:ext cx="2880320" cy="151216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>
                <a:solidFill>
                  <a:schemeClr val="tx1"/>
                </a:solidFill>
              </a:rPr>
              <a:t>Usability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0FB38EDE-90FA-4FF9-B150-55643B45DF70}"/>
              </a:ext>
            </a:extLst>
          </p:cNvPr>
          <p:cNvSpPr/>
          <p:nvPr/>
        </p:nvSpPr>
        <p:spPr>
          <a:xfrm>
            <a:off x="1486346" y="4245356"/>
            <a:ext cx="2880320" cy="151216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>
                <a:solidFill>
                  <a:schemeClr val="tx1"/>
                </a:solidFill>
              </a:rPr>
              <a:t>Performance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5FE0E831-8F7F-40BC-B740-BEE6C2BBD6B0}"/>
              </a:ext>
            </a:extLst>
          </p:cNvPr>
          <p:cNvSpPr/>
          <p:nvPr/>
        </p:nvSpPr>
        <p:spPr>
          <a:xfrm>
            <a:off x="1415480" y="1628800"/>
            <a:ext cx="2880320" cy="151216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>
                <a:solidFill>
                  <a:schemeClr val="tx1"/>
                </a:solidFill>
              </a:rPr>
              <a:t>Responsives</a:t>
            </a:r>
          </a:p>
          <a:p>
            <a:pPr algn="ctr"/>
            <a:r>
              <a:rPr lang="de-DE" sz="2000" b="1" dirty="0">
                <a:solidFill>
                  <a:schemeClr val="tx1"/>
                </a:solidFill>
              </a:rPr>
              <a:t>Design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0CE2CAC9-3A88-4987-97D3-16E64629EFC3}"/>
              </a:ext>
            </a:extLst>
          </p:cNvPr>
          <p:cNvSpPr/>
          <p:nvPr/>
        </p:nvSpPr>
        <p:spPr>
          <a:xfrm>
            <a:off x="7094444" y="1557135"/>
            <a:ext cx="2880320" cy="151216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>
                <a:solidFill>
                  <a:schemeClr val="tx1"/>
                </a:solidFill>
              </a:rPr>
              <a:t>Download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3BD9CA92-5DD3-49C6-BFA4-3A56628800E6}"/>
              </a:ext>
            </a:extLst>
          </p:cNvPr>
          <p:cNvSpPr/>
          <p:nvPr/>
        </p:nvSpPr>
        <p:spPr>
          <a:xfrm>
            <a:off x="4254362" y="2865413"/>
            <a:ext cx="2880320" cy="151216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>
                <a:solidFill>
                  <a:schemeClr val="tx1"/>
                </a:solidFill>
              </a:rPr>
              <a:t>IT-Sicherheit</a:t>
            </a:r>
          </a:p>
          <a:p>
            <a:pPr algn="ctr"/>
            <a:r>
              <a:rPr lang="de-DE" sz="2000" b="1" dirty="0">
                <a:solidFill>
                  <a:schemeClr val="tx1"/>
                </a:solidFill>
              </a:rPr>
              <a:t>Nachhaltigkeit</a:t>
            </a:r>
          </a:p>
        </p:txBody>
      </p:sp>
    </p:spTree>
    <p:extLst>
      <p:ext uri="{BB962C8B-B14F-4D97-AF65-F5344CB8AC3E}">
        <p14:creationId xmlns:p14="http://schemas.microsoft.com/office/powerpoint/2010/main" val="22014751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E0964288-9AFD-4236-BC37-75EA80D59CC0}"/>
              </a:ext>
            </a:extLst>
          </p:cNvPr>
          <p:cNvSpPr/>
          <p:nvPr/>
        </p:nvSpPr>
        <p:spPr>
          <a:xfrm>
            <a:off x="335360" y="5733256"/>
            <a:ext cx="11665296" cy="1124744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 err="1">
              <a:solidFill>
                <a:schemeClr val="tx1"/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Geoportal.de</a:t>
            </a:r>
            <a:br>
              <a:rPr lang="de-DE" dirty="0"/>
            </a:br>
            <a:r>
              <a:rPr lang="de-DE" sz="2000" dirty="0"/>
              <a:t>Startseite Version 3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9ADA00A-0F4B-4C30-B604-AC1952C70F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61658"/>
            <a:ext cx="1217984" cy="884683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E543785C-00E0-4AE7-B53B-8AFBB76551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1124744"/>
            <a:ext cx="11352584" cy="561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1303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E0964288-9AFD-4236-BC37-75EA80D59CC0}"/>
              </a:ext>
            </a:extLst>
          </p:cNvPr>
          <p:cNvSpPr/>
          <p:nvPr/>
        </p:nvSpPr>
        <p:spPr>
          <a:xfrm>
            <a:off x="335360" y="5733256"/>
            <a:ext cx="11665296" cy="1124744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 err="1">
              <a:solidFill>
                <a:schemeClr val="tx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5D1DD29-BCA2-414E-9579-EE559670BF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39"/>
          <a:stretch/>
        </p:blipFill>
        <p:spPr>
          <a:xfrm>
            <a:off x="509780" y="1124745"/>
            <a:ext cx="11346860" cy="5625256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Geoportal.de</a:t>
            </a:r>
            <a:br>
              <a:rPr lang="de-DE" dirty="0"/>
            </a:br>
            <a:r>
              <a:rPr lang="de-DE" sz="2000" dirty="0"/>
              <a:t>Übersichtliche Auswahl an Themenkarten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9ADA00A-0F4B-4C30-B604-AC1952C70F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61658"/>
            <a:ext cx="1217984" cy="88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420754"/>
      </p:ext>
    </p:extLst>
  </p:cSld>
  <p:clrMapOvr>
    <a:masterClrMapping/>
  </p:clrMapOvr>
</p:sld>
</file>

<file path=ppt/theme/theme1.xml><?xml version="1.0" encoding="utf-8"?>
<a:theme xmlns:a="http://schemas.openxmlformats.org/drawingml/2006/main" name="BReg_PowerPoint">
  <a:themeElements>
    <a:clrScheme name="Benutzerdefiniert 5">
      <a:dk1>
        <a:sysClr val="windowText" lastClr="000000"/>
      </a:dk1>
      <a:lt1>
        <a:sysClr val="window" lastClr="FFFFFF"/>
      </a:lt1>
      <a:dk2>
        <a:srgbClr val="5F316E"/>
      </a:dk2>
      <a:lt2>
        <a:srgbClr val="C0003C"/>
      </a:lt2>
      <a:accent1>
        <a:srgbClr val="F9E03A"/>
      </a:accent1>
      <a:accent2>
        <a:srgbClr val="C1CA31"/>
      </a:accent2>
      <a:accent3>
        <a:srgbClr val="005C45"/>
      </a:accent3>
      <a:accent4>
        <a:srgbClr val="004B76"/>
      </a:accent4>
      <a:accent5>
        <a:srgbClr val="0077B6"/>
      </a:accent5>
      <a:accent6>
        <a:srgbClr val="80CDEC"/>
      </a:accent6>
      <a:hlink>
        <a:srgbClr val="0070B6"/>
      </a:hlink>
      <a:folHlink>
        <a:srgbClr val="7030A0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20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1">
      <a:srgbClr val="5F306E"/>
    </a:custClr>
    <a:custClr name="2">
      <a:srgbClr val="770F2C"/>
    </a:custClr>
    <a:custClr name="3">
      <a:srgbClr val="C0003B"/>
    </a:custClr>
    <a:custClr name="4">
      <a:srgbClr val="CD5037"/>
    </a:custClr>
    <a:custClr name="5">
      <a:srgbClr val="F7BB3C"/>
    </a:custClr>
    <a:custClr name="6">
      <a:srgbClr val="F8DF39"/>
    </a:custClr>
    <a:custClr name="7">
      <a:srgbClr val="C1CA30"/>
    </a:custClr>
    <a:custClr name="8">
      <a:srgbClr val="597C39"/>
    </a:custClr>
    <a:custClr name="9">
      <a:srgbClr val="005C45"/>
    </a:custClr>
    <a:custClr name="10">
      <a:srgbClr val="008549"/>
    </a:custClr>
    <a:custClr name="11">
      <a:srgbClr val="00818B"/>
    </a:custClr>
    <a:custClr name="12">
      <a:srgbClr val="80CDEB"/>
    </a:custClr>
    <a:custClr name="13">
      <a:srgbClr val="0077B6"/>
    </a:custClr>
    <a:custClr name="14">
      <a:srgbClr val="007093"/>
    </a:custClr>
    <a:custClr name="15">
      <a:srgbClr val="004A75"/>
    </a:custClr>
    <a:custClr name="16">
      <a:srgbClr val="566063"/>
    </a:custClr>
    <a:custClr name="17">
      <a:srgbClr val="BDC5C8"/>
    </a:custClr>
  </a:custClrLst>
  <a:extLst>
    <a:ext uri="{05A4C25C-085E-4340-85A3-A5531E510DB2}">
      <thm15:themeFamily xmlns:thm15="http://schemas.microsoft.com/office/thememl/2012/main" name="Präsentation1" id="{6E38F6E7-99B0-4DBB-BBF4-3C99A5AB230A}" vid="{C814AAE3-8C1C-44E9-8C6D-FFFEDC2371A9}"/>
    </a:ext>
  </a:extLst>
</a:theme>
</file>

<file path=ppt/theme/theme2.xml><?xml version="1.0" encoding="utf-8"?>
<a:theme xmlns:a="http://schemas.openxmlformats.org/drawingml/2006/main" name="Larissa-Design">
  <a:themeElements>
    <a:clrScheme name="Benutzerdefiniert 112">
      <a:dk1>
        <a:sysClr val="windowText" lastClr="000000"/>
      </a:dk1>
      <a:lt1>
        <a:sysClr val="window" lastClr="FFFFFF"/>
      </a:lt1>
      <a:dk2>
        <a:srgbClr val="5F316E"/>
      </a:dk2>
      <a:lt2>
        <a:srgbClr val="C0003C"/>
      </a:lt2>
      <a:accent1>
        <a:srgbClr val="F9E03A"/>
      </a:accent1>
      <a:accent2>
        <a:srgbClr val="C1CA31"/>
      </a:accent2>
      <a:accent3>
        <a:srgbClr val="005C45"/>
      </a:accent3>
      <a:accent4>
        <a:srgbClr val="004B76"/>
      </a:accent4>
      <a:accent5>
        <a:srgbClr val="0077B6"/>
      </a:accent5>
      <a:accent6>
        <a:srgbClr val="80CDEC"/>
      </a:accent6>
      <a:hlink>
        <a:srgbClr val="000000"/>
      </a:hlink>
      <a:folHlink>
        <a:srgbClr val="000000"/>
      </a:folHlink>
    </a:clrScheme>
    <a:fontScheme name="_BReg PPT">
      <a:majorFont>
        <a:latin typeface="BundesSerif Office"/>
        <a:ea typeface=""/>
        <a:cs typeface=""/>
      </a:majorFont>
      <a:minorFont>
        <a:latin typeface="BundesSans Office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Benutzerdefiniert 112">
      <a:dk1>
        <a:sysClr val="windowText" lastClr="000000"/>
      </a:dk1>
      <a:lt1>
        <a:sysClr val="window" lastClr="FFFFFF"/>
      </a:lt1>
      <a:dk2>
        <a:srgbClr val="5F316E"/>
      </a:dk2>
      <a:lt2>
        <a:srgbClr val="C0003C"/>
      </a:lt2>
      <a:accent1>
        <a:srgbClr val="F9E03A"/>
      </a:accent1>
      <a:accent2>
        <a:srgbClr val="C1CA31"/>
      </a:accent2>
      <a:accent3>
        <a:srgbClr val="005C45"/>
      </a:accent3>
      <a:accent4>
        <a:srgbClr val="004B76"/>
      </a:accent4>
      <a:accent5>
        <a:srgbClr val="0077B6"/>
      </a:accent5>
      <a:accent6>
        <a:srgbClr val="80CDEC"/>
      </a:accent6>
      <a:hlink>
        <a:srgbClr val="000000"/>
      </a:hlink>
      <a:folHlink>
        <a:srgbClr val="000000"/>
      </a:folHlink>
    </a:clrScheme>
    <a:fontScheme name="_BReg PPT">
      <a:majorFont>
        <a:latin typeface="BundesSerif Office"/>
        <a:ea typeface=""/>
        <a:cs typeface=""/>
      </a:majorFont>
      <a:minorFont>
        <a:latin typeface="BundesSans Office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PPT_Vorlage_de_16zu9</Template>
  <TotalTime>0</TotalTime>
  <Words>1461</Words>
  <Application>Microsoft Office PowerPoint</Application>
  <PresentationFormat>Breitbild</PresentationFormat>
  <Paragraphs>309</Paragraphs>
  <Slides>19</Slides>
  <Notes>11</Notes>
  <HiddenSlides>4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8" baseType="lpstr">
      <vt:lpstr>Arial</vt:lpstr>
      <vt:lpstr>BundesSans Office</vt:lpstr>
      <vt:lpstr>BundesSans Regular</vt:lpstr>
      <vt:lpstr>BundesSans Web</vt:lpstr>
      <vt:lpstr>Calibri</vt:lpstr>
      <vt:lpstr>Cambria</vt:lpstr>
      <vt:lpstr>Symbol</vt:lpstr>
      <vt:lpstr>Wingdings</vt:lpstr>
      <vt:lpstr>BReg_PowerPoint</vt:lpstr>
      <vt:lpstr>Weiterentwicklung Geoportal.de  Geoportal 3.0</vt:lpstr>
      <vt:lpstr>Geoportal.de https://www.geoportal.de/</vt:lpstr>
      <vt:lpstr>Geoportal.de Geodaten, Datenanbieter, Nutzende</vt:lpstr>
      <vt:lpstr>Weiterentwicklung Geoportal Version 3 des Geoportal.de </vt:lpstr>
      <vt:lpstr>Geoportal.de  Zahlen</vt:lpstr>
      <vt:lpstr>Neue Funktionen Geoportal.de 3.0</vt:lpstr>
      <vt:lpstr>Verbesserung Technik</vt:lpstr>
      <vt:lpstr>Geoportal.de Startseite Version 3</vt:lpstr>
      <vt:lpstr>Geoportal.de Übersichtliche Auswahl an Themenkarten</vt:lpstr>
      <vt:lpstr>Geoportal.de Umfangreiche Werkzeuge </vt:lpstr>
      <vt:lpstr>Geoportal.de Umfangreiche Werkzeuge – hier Einwohnerzähler</vt:lpstr>
      <vt:lpstr>Geoportal.de Detaillierte Suche nach Geodaten</vt:lpstr>
      <vt:lpstr>Schulbereich </vt:lpstr>
      <vt:lpstr>PowerPoint-Präsentation</vt:lpstr>
      <vt:lpstr>PowerPoint-Präsentation</vt:lpstr>
      <vt:lpstr>PowerPoint-Präsentation</vt:lpstr>
      <vt:lpstr>PowerPoint-Präsentation</vt:lpstr>
      <vt:lpstr>Zeitplanung Neuentwicklung Geoportal.de 3.0</vt:lpstr>
      <vt:lpstr>PowerPoint-Präsentation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cp:lastPrinted>2018-04-18T09:08:37Z</cp:lastPrinted>
  <dcterms:created xsi:type="dcterms:W3CDTF">2025-02-07T06:50:58Z</dcterms:created>
  <dcterms:modified xsi:type="dcterms:W3CDTF">2025-09-16T06:34:42Z</dcterms:modified>
</cp:coreProperties>
</file>