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5" r:id="rId1"/>
    <p:sldMasterId id="2147483746" r:id="rId2"/>
  </p:sldMasterIdLst>
  <p:notesMasterIdLst>
    <p:notesMasterId r:id="rId11"/>
  </p:notesMasterIdLst>
  <p:handoutMasterIdLst>
    <p:handoutMasterId r:id="rId12"/>
  </p:handoutMasterIdLst>
  <p:sldIdLst>
    <p:sldId id="843" r:id="rId3"/>
    <p:sldId id="996" r:id="rId4"/>
    <p:sldId id="1003" r:id="rId5"/>
    <p:sldId id="998" r:id="rId6"/>
    <p:sldId id="569" r:id="rId7"/>
    <p:sldId id="1002" r:id="rId8"/>
    <p:sldId id="1005" r:id="rId9"/>
    <p:sldId id="979" r:id="rId10"/>
  </p:sldIdLst>
  <p:sldSz cx="12192000" cy="6858000"/>
  <p:notesSz cx="6794500" cy="9918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867" userDrawn="1">
          <p15:clr>
            <a:srgbClr val="A4A3A4"/>
          </p15:clr>
        </p15:guide>
        <p15:guide id="7" orient="horz" pos="3680" userDrawn="1">
          <p15:clr>
            <a:srgbClr val="A4A3A4"/>
          </p15:clr>
        </p15:guide>
        <p15:guide id="10" pos="4951" userDrawn="1">
          <p15:clr>
            <a:srgbClr val="A4A3A4"/>
          </p15:clr>
        </p15:guide>
        <p15:guide id="11" pos="5178" userDrawn="1">
          <p15:clr>
            <a:srgbClr val="A4A3A4"/>
          </p15:clr>
        </p15:guide>
        <p15:guide id="12" pos="2729" userDrawn="1">
          <p15:clr>
            <a:srgbClr val="A4A3A4"/>
          </p15:clr>
        </p15:guide>
        <p15:guide id="13" pos="2502" userDrawn="1">
          <p15:clr>
            <a:srgbClr val="A4A3A4"/>
          </p15:clr>
        </p15:guide>
        <p15:guide id="15" orient="horz" pos="300" userDrawn="1">
          <p15:clr>
            <a:srgbClr val="A4A3A4"/>
          </p15:clr>
        </p15:guide>
        <p15:guide id="16" pos="7378" userDrawn="1">
          <p15:clr>
            <a:srgbClr val="A4A3A4"/>
          </p15:clr>
        </p15:guide>
        <p15:guide id="17" pos="302" userDrawn="1">
          <p15:clr>
            <a:srgbClr val="A4A3A4"/>
          </p15:clr>
        </p15:guide>
        <p15:guide id="18" pos="665" userDrawn="1">
          <p15:clr>
            <a:srgbClr val="A4A3A4"/>
          </p15:clr>
        </p15:guide>
        <p15:guide id="19" orient="horz" pos="2160" userDrawn="1">
          <p15:clr>
            <a:srgbClr val="A4A3A4"/>
          </p15:clr>
        </p15:guide>
        <p15:guide id="20" orient="horz" pos="23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7E7E7"/>
    <a:srgbClr val="CBCBCB"/>
    <a:srgbClr val="E7EAE9"/>
    <a:srgbClr val="78B832"/>
    <a:srgbClr val="2C9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73214" autoAdjust="0"/>
  </p:normalViewPr>
  <p:slideViewPr>
    <p:cSldViewPr showGuides="1">
      <p:cViewPr varScale="1">
        <p:scale>
          <a:sx n="45" d="100"/>
          <a:sy n="45" d="100"/>
        </p:scale>
        <p:origin x="1352" y="36"/>
      </p:cViewPr>
      <p:guideLst>
        <p:guide orient="horz" pos="867"/>
        <p:guide orient="horz" pos="3680"/>
        <p:guide pos="4951"/>
        <p:guide pos="5178"/>
        <p:guide pos="2729"/>
        <p:guide pos="2502"/>
        <p:guide orient="horz" pos="300"/>
        <p:guide pos="7378"/>
        <p:guide pos="302"/>
        <p:guide pos="665"/>
        <p:guide orient="horz" pos="2160"/>
        <p:guide orient="horz" pos="238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12" d="100"/>
          <a:sy n="112" d="100"/>
        </p:scale>
        <p:origin x="1320" y="126"/>
      </p:cViewPr>
      <p:guideLst>
        <p:guide orient="horz" pos="3124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kg\Daten\Organisation\GDL\GDL3\811130_GDL3_&#214;ffentlichkeitsarbeit\9_Berichte\1_SKD-Jahresbilanz\2024\1_Inhalte\Texte\11_Statistiken_Texte\&#220;bersicht%20RV%201_SF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kg\Daten\Organisation\GDL\GDL3\811130_GDL3_&#214;ffentlichkeitsarbeit\9_Berichte\1_SKD-Jahresbilanz\2024\1_Inhalte\Texte\11_Statistiken_Texte\&#220;bersicht%20RV%201_S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Abdeckungen bis 2024</c:v>
                </c:pt>
              </c:strCache>
            </c:strRef>
          </c:tx>
          <c:spPr>
            <a:solidFill>
              <a:srgbClr val="597C39"/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RapidEye (5 m)</c:v>
                </c:pt>
                <c:pt idx="1">
                  <c:v>PlanetScope (3 m)</c:v>
                </c:pt>
                <c:pt idx="2">
                  <c:v>SPOT (1,5 m)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4</c:v>
                </c:pt>
                <c:pt idx="1">
                  <c:v>12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B-4619-91B9-A0E9BCAB82F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Abdeckungen bis 2027</c:v>
                </c:pt>
              </c:strCache>
            </c:strRef>
          </c:tx>
          <c:spPr>
            <a:solidFill>
              <a:srgbClr val="C1CA30"/>
            </a:solidFill>
            <a:ln>
              <a:noFill/>
            </a:ln>
            <a:effectLst/>
          </c:spPr>
          <c:invertIfNegative val="0"/>
          <c:cat>
            <c:strRef>
              <c:f>Tabelle1!$A$2:$A$4</c:f>
              <c:strCache>
                <c:ptCount val="3"/>
                <c:pt idx="0">
                  <c:v>RapidEye (5 m)</c:v>
                </c:pt>
                <c:pt idx="1">
                  <c:v>PlanetScope (3 m)</c:v>
                </c:pt>
                <c:pt idx="2">
                  <c:v>SPOT (1,5 m)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12</c:v>
                </c:pt>
                <c:pt idx="1">
                  <c:v>140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0B-4619-91B9-A0E9BCAB8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3106319"/>
        <c:axId val="2099773215"/>
      </c:barChart>
      <c:catAx>
        <c:axId val="1933106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99773215"/>
        <c:crosses val="autoZero"/>
        <c:auto val="1"/>
        <c:lblAlgn val="ctr"/>
        <c:lblOffset val="100"/>
        <c:noMultiLvlLbl val="0"/>
      </c:catAx>
      <c:valAx>
        <c:axId val="2099773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933106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4603838582677"/>
          <c:y val="0.92424193504512175"/>
          <c:w val="0.69880263928776676"/>
          <c:h val="6.4450180138714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Orders</a:t>
            </a:r>
            <a:r>
              <a:rPr lang="de-DE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2024 der Servicestelle Fernerkundung nach Themenbereichen</a:t>
            </a:r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5640890812144639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800722251581782"/>
          <c:y val="0.26586267921146955"/>
          <c:w val="0.47116866633270293"/>
          <c:h val="0.559826164874551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40-4B8F-B324-3BD12548E9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40-4B8F-B324-3BD12548E9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40-4B8F-B324-3BD12548E9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440-4B8F-B324-3BD12548E9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440-4B8F-B324-3BD12548E9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440-4B8F-B324-3BD12548E90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440-4B8F-B324-3BD12548E90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440-4B8F-B324-3BD12548E90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440-4B8F-B324-3BD12548E90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440-4B8F-B324-3BD12548E905}"/>
              </c:ext>
            </c:extLst>
          </c:dPt>
          <c:dLbls>
            <c:dLbl>
              <c:idx val="0"/>
              <c:layout>
                <c:manualLayout>
                  <c:x val="5.7156065580322962E-2"/>
                  <c:y val="2.174148745519713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40-4B8F-B324-3BD12548E905}"/>
                </c:ext>
              </c:extLst>
            </c:dLbl>
            <c:dLbl>
              <c:idx val="1"/>
              <c:layout>
                <c:manualLayout>
                  <c:x val="2.143696541212825E-2"/>
                  <c:y val="3.2056451612903227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40-4B8F-B324-3BD12548E905}"/>
                </c:ext>
              </c:extLst>
            </c:dLbl>
            <c:dLbl>
              <c:idx val="2"/>
              <c:layout>
                <c:manualLayout>
                  <c:x val="8.3142454263967214E-2"/>
                  <c:y val="-1.00333781362008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78913225171564"/>
                      <c:h val="0.16136738351254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440-4B8F-B324-3BD12548E905}"/>
                </c:ext>
              </c:extLst>
            </c:dLbl>
            <c:dLbl>
              <c:idx val="3"/>
              <c:layout>
                <c:manualLayout>
                  <c:x val="-3.8334877145775215E-2"/>
                  <c:y val="1.6901433691756271E-2"/>
                </c:manualLayout>
              </c:layout>
              <c:tx>
                <c:rich>
                  <a:bodyPr/>
                  <a:lstStyle/>
                  <a:p>
                    <a:fld id="{34CB8CFF-BEAC-4A85-9BFB-2F8887CB248B}" type="CATEGORYNAME">
                      <a:rPr lang="de-DE" smtClean="0"/>
                      <a:pPr/>
                      <a:t>[RUBRIKENNAME]</a:t>
                    </a:fld>
                    <a:r>
                      <a:rPr lang="de-DE" baseline="0" dirty="0"/>
                      <a:t>
</a:t>
                    </a:r>
                    <a:fld id="{99E0CB9E-0B01-46EB-9C86-2861A901329D}" type="PERCENTAGE">
                      <a:rPr lang="de-DE" baseline="0"/>
                      <a:pPr/>
                      <a:t>[PROZENTSATZ]</a:t>
                    </a:fld>
                    <a:endParaRPr lang="de-DE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440-4B8F-B324-3BD12548E905}"/>
                </c:ext>
              </c:extLst>
            </c:dLbl>
            <c:dLbl>
              <c:idx val="4"/>
              <c:layout>
                <c:manualLayout>
                  <c:x val="-4.3811907648781519E-2"/>
                  <c:y val="2.777083333333333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440-4B8F-B324-3BD12548E905}"/>
                </c:ext>
              </c:extLst>
            </c:dLbl>
            <c:dLbl>
              <c:idx val="5"/>
              <c:layout>
                <c:manualLayout>
                  <c:x val="-2.4660400541556708E-2"/>
                  <c:y val="5.9229390681003584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440-4B8F-B324-3BD12548E905}"/>
                </c:ext>
              </c:extLst>
            </c:dLbl>
            <c:dLbl>
              <c:idx val="6"/>
              <c:layout>
                <c:manualLayout>
                  <c:x val="-6.225526582074669E-2"/>
                  <c:y val="2.351635304659498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06977190100469"/>
                      <c:h val="8.53494623655913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0440-4B8F-B324-3BD12548E905}"/>
                </c:ext>
              </c:extLst>
            </c:dLbl>
            <c:dLbl>
              <c:idx val="7"/>
              <c:layout>
                <c:manualLayout>
                  <c:x val="-1.8857010665032169E-2"/>
                  <c:y val="-1.659901433691756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440-4B8F-B324-3BD12548E905}"/>
                </c:ext>
              </c:extLst>
            </c:dLbl>
            <c:dLbl>
              <c:idx val="8"/>
              <c:layout>
                <c:manualLayout>
                  <c:x val="9.9368969099209503E-2"/>
                  <c:y val="-5.3167802339645215E-3"/>
                </c:manualLayout>
              </c:layout>
              <c:spPr>
                <a:solidFill>
                  <a:srgbClr val="0077B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620223081997653"/>
                      <c:h val="0.129060931899641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440-4B8F-B324-3BD12548E905}"/>
                </c:ext>
              </c:extLst>
            </c:dLbl>
            <c:spPr>
              <a:solidFill>
                <a:srgbClr val="0077B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Themenbereiche!$B$2:$B$11</c:f>
              <c:strCache>
                <c:ptCount val="10"/>
                <c:pt idx="0">
                  <c:v>Landwirtschaft, Forst und Boden</c:v>
                </c:pt>
                <c:pt idx="1">
                  <c:v>Ermittlung/ Einsatzplanung</c:v>
                </c:pt>
                <c:pt idx="2">
                  <c:v>Naturereignis/ Umweltveränderung</c:v>
                </c:pt>
                <c:pt idx="3">
                  <c:v>Energie u. natürliche Ressourcen</c:v>
                </c:pt>
                <c:pt idx="4">
                  <c:v>Gewässer und Meere</c:v>
                </c:pt>
                <c:pt idx="5">
                  <c:v>Andere</c:v>
                </c:pt>
                <c:pt idx="6">
                  <c:v>Raumentwicklung</c:v>
                </c:pt>
                <c:pt idx="7">
                  <c:v>Kulturgüter</c:v>
                </c:pt>
                <c:pt idx="8">
                  <c:v>Verkehrsinfrastruktur und Mobilität</c:v>
                </c:pt>
                <c:pt idx="9">
                  <c:v>Humanitäre Lage</c:v>
                </c:pt>
              </c:strCache>
            </c:strRef>
          </c:cat>
          <c:val>
            <c:numRef>
              <c:f>Themenbereiche!$F$2:$F$11</c:f>
              <c:numCache>
                <c:formatCode>General</c:formatCode>
                <c:ptCount val="10"/>
                <c:pt idx="0">
                  <c:v>10</c:v>
                </c:pt>
                <c:pt idx="1">
                  <c:v>7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440-4B8F-B324-3BD12548E90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Durch</a:t>
            </a:r>
            <a:r>
              <a:rPr lang="de-DE" b="1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die Servicestelle Fernerkundung belieferte Behörden 2024</a:t>
            </a:r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25681574553949449"/>
          <c:y val="0.21673073476702515"/>
          <c:w val="0.51020241176576564"/>
          <c:h val="0.609013440860215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6C-4E68-B642-0E9931FA42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6C-4E68-B642-0E9931FA42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6C-4E68-B642-0E9931FA42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C6C-4E68-B642-0E9931FA429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C6C-4E68-B642-0E9931FA429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C6C-4E68-B642-0E9931FA429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C6C-4E68-B642-0E9931FA429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C6C-4E68-B642-0E9931FA429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C6C-4E68-B642-0E9931FA429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C6C-4E68-B642-0E9931FA429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C6C-4E68-B642-0E9931FA429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C6C-4E68-B642-0E9931FA429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FC6C-4E68-B642-0E9931FA4299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FC6C-4E68-B642-0E9931FA4299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FC6C-4E68-B642-0E9931FA4299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FC6C-4E68-B642-0E9931FA4299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FC6C-4E68-B642-0E9931FA4299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FC6C-4E68-B642-0E9931FA4299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FC6C-4E68-B642-0E9931FA4299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FC6C-4E68-B642-0E9931FA4299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FC6C-4E68-B642-0E9931FA4299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FC6C-4E68-B642-0E9931FA4299}"/>
              </c:ext>
            </c:extLst>
          </c:dPt>
          <c:cat>
            <c:strRef>
              <c:f>Behörden!$B$2:$B$41</c:f>
              <c:strCache>
                <c:ptCount val="22"/>
                <c:pt idx="0">
                  <c:v>AWI</c:v>
                </c:pt>
                <c:pt idx="1">
                  <c:v>BAW</c:v>
                </c:pt>
                <c:pt idx="2">
                  <c:v>BBK</c:v>
                </c:pt>
                <c:pt idx="3">
                  <c:v>BBSR</c:v>
                </c:pt>
                <c:pt idx="4">
                  <c:v>BFG</c:v>
                </c:pt>
                <c:pt idx="5">
                  <c:v>BfN</c:v>
                </c:pt>
                <c:pt idx="6">
                  <c:v>BMEL</c:v>
                </c:pt>
                <c:pt idx="7">
                  <c:v>BMI</c:v>
                </c:pt>
                <c:pt idx="8">
                  <c:v>BND</c:v>
                </c:pt>
                <c:pt idx="9">
                  <c:v>BW</c:v>
                </c:pt>
                <c:pt idx="10">
                  <c:v>DAI</c:v>
                </c:pt>
                <c:pt idx="11">
                  <c:v>DBB</c:v>
                </c:pt>
                <c:pt idx="12">
                  <c:v>GDL3</c:v>
                </c:pt>
                <c:pt idx="13">
                  <c:v>GFZ</c:v>
                </c:pt>
                <c:pt idx="14">
                  <c:v>GIZ</c:v>
                </c:pt>
                <c:pt idx="15">
                  <c:v>GZD</c:v>
                </c:pt>
                <c:pt idx="16">
                  <c:v>KfW</c:v>
                </c:pt>
                <c:pt idx="17">
                  <c:v>TC</c:v>
                </c:pt>
                <c:pt idx="18">
                  <c:v>TI</c:v>
                </c:pt>
                <c:pt idx="19">
                  <c:v>UBA</c:v>
                </c:pt>
                <c:pt idx="20">
                  <c:v>WSV</c:v>
                </c:pt>
                <c:pt idx="21">
                  <c:v>ZALF</c:v>
                </c:pt>
              </c:strCache>
            </c:strRef>
          </c:cat>
          <c:val>
            <c:numRef>
              <c:f>Behörden!$F$2:$F$41</c:f>
              <c:numCache>
                <c:formatCode>General</c:formatCode>
                <c:ptCount val="22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4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3</c:v>
                </c:pt>
                <c:pt idx="14">
                  <c:v>3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2</c:v>
                </c:pt>
                <c:pt idx="19">
                  <c:v>7</c:v>
                </c:pt>
                <c:pt idx="20">
                  <c:v>2</c:v>
                </c:pt>
                <c:pt idx="2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FC6C-4E68-B642-0E9931FA42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1046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7" y="9421046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816A3-EA43-46F3-B18B-8BEC3EF6BDF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034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7" y="2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510A6-5B08-4F74-A784-03824C7D23AA}" type="datetimeFigureOut">
              <a:rPr lang="de-DE" smtClean="0"/>
              <a:pPr/>
              <a:t>16.09.2025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0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1385"/>
            <a:ext cx="5435600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1046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7" y="9421046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0615-691A-48DE-BF84-00B713FCA67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9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74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@Maxi: Wie stehen: 35.000 Einzelszenen global verteilt mit </a:t>
            </a:r>
            <a:r>
              <a:rPr lang="de-DE" dirty="0" err="1"/>
              <a:t>Dtl</a:t>
            </a:r>
            <a:r>
              <a:rPr lang="de-DE" dirty="0"/>
              <a:t>. </a:t>
            </a:r>
            <a:r>
              <a:rPr lang="de-DE" dirty="0" err="1"/>
              <a:t>Abdekungen</a:t>
            </a:r>
            <a:r>
              <a:rPr lang="de-DE" dirty="0"/>
              <a:t> in Zusammenhang -&gt; besonders das Global?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208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91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Portfolio wurde um zahlreiche Satellitenprodukte erweitert. Besonders wichtig ist derzeit das </a:t>
            </a:r>
            <a:r>
              <a:rPr lang="de-DE" dirty="0" err="1"/>
              <a:t>Emissionsmonitoring</a:t>
            </a:r>
            <a:r>
              <a:rPr lang="de-DE" dirty="0"/>
              <a:t> und das Monitoring von Wasserflächen im marinen aber auch im Inlandsbereich.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572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Projekte zum Monitoring von Eismassen, Pinguindetektion, Parkplatzüberwachung, Emissionen von klimaschädlichen Gasen von Deponien, </a:t>
            </a:r>
            <a:r>
              <a:rPr lang="de-DE" dirty="0" err="1"/>
              <a:t>Umweltmonitoring</a:t>
            </a:r>
            <a:r>
              <a:rPr lang="de-DE" dirty="0"/>
              <a:t>, Überwachung von Schleusenanlagen mit Radar und im Rahmen von </a:t>
            </a:r>
            <a:r>
              <a:rPr lang="de-DE" dirty="0" err="1"/>
              <a:t>Invekos</a:t>
            </a:r>
            <a:r>
              <a:rPr lang="de-DE" dirty="0"/>
              <a:t> Unterstützung bei der Validierung von vergebenen Agrarsubventionen zum Anbau bestimmter Feldfrüchte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A0615-691A-48DE-BF84-00B713FCA67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18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ein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2736001"/>
            <a:ext cx="10651512" cy="46166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ts val="3600"/>
              </a:lnSpc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3550319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04000" y="1386000"/>
            <a:ext cx="11196000" cy="4464000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/>
            </a:lvl1pPr>
            <a:lvl2pPr marL="540000" indent="-360000">
              <a:buSzPct val="80000"/>
              <a:buFont typeface="Wingdings" panose="05000000000000000000" pitchFamily="2" charset="2"/>
              <a:buChar char="§"/>
              <a:defRPr/>
            </a:lvl2pPr>
            <a:lvl3pPr marL="720000" indent="-360000">
              <a:buSzPct val="60000"/>
              <a:buFont typeface="Wingdings" panose="05000000000000000000" pitchFamily="2" charset="2"/>
              <a:buChar char="§"/>
              <a:defRPr/>
            </a:lvl3pPr>
            <a:lvl4pPr marL="900000" indent="-360000">
              <a:buSzPct val="60000"/>
              <a:buFont typeface="Wingdings" panose="05000000000000000000" pitchFamily="2" charset="2"/>
              <a:buChar char="§"/>
              <a:defRPr/>
            </a:lvl4pPr>
            <a:lvl5pPr marL="1080000" indent="-360363">
              <a:buSzPct val="60000"/>
              <a:buFont typeface="Wingdings" panose="05000000000000000000" pitchFamily="2" charset="2"/>
              <a:buChar char="§"/>
              <a:defRPr/>
            </a:lvl5pPr>
            <a:lvl6pPr marL="1440000" indent="-324000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Symbol" panose="05050102010706020507" pitchFamily="18" charset="2"/>
              <a:buChar char="-"/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16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796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51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504000" y="1376363"/>
            <a:ext cx="11232000" cy="44656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268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576" y="1376363"/>
            <a:ext cx="3491999" cy="363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220576" y="5450903"/>
            <a:ext cx="3491999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marR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</a:lstStyle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Bildunterschrift</a:t>
            </a:r>
          </a:p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hinzufügen</a:t>
            </a:r>
          </a:p>
        </p:txBody>
      </p:sp>
      <p:sp>
        <p:nvSpPr>
          <p:cNvPr id="7" name="Bildplatzhalter 9"/>
          <p:cNvSpPr>
            <a:spLocks noGrp="1"/>
          </p:cNvSpPr>
          <p:nvPr>
            <p:ph type="pic" sz="quarter" idx="20"/>
          </p:nvPr>
        </p:nvSpPr>
        <p:spPr>
          <a:xfrm>
            <a:off x="503999" y="1376363"/>
            <a:ext cx="7355714" cy="44656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6429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einspaltig +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345200" y="1376362"/>
            <a:ext cx="7365600" cy="37321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342139" y="5482926"/>
            <a:ext cx="35064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marR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</a:lstStyle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Bildunterschrift</a:t>
            </a:r>
          </a:p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hinzufügen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20"/>
          </p:nvPr>
        </p:nvSpPr>
        <p:spPr>
          <a:xfrm>
            <a:off x="503999" y="1376362"/>
            <a:ext cx="3467925" cy="44656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644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einspaltig + 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93200" y="3417843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0" y="3789363"/>
            <a:ext cx="11221200" cy="20290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334400" y="3425561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97200" y="3429967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7"/>
          </p:nvPr>
        </p:nvSpPr>
        <p:spPr>
          <a:xfrm>
            <a:off x="504000" y="1376362"/>
            <a:ext cx="3467925" cy="2049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8"/>
          </p:nvPr>
        </p:nvSpPr>
        <p:spPr>
          <a:xfrm>
            <a:off x="4332288" y="1376361"/>
            <a:ext cx="3515712" cy="2049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29"/>
          </p:nvPr>
        </p:nvSpPr>
        <p:spPr>
          <a:xfrm>
            <a:off x="8220074" y="1376361"/>
            <a:ext cx="3490725" cy="20414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9247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8"/>
          <p:cNvSpPr>
            <a:spLocks noGrp="1"/>
          </p:cNvSpPr>
          <p:nvPr>
            <p:ph sz="quarter" idx="16" hasCustomPrompt="1"/>
          </p:nvPr>
        </p:nvSpPr>
        <p:spPr>
          <a:xfrm>
            <a:off x="504000" y="1376363"/>
            <a:ext cx="11232000" cy="38528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Tabelle / Grafik / Diagramm</a:t>
            </a:r>
          </a:p>
          <a:p>
            <a:pPr lvl="0"/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0000" y="5544000"/>
            <a:ext cx="7365600" cy="307777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695845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8"/>
          <p:cNvSpPr>
            <a:spLocks noGrp="1"/>
          </p:cNvSpPr>
          <p:nvPr>
            <p:ph sz="quarter" idx="16" hasCustomPrompt="1"/>
          </p:nvPr>
        </p:nvSpPr>
        <p:spPr>
          <a:xfrm>
            <a:off x="504000" y="1376363"/>
            <a:ext cx="7347599" cy="40417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Tabelle / Grafik / Diagramm</a:t>
            </a:r>
          </a:p>
          <a:p>
            <a:pPr lvl="0"/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0000" y="5544000"/>
            <a:ext cx="3506400" cy="307777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 dirty="0"/>
              <a:t>Legende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075" y="1376363"/>
            <a:ext cx="3483524" cy="4041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5924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075" y="1376363"/>
            <a:ext cx="3483524" cy="4036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8" name="Medienplatzhalter 7"/>
          <p:cNvSpPr>
            <a:spLocks noGrp="1"/>
          </p:cNvSpPr>
          <p:nvPr>
            <p:ph type="media" sz="quarter" idx="19"/>
          </p:nvPr>
        </p:nvSpPr>
        <p:spPr>
          <a:xfrm>
            <a:off x="504001" y="1376363"/>
            <a:ext cx="7355712" cy="4041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591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zw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2736000"/>
            <a:ext cx="10651512" cy="92333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defRPr sz="3300" baseline="0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011985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657099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0" y="3356992"/>
            <a:ext cx="10896000" cy="158417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6000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</a:t>
            </a:r>
          </a:p>
          <a:p>
            <a:pPr lvl="0"/>
            <a:r>
              <a:rPr lang="de-DE" dirty="0"/>
              <a:t>Aufmerksamkeit.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1" name="Textplatzhalt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0" y="5171047"/>
            <a:ext cx="10896000" cy="149831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60000" indent="0">
              <a:lnSpc>
                <a:spcPct val="100000"/>
              </a:lnSpc>
              <a:buNone/>
              <a:defRPr sz="10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Bundesamt für Kartographie und Geodäsie</a:t>
            </a:r>
            <a:br>
              <a:rPr lang="de-DE" dirty="0"/>
            </a:br>
            <a:r>
              <a:rPr lang="de-DE" dirty="0"/>
              <a:t>Organisationseinheit</a:t>
            </a:r>
            <a:br>
              <a:rPr lang="de-DE" dirty="0"/>
            </a:br>
            <a:r>
              <a:rPr lang="de-DE" dirty="0"/>
              <a:t>Richard-</a:t>
            </a:r>
            <a:r>
              <a:rPr lang="de-DE" dirty="0" err="1"/>
              <a:t>Strauss</a:t>
            </a:r>
            <a:r>
              <a:rPr lang="de-DE" dirty="0"/>
              <a:t>-Allee 11</a:t>
            </a:r>
            <a:br>
              <a:rPr lang="de-DE" dirty="0"/>
            </a:br>
            <a:r>
              <a:rPr lang="de-DE" dirty="0"/>
              <a:t>60598 Frankfurt am Main</a:t>
            </a:r>
          </a:p>
          <a:p>
            <a:pPr lvl="0"/>
            <a:r>
              <a:rPr lang="de-DE" dirty="0"/>
              <a:t>Vortragende(r)</a:t>
            </a:r>
            <a:br>
              <a:rPr lang="de-DE" dirty="0"/>
            </a:br>
            <a:r>
              <a:rPr lang="de-DE" dirty="0"/>
              <a:t>vorname.name@bkg.bund.de</a:t>
            </a:r>
            <a:br>
              <a:rPr lang="de-DE" dirty="0"/>
            </a:br>
            <a:r>
              <a:rPr lang="de-DE" dirty="0"/>
              <a:t>www.bkg.bund.de</a:t>
            </a:r>
            <a:br>
              <a:rPr lang="de-DE" dirty="0"/>
            </a:br>
            <a:r>
              <a:rPr lang="de-DE" dirty="0"/>
              <a:t>Tel. +49 69 6333 – 1</a:t>
            </a:r>
          </a:p>
        </p:txBody>
      </p:sp>
    </p:spTree>
    <p:extLst>
      <p:ext uri="{BB962C8B-B14F-4D97-AF65-F5344CB8AC3E}">
        <p14:creationId xmlns:p14="http://schemas.microsoft.com/office/powerpoint/2010/main" val="3693621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ein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2736001"/>
            <a:ext cx="10651512" cy="46166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ts val="3600"/>
              </a:lnSpc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3550319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443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zw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2736000"/>
            <a:ext cx="10651512" cy="92333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defRPr sz="3300" baseline="0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011985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4146892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dr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471114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itel 2"/>
          <p:cNvSpPr>
            <a:spLocks noGrp="1"/>
          </p:cNvSpPr>
          <p:nvPr>
            <p:ph type="title" hasCustomPrompt="1"/>
          </p:nvPr>
        </p:nvSpPr>
        <p:spPr>
          <a:xfrm>
            <a:off x="1055688" y="2736000"/>
            <a:ext cx="10651512" cy="1386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300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58980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ein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8CF37DC-0E3D-4D8B-A45F-8F155670E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4078800"/>
            <a:ext cx="10651512" cy="46166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ts val="3600"/>
              </a:lnSpc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892400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36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zw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4077486"/>
            <a:ext cx="10651512" cy="92333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defRPr sz="3300" baseline="0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5353471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1901571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dr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0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5812186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itel 2"/>
          <p:cNvSpPr>
            <a:spLocks noGrp="1"/>
          </p:cNvSpPr>
          <p:nvPr>
            <p:ph type="title" hasCustomPrompt="1"/>
          </p:nvPr>
        </p:nvSpPr>
        <p:spPr>
          <a:xfrm>
            <a:off x="1055688" y="4077072"/>
            <a:ext cx="10651512" cy="1386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300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51940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79425" y="1386000"/>
            <a:ext cx="11219812" cy="4464000"/>
          </a:xfrm>
        </p:spPr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539750" indent="-360000">
              <a:buFont typeface="+mj-lt"/>
              <a:buAutoNum type="arabicPeriod"/>
              <a:defRPr/>
            </a:lvl2pPr>
            <a:lvl3pPr marL="720000" indent="-360000">
              <a:buFont typeface="+mj-lt"/>
              <a:buAutoNum type="arabicPeriod"/>
              <a:defRPr/>
            </a:lvl3pPr>
            <a:lvl4pPr marL="900000" indent="-360000">
              <a:buFont typeface="+mj-lt"/>
              <a:buAutoNum type="arabicPeriod"/>
              <a:defRPr/>
            </a:lvl4pPr>
            <a:lvl5pPr marL="1080000" indent="-360000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5444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0CDEB"/>
              </a:gs>
              <a:gs pos="74000">
                <a:srgbClr val="0077B6"/>
              </a:gs>
              <a:gs pos="83000">
                <a:srgbClr val="0077B6"/>
              </a:gs>
              <a:gs pos="100000">
                <a:srgbClr val="0077B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1055688" y="1656001"/>
            <a:ext cx="10651512" cy="461665"/>
          </a:xfrm>
          <a:prstGeom prst="rect">
            <a:avLst/>
          </a:prstGeom>
        </p:spPr>
        <p:txBody>
          <a:bodyPr>
            <a:noAutofit/>
          </a:bodyPr>
          <a:lstStyle>
            <a:lvl1pPr marL="432000" indent="-432000">
              <a:lnSpc>
                <a:spcPts val="3600"/>
              </a:lnSpc>
              <a:tabLst>
                <a:tab pos="432000" algn="l"/>
              </a:tabLst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1. 	Titel hinzufügen 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880000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3946562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79424" y="1386000"/>
            <a:ext cx="11220576" cy="4464000"/>
          </a:xfrm>
        </p:spPr>
        <p:txBody>
          <a:bodyPr/>
          <a:lstStyle>
            <a:lvl1pPr marL="0" indent="0">
              <a:buNone/>
              <a:defRPr/>
            </a:lvl1pPr>
            <a:lvl2pPr marL="360000" indent="-360000">
              <a:defRPr/>
            </a:lvl2pPr>
            <a:lvl3pPr marL="540000" indent="-360000">
              <a:buSzPct val="80000"/>
              <a:buFont typeface="Wingdings" panose="05000000000000000000" pitchFamily="2" charset="2"/>
              <a:buChar char="§"/>
              <a:defRPr/>
            </a:lvl3pPr>
            <a:lvl4pPr marL="720000" indent="-360000">
              <a:buFont typeface="Arial" panose="020B0604020202020204" pitchFamily="34" charset="0"/>
              <a:buChar char="•"/>
              <a:defRPr/>
            </a:lvl4pPr>
            <a:lvl5pPr marL="900000" indent="-36000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44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 dr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2" y="1493912"/>
            <a:ext cx="5364088" cy="53640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0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471114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itel 2"/>
          <p:cNvSpPr>
            <a:spLocks noGrp="1"/>
          </p:cNvSpPr>
          <p:nvPr>
            <p:ph type="title" hasCustomPrompt="1"/>
          </p:nvPr>
        </p:nvSpPr>
        <p:spPr>
          <a:xfrm>
            <a:off x="1055688" y="2736000"/>
            <a:ext cx="10651512" cy="1386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300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38666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504000" y="1386000"/>
            <a:ext cx="11196000" cy="4464000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/>
            </a:lvl1pPr>
            <a:lvl2pPr marL="540000" indent="-360000">
              <a:buSzPct val="80000"/>
              <a:buFont typeface="Wingdings" panose="05000000000000000000" pitchFamily="2" charset="2"/>
              <a:buChar char="§"/>
              <a:defRPr/>
            </a:lvl2pPr>
            <a:lvl3pPr marL="720000" indent="-360000">
              <a:buSzPct val="60000"/>
              <a:buFont typeface="Wingdings" panose="05000000000000000000" pitchFamily="2" charset="2"/>
              <a:buChar char="§"/>
              <a:defRPr/>
            </a:lvl3pPr>
            <a:lvl4pPr marL="900000" indent="-360000">
              <a:buSzPct val="60000"/>
              <a:buFont typeface="Wingdings" panose="05000000000000000000" pitchFamily="2" charset="2"/>
              <a:buChar char="§"/>
              <a:defRPr/>
            </a:lvl4pPr>
            <a:lvl5pPr marL="1080000" indent="-360363">
              <a:buSzPct val="60000"/>
              <a:buFont typeface="Wingdings" panose="05000000000000000000" pitchFamily="2" charset="2"/>
              <a:buChar char="§"/>
              <a:defRPr/>
            </a:lvl5pPr>
            <a:lvl6pPr marL="1440000" indent="-324000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Symbol" panose="05050102010706020507" pitchFamily="18" charset="2"/>
              <a:buChar char="-"/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8029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8396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2528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504000" y="1376363"/>
            <a:ext cx="11232000" cy="446563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586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576" y="1376363"/>
            <a:ext cx="3491999" cy="36368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220576" y="5450903"/>
            <a:ext cx="3491999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marR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</a:lstStyle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Bildunterschrift</a:t>
            </a:r>
          </a:p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hinzufügen</a:t>
            </a:r>
          </a:p>
        </p:txBody>
      </p:sp>
      <p:sp>
        <p:nvSpPr>
          <p:cNvPr id="7" name="Bildplatzhalter 9"/>
          <p:cNvSpPr>
            <a:spLocks noGrp="1"/>
          </p:cNvSpPr>
          <p:nvPr>
            <p:ph type="pic" sz="quarter" idx="20"/>
          </p:nvPr>
        </p:nvSpPr>
        <p:spPr>
          <a:xfrm>
            <a:off x="503999" y="1376363"/>
            <a:ext cx="7355714" cy="44656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2938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einspaltig + 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345200" y="1376362"/>
            <a:ext cx="7365600" cy="37321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342139" y="5482926"/>
            <a:ext cx="35064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marR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</a:lstStyle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Bildunterschrift</a:t>
            </a:r>
          </a:p>
          <a:p>
            <a:pPr marL="0" marR="0" lvl="0" indent="0" algn="l" defTabSz="914400" rtl="0" eaLnBrk="1" fontAlgn="b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hinzufügen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20"/>
          </p:nvPr>
        </p:nvSpPr>
        <p:spPr>
          <a:xfrm>
            <a:off x="503999" y="1376362"/>
            <a:ext cx="3467925" cy="44656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31192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einspaltig + Tex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93200" y="3417843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0" y="3789363"/>
            <a:ext cx="11221200" cy="20290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334400" y="3425561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97200" y="3429967"/>
            <a:ext cx="3502800" cy="359073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fontAlgn="b">
              <a:lnSpc>
                <a:spcPts val="1440"/>
              </a:lnSpc>
              <a:buNone/>
              <a:defRPr sz="1200" baseline="0"/>
            </a:lvl1pPr>
          </a:lstStyle>
          <a:p>
            <a:pPr lvl="0"/>
            <a:r>
              <a:rPr lang="de-DE" dirty="0"/>
              <a:t>Bildunterschrift hinzufügen</a:t>
            </a:r>
          </a:p>
          <a:p>
            <a:pPr lvl="0"/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27"/>
          </p:nvPr>
        </p:nvSpPr>
        <p:spPr>
          <a:xfrm>
            <a:off x="504000" y="1376362"/>
            <a:ext cx="3467925" cy="2049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8"/>
          </p:nvPr>
        </p:nvSpPr>
        <p:spPr>
          <a:xfrm>
            <a:off x="4332288" y="1376361"/>
            <a:ext cx="3515712" cy="2049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29"/>
          </p:nvPr>
        </p:nvSpPr>
        <p:spPr>
          <a:xfrm>
            <a:off x="8220074" y="1376361"/>
            <a:ext cx="3490725" cy="20414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0109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8"/>
          <p:cNvSpPr>
            <a:spLocks noGrp="1"/>
          </p:cNvSpPr>
          <p:nvPr>
            <p:ph sz="quarter" idx="16" hasCustomPrompt="1"/>
          </p:nvPr>
        </p:nvSpPr>
        <p:spPr>
          <a:xfrm>
            <a:off x="504000" y="1376363"/>
            <a:ext cx="11232000" cy="38528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Tabelle / Grafik / Diagramm</a:t>
            </a:r>
          </a:p>
          <a:p>
            <a:pPr lvl="0"/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0000" y="5544000"/>
            <a:ext cx="7365600" cy="307777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1909946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8"/>
          <p:cNvSpPr>
            <a:spLocks noGrp="1"/>
          </p:cNvSpPr>
          <p:nvPr>
            <p:ph sz="quarter" idx="16" hasCustomPrompt="1"/>
          </p:nvPr>
        </p:nvSpPr>
        <p:spPr>
          <a:xfrm>
            <a:off x="504000" y="1376363"/>
            <a:ext cx="7347599" cy="404178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Tabelle / Grafik / Diagramm</a:t>
            </a:r>
          </a:p>
          <a:p>
            <a:pPr lvl="0"/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4320000" y="5544000"/>
            <a:ext cx="3506400" cy="307777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 dirty="0"/>
              <a:t>Legende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075" y="1376363"/>
            <a:ext cx="3483524" cy="4041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72206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zweispaltig +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04000" y="5544000"/>
            <a:ext cx="3491999" cy="3077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200" i="1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de-DE" dirty="0"/>
              <a:t>Quelle: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20075" y="1376363"/>
            <a:ext cx="3483524" cy="4036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8" name="Medienplatzhalter 7"/>
          <p:cNvSpPr>
            <a:spLocks noGrp="1"/>
          </p:cNvSpPr>
          <p:nvPr>
            <p:ph type="media" sz="quarter" idx="19"/>
          </p:nvPr>
        </p:nvSpPr>
        <p:spPr>
          <a:xfrm>
            <a:off x="504001" y="1376363"/>
            <a:ext cx="7355712" cy="4041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82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ein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8CF37DC-0E3D-4D8B-A45F-8F155670E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4078800"/>
            <a:ext cx="10651512" cy="46166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ts val="3600"/>
              </a:lnSpc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4892400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hinzufügen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72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81763B6-B146-47AC-8B5F-3A742BF15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04000" y="3356992"/>
            <a:ext cx="10896000" cy="158417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6000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</a:t>
            </a:r>
          </a:p>
          <a:p>
            <a:pPr lvl="0"/>
            <a:r>
              <a:rPr lang="de-DE" dirty="0"/>
              <a:t>Aufmerksamkeit.</a:t>
            </a:r>
          </a:p>
        </p:txBody>
      </p:sp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1" name="Textplatzhalt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04000" y="5171047"/>
            <a:ext cx="10896000" cy="149831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60000" indent="0">
              <a:lnSpc>
                <a:spcPct val="100000"/>
              </a:lnSpc>
              <a:buNone/>
              <a:defRPr sz="10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 dirty="0"/>
              <a:t>Bundesamt für Kartographie und Geodäsie</a:t>
            </a:r>
            <a:br>
              <a:rPr lang="de-DE" dirty="0"/>
            </a:br>
            <a:r>
              <a:rPr lang="de-DE" dirty="0"/>
              <a:t>Organisationseinheit</a:t>
            </a:r>
            <a:br>
              <a:rPr lang="de-DE" dirty="0"/>
            </a:br>
            <a:r>
              <a:rPr lang="de-DE" dirty="0"/>
              <a:t>Richard-</a:t>
            </a:r>
            <a:r>
              <a:rPr lang="de-DE" dirty="0" err="1"/>
              <a:t>Strauss</a:t>
            </a:r>
            <a:r>
              <a:rPr lang="de-DE" dirty="0"/>
              <a:t>-Allee 11</a:t>
            </a:r>
            <a:br>
              <a:rPr lang="de-DE" dirty="0"/>
            </a:br>
            <a:r>
              <a:rPr lang="de-DE" dirty="0"/>
              <a:t>60598 Frankfurt am Main</a:t>
            </a:r>
          </a:p>
          <a:p>
            <a:pPr lvl="0"/>
            <a:r>
              <a:rPr lang="de-DE" dirty="0"/>
              <a:t>Vortragende(r)</a:t>
            </a:r>
            <a:br>
              <a:rPr lang="de-DE" dirty="0"/>
            </a:br>
            <a:r>
              <a:rPr lang="de-DE" dirty="0"/>
              <a:t>vorname.name@bkg.bund.de</a:t>
            </a:r>
            <a:br>
              <a:rPr lang="de-DE" dirty="0"/>
            </a:br>
            <a:r>
              <a:rPr lang="de-DE" dirty="0"/>
              <a:t>www.bkg.bund.de</a:t>
            </a:r>
            <a:br>
              <a:rPr lang="de-DE" dirty="0"/>
            </a:br>
            <a:r>
              <a:rPr lang="de-DE" dirty="0"/>
              <a:t>Tel. +49 69 6333 – 1</a:t>
            </a:r>
          </a:p>
        </p:txBody>
      </p:sp>
    </p:spTree>
    <p:extLst>
      <p:ext uri="{BB962C8B-B14F-4D97-AF65-F5344CB8AC3E}">
        <p14:creationId xmlns:p14="http://schemas.microsoft.com/office/powerpoint/2010/main" val="360066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zw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055688" y="4077486"/>
            <a:ext cx="10651512" cy="92333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00"/>
              </a:lnSpc>
              <a:defRPr sz="3300" baseline="0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5353471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67964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 mit Bild dreizeilig">
    <p:bg>
      <p:bgPr>
        <a:gradFill flip="none" rotWithShape="1">
          <a:gsLst>
            <a:gs pos="0">
              <a:srgbClr val="80CDEB"/>
            </a:gs>
            <a:gs pos="74000">
              <a:srgbClr val="0077B6"/>
            </a:gs>
            <a:gs pos="83000">
              <a:srgbClr val="0077B6"/>
            </a:gs>
            <a:gs pos="100000">
              <a:srgbClr val="0077B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65549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gray">
          <a:xfrm>
            <a:off x="278400" y="194400"/>
            <a:ext cx="11640000" cy="132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chemeClr val="accent3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0" y="194790"/>
            <a:ext cx="2552719" cy="132081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77" y="353824"/>
            <a:ext cx="1756423" cy="1002351"/>
          </a:xfrm>
          <a:prstGeom prst="rect">
            <a:avLst/>
          </a:prstGeom>
        </p:spPr>
      </p:pic>
      <p:sp>
        <p:nvSpPr>
          <p:cNvPr id="10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5812186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  <p:sp>
        <p:nvSpPr>
          <p:cNvPr id="11" name="Titel 2"/>
          <p:cNvSpPr>
            <a:spLocks noGrp="1"/>
          </p:cNvSpPr>
          <p:nvPr>
            <p:ph type="title" hasCustomPrompt="1"/>
          </p:nvPr>
        </p:nvSpPr>
        <p:spPr>
          <a:xfrm>
            <a:off x="1055688" y="4077072"/>
            <a:ext cx="10651512" cy="1386000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300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8296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479425" y="1386000"/>
            <a:ext cx="11219812" cy="4464000"/>
          </a:xfrm>
        </p:spPr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539750" indent="-360000">
              <a:buFont typeface="+mj-lt"/>
              <a:buAutoNum type="arabicPeriod"/>
              <a:defRPr/>
            </a:lvl2pPr>
            <a:lvl3pPr marL="720000" indent="-360000">
              <a:buFont typeface="+mj-lt"/>
              <a:buAutoNum type="arabicPeriod"/>
              <a:defRPr/>
            </a:lvl3pPr>
            <a:lvl4pPr marL="900000" indent="-360000">
              <a:buFont typeface="+mj-lt"/>
              <a:buAutoNum type="arabicPeriod"/>
              <a:defRPr/>
            </a:lvl4pPr>
            <a:lvl5pPr marL="1080000" indent="-360000"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262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0CDEB"/>
              </a:gs>
              <a:gs pos="74000">
                <a:srgbClr val="0077B6"/>
              </a:gs>
              <a:gs pos="83000">
                <a:srgbClr val="0077B6"/>
              </a:gs>
              <a:gs pos="100000">
                <a:srgbClr val="0077B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gray">
          <a:xfrm>
            <a:off x="1055688" y="1656001"/>
            <a:ext cx="10651512" cy="461665"/>
          </a:xfrm>
          <a:prstGeom prst="rect">
            <a:avLst/>
          </a:prstGeom>
        </p:spPr>
        <p:txBody>
          <a:bodyPr>
            <a:noAutofit/>
          </a:bodyPr>
          <a:lstStyle>
            <a:lvl1pPr marL="432000" indent="-432000">
              <a:lnSpc>
                <a:spcPts val="3600"/>
              </a:lnSpc>
              <a:tabLst>
                <a:tab pos="432000" algn="l"/>
              </a:tabLst>
              <a:defRPr sz="33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1. 	Titel hinzufügen 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880000"/>
            <a:ext cx="10651512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 hinzufügen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479424" y="1386000"/>
            <a:ext cx="11220576" cy="4464000"/>
          </a:xfrm>
        </p:spPr>
        <p:txBody>
          <a:bodyPr/>
          <a:lstStyle>
            <a:lvl1pPr marL="0" indent="0">
              <a:buNone/>
              <a:defRPr/>
            </a:lvl1pPr>
            <a:lvl2pPr marL="360000" indent="-360000">
              <a:defRPr/>
            </a:lvl2pPr>
            <a:lvl3pPr marL="540000" indent="-360000">
              <a:buSzPct val="80000"/>
              <a:buFont typeface="Wingdings" panose="05000000000000000000" pitchFamily="2" charset="2"/>
              <a:buChar char="§"/>
              <a:defRPr/>
            </a:lvl3pPr>
            <a:lvl4pPr marL="720000" indent="-360000">
              <a:buFont typeface="Arial" panose="020B0604020202020204" pitchFamily="34" charset="0"/>
              <a:buChar char="•"/>
              <a:defRPr/>
            </a:lvl4pPr>
            <a:lvl5pPr marL="900000" indent="-360000">
              <a:buSzPct val="8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384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/>
          <p:cNvSpPr txBox="1">
            <a:spLocks/>
          </p:cNvSpPr>
          <p:nvPr userDrawn="1"/>
        </p:nvSpPr>
        <p:spPr>
          <a:xfrm>
            <a:off x="0" y="1"/>
            <a:ext cx="12192000" cy="1008000"/>
          </a:xfrm>
          <a:prstGeom prst="rect">
            <a:avLst/>
          </a:prstGeom>
          <a:gradFill flip="none" rotWithShape="1">
            <a:gsLst>
              <a:gs pos="0">
                <a:srgbClr val="80CDEB"/>
              </a:gs>
              <a:gs pos="74000">
                <a:srgbClr val="0077B6"/>
              </a:gs>
              <a:gs pos="83000">
                <a:srgbClr val="0077B6"/>
              </a:gs>
              <a:gs pos="100000">
                <a:srgbClr val="0077B6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+mj-lt"/>
              <a:buAutoNum type="alphaLcParenR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0000" indent="-180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Symbol" charset="2"/>
              <a:buChar char="-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504000" y="108000"/>
            <a:ext cx="11196000" cy="79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/>
          </p:nvPr>
        </p:nvSpPr>
        <p:spPr>
          <a:xfrm>
            <a:off x="504000" y="1386000"/>
            <a:ext cx="11196000" cy="44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504000" y="6048000"/>
            <a:ext cx="11196000" cy="0"/>
          </a:xfrm>
          <a:prstGeom prst="line">
            <a:avLst/>
          </a:prstGeom>
          <a:ln w="12700">
            <a:solidFill>
              <a:srgbClr val="80CD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6"/>
          <p:cNvSpPr txBox="1">
            <a:spLocks/>
          </p:cNvSpPr>
          <p:nvPr userDrawn="1"/>
        </p:nvSpPr>
        <p:spPr>
          <a:xfrm>
            <a:off x="3409200" y="6237312"/>
            <a:ext cx="5471584" cy="324036"/>
          </a:xfrm>
          <a:prstGeom prst="rect">
            <a:avLst/>
          </a:prstGeom>
        </p:spPr>
        <p:txBody>
          <a:bodyPr lIns="0" tIns="0" rIns="0" anchor="t" anchorCtr="0"/>
          <a:lstStyle>
            <a:defPPr>
              <a:defRPr lang="de-DE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Das neue Portfolio der Servicestelle Fernerkundung, </a:t>
            </a:r>
            <a:fld id="{B031E05E-5DBC-4F47-A1F1-F8DEAAE8416C}" type="datetime1">
              <a:rPr lang="de-DE" sz="1000" smtClean="0"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16.09.2025</a:t>
            </a:fld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000" dirty="0">
                <a:latin typeface="Calibri" panose="020F0502020204030204" pitchFamily="34" charset="0"/>
                <a:cs typeface="Calibri" panose="020F0502020204030204" pitchFamily="34" charset="0"/>
              </a:rPr>
              <a:t>׀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Seite </a:t>
            </a:r>
            <a:fld id="{128D9E29-8BBB-4709-A69C-27BFDF80AE50}" type="slidenum">
              <a:rPr lang="de-DE" sz="1000" smtClean="0"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‹Nr.›</a:t>
            </a:fld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de-DE" sz="800" dirty="0">
              <a:latin typeface="BundesSans Regular" panose="020B0002030500000203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065514"/>
            <a:ext cx="1531631" cy="79248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16" y="6159600"/>
            <a:ext cx="1135779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4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15" r:id="rId8"/>
    <p:sldLayoutId id="2147483733" r:id="rId9"/>
    <p:sldLayoutId id="2147483743" r:id="rId10"/>
    <p:sldLayoutId id="2147483745" r:id="rId11"/>
    <p:sldLayoutId id="2147483744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2" r:id="rId20"/>
  </p:sldLayoutIdLst>
  <p:hf hd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400" kern="1200" baseline="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36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54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72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Symbol" panose="05050102010706020507" pitchFamily="18" charset="2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Symbol" panose="05050102010706020507" pitchFamily="18" charset="2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867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387" userDrawn="1">
          <p15:clr>
            <a:srgbClr val="F26B43"/>
          </p15:clr>
        </p15:guide>
        <p15:guide id="7" orient="horz" pos="3680" userDrawn="1">
          <p15:clr>
            <a:srgbClr val="F26B43"/>
          </p15:clr>
        </p15:guide>
        <p15:guide id="8" pos="2502" userDrawn="1">
          <p15:clr>
            <a:srgbClr val="F26B43"/>
          </p15:clr>
        </p15:guide>
        <p15:guide id="9" pos="2729" userDrawn="1">
          <p15:clr>
            <a:srgbClr val="F26B43"/>
          </p15:clr>
        </p15:guide>
        <p15:guide id="10" pos="4951" userDrawn="1">
          <p15:clr>
            <a:srgbClr val="F26B43"/>
          </p15:clr>
        </p15:guide>
        <p15:guide id="11" pos="5178" userDrawn="1">
          <p15:clr>
            <a:srgbClr val="F26B43"/>
          </p15:clr>
        </p15:guide>
        <p15:guide id="12" pos="665" userDrawn="1">
          <p15:clr>
            <a:srgbClr val="F26B43"/>
          </p15:clr>
        </p15:guide>
        <p15:guide id="13" orient="horz" pos="42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/>
          <p:cNvSpPr txBox="1">
            <a:spLocks/>
          </p:cNvSpPr>
          <p:nvPr userDrawn="1"/>
        </p:nvSpPr>
        <p:spPr>
          <a:xfrm>
            <a:off x="0" y="1"/>
            <a:ext cx="12192000" cy="1008000"/>
          </a:xfrm>
          <a:prstGeom prst="rect">
            <a:avLst/>
          </a:prstGeom>
          <a:gradFill flip="none" rotWithShape="1">
            <a:gsLst>
              <a:gs pos="0">
                <a:srgbClr val="80CDEB"/>
              </a:gs>
              <a:gs pos="74000">
                <a:srgbClr val="0077B6"/>
              </a:gs>
              <a:gs pos="83000">
                <a:srgbClr val="0077B6"/>
              </a:gs>
              <a:gs pos="100000">
                <a:srgbClr val="0077B6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+mj-lt"/>
              <a:buAutoNum type="alphaLcParenR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0000" indent="-1800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Symbol" charset="2"/>
              <a:buChar char="-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>
              <a:latin typeface="Cambria" panose="02040503050406030204" pitchFamily="18" charset="0"/>
            </a:endParaRPr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504000" y="108000"/>
            <a:ext cx="11196000" cy="79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/>
          </p:nvPr>
        </p:nvSpPr>
        <p:spPr>
          <a:xfrm>
            <a:off x="504000" y="1386000"/>
            <a:ext cx="11196000" cy="44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504000" y="6048000"/>
            <a:ext cx="11196000" cy="0"/>
          </a:xfrm>
          <a:prstGeom prst="line">
            <a:avLst/>
          </a:prstGeom>
          <a:ln w="12700">
            <a:solidFill>
              <a:srgbClr val="80CD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ußzeilenplatzhalter 16"/>
          <p:cNvSpPr txBox="1">
            <a:spLocks/>
          </p:cNvSpPr>
          <p:nvPr userDrawn="1"/>
        </p:nvSpPr>
        <p:spPr>
          <a:xfrm>
            <a:off x="3409200" y="6237312"/>
            <a:ext cx="5471584" cy="324036"/>
          </a:xfrm>
          <a:prstGeom prst="rect">
            <a:avLst/>
          </a:prstGeom>
        </p:spPr>
        <p:txBody>
          <a:bodyPr lIns="0" tIns="0" rIns="0" anchor="t" anchorCtr="0"/>
          <a:lstStyle>
            <a:defPPr>
              <a:defRPr lang="de-DE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Satellitengestützter Krisen- und Lagedienst: Situativ. Zuverlässig. Effektiv &amp; Persönlich. Geoinformationsservices als Entscheidungsgrundlage, </a:t>
            </a:r>
            <a:fld id="{B031E05E-5DBC-4F47-A1F1-F8DEAAE8416C}" type="datetime1">
              <a:rPr lang="de-DE" sz="1000" smtClean="0"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16.09.2025</a:t>
            </a:fld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000" dirty="0">
                <a:latin typeface="Calibri" panose="020F0502020204030204" pitchFamily="34" charset="0"/>
                <a:cs typeface="Calibri" panose="020F0502020204030204" pitchFamily="34" charset="0"/>
              </a:rPr>
              <a:t>׀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Seite </a:t>
            </a:r>
            <a:fld id="{128D9E29-8BBB-4709-A69C-27BFDF80AE50}" type="slidenum">
              <a:rPr lang="de-DE" sz="1000" smtClean="0">
                <a:latin typeface="Calibri" panose="020F0502020204030204" pitchFamily="34" charset="0"/>
                <a:cs typeface="Calibri" panose="020F0502020204030204" pitchFamily="34" charset="0"/>
              </a:rPr>
              <a:pPr algn="ctr">
                <a:defRPr/>
              </a:pPr>
              <a:t>‹Nr.›</a:t>
            </a:fld>
            <a:endParaRPr lang="de-DE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de-DE" sz="800" dirty="0">
              <a:latin typeface="BundesSans Regular" panose="020B0002030500000203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065514"/>
            <a:ext cx="1531631" cy="79248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16" y="6159600"/>
            <a:ext cx="1135779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</p:sldLayoutIdLst>
  <p:hf hd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400" kern="1200" baseline="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36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Wingdings" panose="05000000000000000000" pitchFamily="2" charset="2"/>
        <a:buChar char="§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54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72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Symbol" panose="05050102010706020507" pitchFamily="18" charset="2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360000" algn="l" defTabSz="914400" rtl="0" eaLnBrk="1" latinLnBrk="0" hangingPunct="1">
        <a:lnSpc>
          <a:spcPts val="2400"/>
        </a:lnSpc>
        <a:spcBef>
          <a:spcPts val="0"/>
        </a:spcBef>
        <a:spcAft>
          <a:spcPts val="300"/>
        </a:spcAft>
        <a:buClr>
          <a:srgbClr val="0077B6"/>
        </a:buClr>
        <a:buFont typeface="Symbol" panose="05050102010706020507" pitchFamily="18" charset="2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867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387">
          <p15:clr>
            <a:srgbClr val="F26B43"/>
          </p15:clr>
        </p15:guide>
        <p15:guide id="7" orient="horz" pos="3680">
          <p15:clr>
            <a:srgbClr val="F26B43"/>
          </p15:clr>
        </p15:guide>
        <p15:guide id="8" pos="2502">
          <p15:clr>
            <a:srgbClr val="F26B43"/>
          </p15:clr>
        </p15:guide>
        <p15:guide id="9" pos="2729">
          <p15:clr>
            <a:srgbClr val="F26B43"/>
          </p15:clr>
        </p15:guide>
        <p15:guide id="10" pos="4951">
          <p15:clr>
            <a:srgbClr val="F26B43"/>
          </p15:clr>
        </p15:guide>
        <p15:guide id="11" pos="5178">
          <p15:clr>
            <a:srgbClr val="F26B43"/>
          </p15:clr>
        </p15:guide>
        <p15:guide id="12" pos="665">
          <p15:clr>
            <a:srgbClr val="F26B43"/>
          </p15:clr>
        </p15:guide>
        <p15:guide id="13" orient="horz" pos="420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microsoft.com/office/2007/relationships/hdphoto" Target="../media/hdphoto1.wdp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AD3C6167-448D-4679-85D3-C6EE1D177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4" r="2614"/>
          <a:stretch/>
        </p:blipFill>
        <p:spPr>
          <a:xfrm>
            <a:off x="9887998" y="3498232"/>
            <a:ext cx="2304002" cy="335976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7629004-6874-478F-9207-EAD45F5D2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3026" r="32283" b="1009"/>
          <a:stretch/>
        </p:blipFill>
        <p:spPr>
          <a:xfrm>
            <a:off x="4936552" y="3498234"/>
            <a:ext cx="2304001" cy="335976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D6C91F7-8840-46FA-AA30-2A21A45215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2" r="11756"/>
          <a:stretch/>
        </p:blipFill>
        <p:spPr>
          <a:xfrm>
            <a:off x="2459551" y="3501008"/>
            <a:ext cx="2304000" cy="335699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1A06BC2-8B45-4B3B-8BB5-89920C7785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37" t="7493" r="27400" b="5174"/>
          <a:stretch/>
        </p:blipFill>
        <p:spPr>
          <a:xfrm>
            <a:off x="7413555" y="3501008"/>
            <a:ext cx="2304001" cy="335699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3125E5-4530-48A3-A6DB-0A4C05A745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2" t="31929" r="33202" b="19121"/>
          <a:stretch/>
        </p:blipFill>
        <p:spPr>
          <a:xfrm>
            <a:off x="-17454" y="3501008"/>
            <a:ext cx="2304001" cy="33569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78A5C4-9752-4528-955F-61958116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Servicestelle Fernerkundung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A7C8B86-DF53-44CC-9E84-F8E64501515C}"/>
              </a:ext>
            </a:extLst>
          </p:cNvPr>
          <p:cNvSpPr txBox="1"/>
          <p:nvPr/>
        </p:nvSpPr>
        <p:spPr>
          <a:xfrm rot="16200000">
            <a:off x="439927" y="5073783"/>
            <a:ext cx="3376385" cy="2308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900" dirty="0"/>
              <a:t>GeoEye-1 © 2022 </a:t>
            </a:r>
            <a:r>
              <a:rPr lang="de-DE" sz="900" dirty="0" err="1"/>
              <a:t>Maxar</a:t>
            </a:r>
            <a:r>
              <a:rPr lang="de-DE" sz="900" dirty="0"/>
              <a:t> Technologies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2DDF899-3950-454E-9E73-73D4ED71E19A}"/>
              </a:ext>
            </a:extLst>
          </p:cNvPr>
          <p:cNvSpPr txBox="1"/>
          <p:nvPr/>
        </p:nvSpPr>
        <p:spPr>
          <a:xfrm rot="16200000">
            <a:off x="2924240" y="5073784"/>
            <a:ext cx="3376384" cy="2308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900" dirty="0"/>
              <a:t>Pléiades © CNES 2021, Distribution AIRBUS DS</a:t>
            </a:r>
            <a:endParaRPr lang="de-DE" sz="9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81DF1EE-7062-4134-B4D7-5C337626402B}"/>
              </a:ext>
            </a:extLst>
          </p:cNvPr>
          <p:cNvSpPr txBox="1"/>
          <p:nvPr/>
        </p:nvSpPr>
        <p:spPr>
          <a:xfrm rot="16200000">
            <a:off x="7867386" y="5059926"/>
            <a:ext cx="3359767" cy="230832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 err="1"/>
              <a:t>TerraSAR</a:t>
            </a:r>
            <a:r>
              <a:rPr lang="de-DE" sz="900" dirty="0"/>
              <a:t>-X © Airbus DS 2020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FFA8D09-5E8F-4D13-897B-3854AFC0759A}"/>
              </a:ext>
            </a:extLst>
          </p:cNvPr>
          <p:cNvSpPr txBox="1"/>
          <p:nvPr/>
        </p:nvSpPr>
        <p:spPr>
          <a:xfrm rot="16200000">
            <a:off x="5409871" y="5059927"/>
            <a:ext cx="3359766" cy="2308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900" dirty="0" err="1"/>
              <a:t>PlanetScope</a:t>
            </a:r>
            <a:r>
              <a:rPr lang="fr-FR" sz="900" dirty="0"/>
              <a:t> © </a:t>
            </a:r>
            <a:r>
              <a:rPr lang="de-DE" sz="900" dirty="0"/>
              <a:t>2021 Planet PBC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593A0A8-BAF8-44AD-B8C7-79DFFC4F361F}"/>
              </a:ext>
            </a:extLst>
          </p:cNvPr>
          <p:cNvSpPr txBox="1"/>
          <p:nvPr/>
        </p:nvSpPr>
        <p:spPr>
          <a:xfrm rot="16200000">
            <a:off x="10328493" y="5056960"/>
            <a:ext cx="3359767" cy="230832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WorldView-3 © 2023 </a:t>
            </a:r>
            <a:r>
              <a:rPr lang="de-DE" sz="900" dirty="0" err="1"/>
              <a:t>Maxar</a:t>
            </a:r>
            <a:r>
              <a:rPr lang="de-DE" sz="900" dirty="0"/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1479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E387D6AC-A791-484D-BC3F-122CB6DF7E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285166-C35A-4B81-BBC3-EF3438529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Archiv der Deutschlandabdeckungen – Stand August 2025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FB7FFE-E107-45B6-8DEF-AFCCAEEB6EFF}"/>
              </a:ext>
            </a:extLst>
          </p:cNvPr>
          <p:cNvSpPr txBox="1"/>
          <p:nvPr/>
        </p:nvSpPr>
        <p:spPr>
          <a:xfrm>
            <a:off x="615689" y="5570738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2009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78F400D-3916-48DA-8330-0ACD7E8B3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3" y="4869160"/>
            <a:ext cx="474020" cy="637430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7133DF0-C080-45F2-A524-04D29ABA2B5D}"/>
              </a:ext>
            </a:extLst>
          </p:cNvPr>
          <p:cNvSpPr txBox="1"/>
          <p:nvPr/>
        </p:nvSpPr>
        <p:spPr>
          <a:xfrm>
            <a:off x="1669157" y="5570738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2012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F05124-6EAC-4400-938B-195892BB3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863175"/>
            <a:ext cx="474020" cy="637430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DDD67A1-4C66-4B39-910A-C1C788E3F9A1}"/>
              </a:ext>
            </a:extLst>
          </p:cNvPr>
          <p:cNvSpPr txBox="1"/>
          <p:nvPr/>
        </p:nvSpPr>
        <p:spPr>
          <a:xfrm>
            <a:off x="2671329" y="557073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2015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E3E20AA-CC44-405F-BDEC-54F674411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22" y="4839735"/>
            <a:ext cx="474020" cy="637430"/>
          </a:xfrm>
          <a:prstGeom prst="rect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B1D0624-6C96-490D-93F8-E81210E16D1E}"/>
              </a:ext>
            </a:extLst>
          </p:cNvPr>
          <p:cNvSpPr txBox="1"/>
          <p:nvPr/>
        </p:nvSpPr>
        <p:spPr>
          <a:xfrm>
            <a:off x="5743568" y="5570738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2020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5B94788-EEB8-4086-AC5B-AFB0DFCB68A7}"/>
              </a:ext>
            </a:extLst>
          </p:cNvPr>
          <p:cNvSpPr txBox="1"/>
          <p:nvPr/>
        </p:nvSpPr>
        <p:spPr>
          <a:xfrm>
            <a:off x="7787987" y="557073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2022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A2CFB0A-F173-4356-B686-C0B43B49A13E}"/>
              </a:ext>
            </a:extLst>
          </p:cNvPr>
          <p:cNvSpPr txBox="1"/>
          <p:nvPr/>
        </p:nvSpPr>
        <p:spPr>
          <a:xfrm>
            <a:off x="8817410" y="5570738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2023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A4E565B-EB7A-4511-A74B-B8147FF5948F}"/>
              </a:ext>
            </a:extLst>
          </p:cNvPr>
          <p:cNvSpPr txBox="1"/>
          <p:nvPr/>
        </p:nvSpPr>
        <p:spPr>
          <a:xfrm>
            <a:off x="9858054" y="5570738"/>
            <a:ext cx="702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2024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1662A6C-D44D-4F9C-8108-EB77EC389EA4}"/>
              </a:ext>
            </a:extLst>
          </p:cNvPr>
          <p:cNvSpPr txBox="1"/>
          <p:nvPr/>
        </p:nvSpPr>
        <p:spPr>
          <a:xfrm>
            <a:off x="3700752" y="557073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2018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1E29F39-39E2-4760-8954-D788EFDBF393}"/>
              </a:ext>
            </a:extLst>
          </p:cNvPr>
          <p:cNvSpPr txBox="1"/>
          <p:nvPr/>
        </p:nvSpPr>
        <p:spPr>
          <a:xfrm>
            <a:off x="6785815" y="5570738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2021</a:t>
            </a:r>
          </a:p>
        </p:txBody>
      </p:sp>
      <p:sp>
        <p:nvSpPr>
          <p:cNvPr id="50" name="Textplatzhalter 2">
            <a:extLst>
              <a:ext uri="{FF2B5EF4-FFF2-40B4-BE49-F238E27FC236}">
                <a16:creationId xmlns:a16="http://schemas.microsoft.com/office/drawing/2014/main" id="{E0DE33CB-39BD-420E-8371-18FE7A0C49F1}"/>
              </a:ext>
            </a:extLst>
          </p:cNvPr>
          <p:cNvSpPr txBox="1">
            <a:spLocks/>
          </p:cNvSpPr>
          <p:nvPr/>
        </p:nvSpPr>
        <p:spPr>
          <a:xfrm>
            <a:off x="479424" y="2395798"/>
            <a:ext cx="11220576" cy="3454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0000" indent="-360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SzPct val="80000"/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360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80CDEB"/>
                </a:solidFill>
              </a:rPr>
              <a:t>3 Spot: 1,5 m</a:t>
            </a:r>
            <a:endParaRPr lang="de-DE" b="1" dirty="0">
              <a:solidFill>
                <a:srgbClr val="5F306E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F7BB3C"/>
                </a:solidFill>
              </a:rPr>
              <a:t>96 </a:t>
            </a:r>
            <a:r>
              <a:rPr lang="de-DE" b="1" dirty="0" err="1">
                <a:solidFill>
                  <a:srgbClr val="F7BB3C"/>
                </a:solidFill>
              </a:rPr>
              <a:t>PlanetScope</a:t>
            </a:r>
            <a:r>
              <a:rPr lang="de-DE" b="1" dirty="0">
                <a:solidFill>
                  <a:srgbClr val="F7BB3C"/>
                </a:solidFill>
              </a:rPr>
              <a:t>: 3 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4 </a:t>
            </a:r>
            <a:r>
              <a:rPr lang="de-DE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RapidEye</a:t>
            </a:r>
            <a:r>
              <a:rPr lang="de-DE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5 m</a:t>
            </a:r>
            <a:endParaRPr lang="de-DE" b="1" dirty="0">
              <a:solidFill>
                <a:srgbClr val="F7BB3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5F306E"/>
                </a:solidFill>
              </a:rPr>
              <a:t>6 Sentinel-2: 10 m</a:t>
            </a:r>
          </a:p>
          <a:p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05423287-C049-4575-A742-7B61FF952EC7}"/>
              </a:ext>
            </a:extLst>
          </p:cNvPr>
          <p:cNvSpPr txBox="1"/>
          <p:nvPr/>
        </p:nvSpPr>
        <p:spPr>
          <a:xfrm>
            <a:off x="479376" y="1393612"/>
            <a:ext cx="2327304" cy="707886"/>
          </a:xfrm>
          <a:prstGeom prst="rect">
            <a:avLst/>
          </a:prstGeom>
          <a:solidFill>
            <a:srgbClr val="0077B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Flächendeckend für </a:t>
            </a:r>
            <a:br>
              <a:rPr lang="de-DE" sz="2000" b="1" dirty="0"/>
            </a:br>
            <a:r>
              <a:rPr lang="de-DE" sz="2000" b="1" dirty="0"/>
              <a:t>Deutschland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7D78D9DB-A6A0-4523-9F07-5CA5A43AB51F}"/>
              </a:ext>
            </a:extLst>
          </p:cNvPr>
          <p:cNvSpPr txBox="1"/>
          <p:nvPr/>
        </p:nvSpPr>
        <p:spPr>
          <a:xfrm>
            <a:off x="10885554" y="5570738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2025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CD4B4914-6DC1-4533-9163-919A805F53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05" y="-431888"/>
            <a:ext cx="171876" cy="231126"/>
          </a:xfrm>
          <a:prstGeom prst="rect">
            <a:avLst/>
          </a:prstGeom>
          <a:ln w="28575">
            <a:solidFill>
              <a:srgbClr val="F7BB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94C191EA-4302-4290-8993-1094BBC53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05" y="-904496"/>
            <a:ext cx="171876" cy="231126"/>
          </a:xfrm>
          <a:prstGeom prst="rect">
            <a:avLst/>
          </a:prstGeom>
          <a:ln w="28575">
            <a:solidFill>
              <a:srgbClr val="F7BB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53CF79AB-5E1D-4B09-AE9A-2464570AA775}"/>
              </a:ext>
            </a:extLst>
          </p:cNvPr>
          <p:cNvGrpSpPr/>
          <p:nvPr/>
        </p:nvGrpSpPr>
        <p:grpSpPr>
          <a:xfrm>
            <a:off x="11158047" y="1941928"/>
            <a:ext cx="171876" cy="3558677"/>
            <a:chOff x="10549138" y="1911857"/>
            <a:chExt cx="171876" cy="3558677"/>
          </a:xfrm>
        </p:grpSpPr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22149946-BF91-4C3A-B770-9ACC6DC2A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5239408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77600C51-FF3E-4E42-96E6-0DE84BE5B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493690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89573AA3-5153-440A-B725-AFB7615E1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463440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Grafik 74">
              <a:extLst>
                <a:ext uri="{FF2B5EF4-FFF2-40B4-BE49-F238E27FC236}">
                  <a16:creationId xmlns:a16="http://schemas.microsoft.com/office/drawing/2014/main" id="{FC4102F6-0ADF-4EC4-82A5-EC5585230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433189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Grafik 75">
              <a:extLst>
                <a:ext uri="{FF2B5EF4-FFF2-40B4-BE49-F238E27FC236}">
                  <a16:creationId xmlns:a16="http://schemas.microsoft.com/office/drawing/2014/main" id="{6A2CF788-6FF1-4563-908E-F78874EAA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402939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79430A2E-99F0-4BD6-A304-C8C76595F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372688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2F3679CE-3E8B-4E55-BADF-142FCA71D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342438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Grafik 78">
              <a:extLst>
                <a:ext uri="{FF2B5EF4-FFF2-40B4-BE49-F238E27FC236}">
                  <a16:creationId xmlns:a16="http://schemas.microsoft.com/office/drawing/2014/main" id="{0A8BDE7E-E30B-4B10-AA0F-C010C284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312187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F6839F90-7B04-45B2-B81B-6A42E6E9D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191185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C1B678C4-6C83-4E47-B2A9-DD20999E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221436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Grafik 81">
              <a:extLst>
                <a:ext uri="{FF2B5EF4-FFF2-40B4-BE49-F238E27FC236}">
                  <a16:creationId xmlns:a16="http://schemas.microsoft.com/office/drawing/2014/main" id="{270C297D-A64F-4886-8F6E-92CF44DCA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251686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A10586EF-D33D-40F4-B144-CC6F4A092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281937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DDADC0F-02E6-45C8-9368-5F1D976868BD}"/>
              </a:ext>
            </a:extLst>
          </p:cNvPr>
          <p:cNvGrpSpPr/>
          <p:nvPr/>
        </p:nvGrpSpPr>
        <p:grpSpPr>
          <a:xfrm>
            <a:off x="7035643" y="1312258"/>
            <a:ext cx="180063" cy="4161497"/>
            <a:chOff x="7035643" y="1312258"/>
            <a:chExt cx="180063" cy="4161497"/>
          </a:xfrm>
        </p:grpSpPr>
        <p:pic>
          <p:nvPicPr>
            <p:cNvPr id="117" name="Grafik 116">
              <a:extLst>
                <a:ext uri="{FF2B5EF4-FFF2-40B4-BE49-F238E27FC236}">
                  <a16:creationId xmlns:a16="http://schemas.microsoft.com/office/drawing/2014/main" id="{6BF788A0-15CB-451C-9AC4-E8CB29928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381" y="5243355"/>
              <a:ext cx="171335" cy="230400"/>
            </a:xfrm>
            <a:prstGeom prst="rect">
              <a:avLst/>
            </a:prstGeom>
            <a:ln w="38100">
              <a:solidFill>
                <a:srgbClr val="5F306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8" name="Grafik 117">
              <a:extLst>
                <a:ext uri="{FF2B5EF4-FFF2-40B4-BE49-F238E27FC236}">
                  <a16:creationId xmlns:a16="http://schemas.microsoft.com/office/drawing/2014/main" id="{0AF34345-8826-420B-8DF6-3D8114244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371" y="1312258"/>
              <a:ext cx="171335" cy="230400"/>
            </a:xfrm>
            <a:prstGeom prst="rect">
              <a:avLst/>
            </a:prstGeom>
            <a:ln w="38100">
              <a:solidFill>
                <a:srgbClr val="80CDE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55D93E63-B4C9-4069-B3AA-7E527CD5FFAF}"/>
                </a:ext>
              </a:extLst>
            </p:cNvPr>
            <p:cNvGrpSpPr/>
            <p:nvPr/>
          </p:nvGrpSpPr>
          <p:grpSpPr>
            <a:xfrm>
              <a:off x="7035643" y="1614037"/>
              <a:ext cx="171876" cy="3558677"/>
              <a:chOff x="10549138" y="1911857"/>
              <a:chExt cx="171876" cy="3558677"/>
            </a:xfrm>
          </p:grpSpPr>
          <p:pic>
            <p:nvPicPr>
              <p:cNvPr id="120" name="Grafik 119">
                <a:extLst>
                  <a:ext uri="{FF2B5EF4-FFF2-40B4-BE49-F238E27FC236}">
                    <a16:creationId xmlns:a16="http://schemas.microsoft.com/office/drawing/2014/main" id="{76981EF7-97E3-4360-861B-021397D30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5239408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1" name="Grafik 120">
                <a:extLst>
                  <a:ext uri="{FF2B5EF4-FFF2-40B4-BE49-F238E27FC236}">
                    <a16:creationId xmlns:a16="http://schemas.microsoft.com/office/drawing/2014/main" id="{C323A8CC-C56C-4E5B-8CA5-5000B65D4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93690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2" name="Grafik 121">
                <a:extLst>
                  <a:ext uri="{FF2B5EF4-FFF2-40B4-BE49-F238E27FC236}">
                    <a16:creationId xmlns:a16="http://schemas.microsoft.com/office/drawing/2014/main" id="{DDFB3644-778A-4E3F-899E-B67343CDA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63440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3" name="Grafik 122">
                <a:extLst>
                  <a:ext uri="{FF2B5EF4-FFF2-40B4-BE49-F238E27FC236}">
                    <a16:creationId xmlns:a16="http://schemas.microsoft.com/office/drawing/2014/main" id="{2CEAE032-9E6A-4814-8C75-611CD1231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33189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4" name="Grafik 123">
                <a:extLst>
                  <a:ext uri="{FF2B5EF4-FFF2-40B4-BE49-F238E27FC236}">
                    <a16:creationId xmlns:a16="http://schemas.microsoft.com/office/drawing/2014/main" id="{861B4779-64DE-4D56-AE46-0A3A2A1D2D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02939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5" name="Grafik 124">
                <a:extLst>
                  <a:ext uri="{FF2B5EF4-FFF2-40B4-BE49-F238E27FC236}">
                    <a16:creationId xmlns:a16="http://schemas.microsoft.com/office/drawing/2014/main" id="{D99387E7-DDD8-48DD-8A87-833F4AA0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72688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6" name="Grafik 125">
                <a:extLst>
                  <a:ext uri="{FF2B5EF4-FFF2-40B4-BE49-F238E27FC236}">
                    <a16:creationId xmlns:a16="http://schemas.microsoft.com/office/drawing/2014/main" id="{B58D157D-45D2-497E-82B2-084D6F5E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42438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7" name="Grafik 126">
                <a:extLst>
                  <a:ext uri="{FF2B5EF4-FFF2-40B4-BE49-F238E27FC236}">
                    <a16:creationId xmlns:a16="http://schemas.microsoft.com/office/drawing/2014/main" id="{F9B354EB-0D65-46EE-8F12-537CFB4D1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12187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8" name="Grafik 127">
                <a:extLst>
                  <a:ext uri="{FF2B5EF4-FFF2-40B4-BE49-F238E27FC236}">
                    <a16:creationId xmlns:a16="http://schemas.microsoft.com/office/drawing/2014/main" id="{092C1931-A573-410F-9A1E-F2163B5C4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191185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9" name="Grafik 128">
                <a:extLst>
                  <a:ext uri="{FF2B5EF4-FFF2-40B4-BE49-F238E27FC236}">
                    <a16:creationId xmlns:a16="http://schemas.microsoft.com/office/drawing/2014/main" id="{823B54DB-14B4-4DCC-9E6C-A5FB45AE3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21436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0" name="Grafik 129">
                <a:extLst>
                  <a:ext uri="{FF2B5EF4-FFF2-40B4-BE49-F238E27FC236}">
                    <a16:creationId xmlns:a16="http://schemas.microsoft.com/office/drawing/2014/main" id="{6774F5D0-E112-4AE8-9EFC-75B7B5A09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51686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1" name="Grafik 130">
                <a:extLst>
                  <a:ext uri="{FF2B5EF4-FFF2-40B4-BE49-F238E27FC236}">
                    <a16:creationId xmlns:a16="http://schemas.microsoft.com/office/drawing/2014/main" id="{545E87D9-45C0-409A-8456-7642E266B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81937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8F4C9C5-6641-4D93-B9C3-1564B2F76737}"/>
              </a:ext>
            </a:extLst>
          </p:cNvPr>
          <p:cNvGrpSpPr/>
          <p:nvPr/>
        </p:nvGrpSpPr>
        <p:grpSpPr>
          <a:xfrm>
            <a:off x="6006311" y="1626397"/>
            <a:ext cx="172380" cy="3862752"/>
            <a:chOff x="6006311" y="1626397"/>
            <a:chExt cx="172380" cy="3862752"/>
          </a:xfrm>
        </p:grpSpPr>
        <p:pic>
          <p:nvPicPr>
            <p:cNvPr id="133" name="Grafik 132">
              <a:extLst>
                <a:ext uri="{FF2B5EF4-FFF2-40B4-BE49-F238E27FC236}">
                  <a16:creationId xmlns:a16="http://schemas.microsoft.com/office/drawing/2014/main" id="{27E54CBC-666C-4A10-943C-23568B9DD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311" y="5258749"/>
              <a:ext cx="171335" cy="230400"/>
            </a:xfrm>
            <a:prstGeom prst="rect">
              <a:avLst/>
            </a:prstGeom>
            <a:ln w="38100">
              <a:solidFill>
                <a:srgbClr val="5F306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66003345-6649-4DF4-9D36-A036A40D72AF}"/>
                </a:ext>
              </a:extLst>
            </p:cNvPr>
            <p:cNvGrpSpPr/>
            <p:nvPr/>
          </p:nvGrpSpPr>
          <p:grpSpPr>
            <a:xfrm>
              <a:off x="6006815" y="1626397"/>
              <a:ext cx="171876" cy="3558677"/>
              <a:chOff x="10549138" y="1911857"/>
              <a:chExt cx="171876" cy="3558677"/>
            </a:xfrm>
          </p:grpSpPr>
          <p:pic>
            <p:nvPicPr>
              <p:cNvPr id="135" name="Grafik 134">
                <a:extLst>
                  <a:ext uri="{FF2B5EF4-FFF2-40B4-BE49-F238E27FC236}">
                    <a16:creationId xmlns:a16="http://schemas.microsoft.com/office/drawing/2014/main" id="{56EA5561-12DA-4E92-B82A-57C0EB10E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5239408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6" name="Grafik 135">
                <a:extLst>
                  <a:ext uri="{FF2B5EF4-FFF2-40B4-BE49-F238E27FC236}">
                    <a16:creationId xmlns:a16="http://schemas.microsoft.com/office/drawing/2014/main" id="{8AD83E47-04A1-4419-8E10-47873751E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93690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7" name="Grafik 136">
                <a:extLst>
                  <a:ext uri="{FF2B5EF4-FFF2-40B4-BE49-F238E27FC236}">
                    <a16:creationId xmlns:a16="http://schemas.microsoft.com/office/drawing/2014/main" id="{67BD472B-76A8-4C0C-A2F0-5B915C4DD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63440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8" name="Grafik 137">
                <a:extLst>
                  <a:ext uri="{FF2B5EF4-FFF2-40B4-BE49-F238E27FC236}">
                    <a16:creationId xmlns:a16="http://schemas.microsoft.com/office/drawing/2014/main" id="{8EF41D82-6E55-4570-9983-85DF1C61E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33189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9" name="Grafik 138">
                <a:extLst>
                  <a:ext uri="{FF2B5EF4-FFF2-40B4-BE49-F238E27FC236}">
                    <a16:creationId xmlns:a16="http://schemas.microsoft.com/office/drawing/2014/main" id="{896B3564-E159-4BE6-AF2A-5C1FD7835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02939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0" name="Grafik 139">
                <a:extLst>
                  <a:ext uri="{FF2B5EF4-FFF2-40B4-BE49-F238E27FC236}">
                    <a16:creationId xmlns:a16="http://schemas.microsoft.com/office/drawing/2014/main" id="{13D71142-63FD-4CE2-A8BB-A6F809743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72688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1" name="Grafik 140">
                <a:extLst>
                  <a:ext uri="{FF2B5EF4-FFF2-40B4-BE49-F238E27FC236}">
                    <a16:creationId xmlns:a16="http://schemas.microsoft.com/office/drawing/2014/main" id="{288E0E75-2A37-484F-9904-AC6A5D070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42438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2" name="Grafik 141">
                <a:extLst>
                  <a:ext uri="{FF2B5EF4-FFF2-40B4-BE49-F238E27FC236}">
                    <a16:creationId xmlns:a16="http://schemas.microsoft.com/office/drawing/2014/main" id="{00E99EFB-2383-458C-884F-A3A3DCD78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12187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3" name="Grafik 142">
                <a:extLst>
                  <a:ext uri="{FF2B5EF4-FFF2-40B4-BE49-F238E27FC236}">
                    <a16:creationId xmlns:a16="http://schemas.microsoft.com/office/drawing/2014/main" id="{9C991F62-DA30-4F74-A427-7EB569604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191185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4" name="Grafik 143">
                <a:extLst>
                  <a:ext uri="{FF2B5EF4-FFF2-40B4-BE49-F238E27FC236}">
                    <a16:creationId xmlns:a16="http://schemas.microsoft.com/office/drawing/2014/main" id="{BC5DC57A-5639-4163-8119-4125629D7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21436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5" name="Grafik 144">
                <a:extLst>
                  <a:ext uri="{FF2B5EF4-FFF2-40B4-BE49-F238E27FC236}">
                    <a16:creationId xmlns:a16="http://schemas.microsoft.com/office/drawing/2014/main" id="{EB879015-D037-4BC2-90B6-9739D92B4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51686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6" name="Grafik 145">
                <a:extLst>
                  <a:ext uri="{FF2B5EF4-FFF2-40B4-BE49-F238E27FC236}">
                    <a16:creationId xmlns:a16="http://schemas.microsoft.com/office/drawing/2014/main" id="{0F4B7E48-22BC-48C4-9817-92F70ED3F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81937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147" name="Textfeld 146">
            <a:extLst>
              <a:ext uri="{FF2B5EF4-FFF2-40B4-BE49-F238E27FC236}">
                <a16:creationId xmlns:a16="http://schemas.microsoft.com/office/drawing/2014/main" id="{5A7CB501-CBBF-48E3-9789-E35B54F7C54D}"/>
              </a:ext>
            </a:extLst>
          </p:cNvPr>
          <p:cNvSpPr txBox="1"/>
          <p:nvPr/>
        </p:nvSpPr>
        <p:spPr>
          <a:xfrm>
            <a:off x="4730175" y="5570738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latin typeface="Impact" panose="020B0806030902050204" pitchFamily="34" charset="0"/>
              </a:rPr>
              <a:t>2019</a:t>
            </a:r>
          </a:p>
        </p:txBody>
      </p:sp>
      <p:grpSp>
        <p:nvGrpSpPr>
          <p:cNvPr id="148" name="Gruppieren 147">
            <a:extLst>
              <a:ext uri="{FF2B5EF4-FFF2-40B4-BE49-F238E27FC236}">
                <a16:creationId xmlns:a16="http://schemas.microsoft.com/office/drawing/2014/main" id="{82929F25-C8D6-43AF-9276-5E65ED94939C}"/>
              </a:ext>
            </a:extLst>
          </p:cNvPr>
          <p:cNvGrpSpPr/>
          <p:nvPr/>
        </p:nvGrpSpPr>
        <p:grpSpPr>
          <a:xfrm>
            <a:off x="4978859" y="1916832"/>
            <a:ext cx="171876" cy="3558677"/>
            <a:chOff x="10549138" y="1911857"/>
            <a:chExt cx="171876" cy="3558677"/>
          </a:xfrm>
        </p:grpSpPr>
        <p:pic>
          <p:nvPicPr>
            <p:cNvPr id="149" name="Grafik 148">
              <a:extLst>
                <a:ext uri="{FF2B5EF4-FFF2-40B4-BE49-F238E27FC236}">
                  <a16:creationId xmlns:a16="http://schemas.microsoft.com/office/drawing/2014/main" id="{72F4E987-8637-4728-AEF2-BA4B69DB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5239408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0" name="Grafik 149">
              <a:extLst>
                <a:ext uri="{FF2B5EF4-FFF2-40B4-BE49-F238E27FC236}">
                  <a16:creationId xmlns:a16="http://schemas.microsoft.com/office/drawing/2014/main" id="{145C1914-A27B-41C2-B013-D9214824B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493690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1" name="Grafik 150">
              <a:extLst>
                <a:ext uri="{FF2B5EF4-FFF2-40B4-BE49-F238E27FC236}">
                  <a16:creationId xmlns:a16="http://schemas.microsoft.com/office/drawing/2014/main" id="{FBB10BF9-4189-4533-87DB-6547CA62E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463440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2" name="Grafik 151">
              <a:extLst>
                <a:ext uri="{FF2B5EF4-FFF2-40B4-BE49-F238E27FC236}">
                  <a16:creationId xmlns:a16="http://schemas.microsoft.com/office/drawing/2014/main" id="{B49E4F95-F2F3-4FB2-B98C-002927A04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433189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" name="Grafik 152">
              <a:extLst>
                <a:ext uri="{FF2B5EF4-FFF2-40B4-BE49-F238E27FC236}">
                  <a16:creationId xmlns:a16="http://schemas.microsoft.com/office/drawing/2014/main" id="{5B2B30C7-B005-4A1A-A64C-BC967D51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402939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4" name="Grafik 153">
              <a:extLst>
                <a:ext uri="{FF2B5EF4-FFF2-40B4-BE49-F238E27FC236}">
                  <a16:creationId xmlns:a16="http://schemas.microsoft.com/office/drawing/2014/main" id="{A8C6C25E-EF6E-47F2-8E8D-C664645E4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372688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5" name="Grafik 154">
              <a:extLst>
                <a:ext uri="{FF2B5EF4-FFF2-40B4-BE49-F238E27FC236}">
                  <a16:creationId xmlns:a16="http://schemas.microsoft.com/office/drawing/2014/main" id="{6D2C7DF9-81C0-4147-A762-087C4862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342438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6" name="Grafik 155">
              <a:extLst>
                <a:ext uri="{FF2B5EF4-FFF2-40B4-BE49-F238E27FC236}">
                  <a16:creationId xmlns:a16="http://schemas.microsoft.com/office/drawing/2014/main" id="{3DD160A5-9682-47D8-ABDB-BA656FC1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312187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7" name="Grafik 156">
              <a:extLst>
                <a:ext uri="{FF2B5EF4-FFF2-40B4-BE49-F238E27FC236}">
                  <a16:creationId xmlns:a16="http://schemas.microsoft.com/office/drawing/2014/main" id="{7C8D11BB-C4FF-4848-857F-8B9DC6669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191185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8" name="Grafik 157">
              <a:extLst>
                <a:ext uri="{FF2B5EF4-FFF2-40B4-BE49-F238E27FC236}">
                  <a16:creationId xmlns:a16="http://schemas.microsoft.com/office/drawing/2014/main" id="{D6288A17-0F36-475E-AC55-A73C74434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221436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9" name="Grafik 158">
              <a:extLst>
                <a:ext uri="{FF2B5EF4-FFF2-40B4-BE49-F238E27FC236}">
                  <a16:creationId xmlns:a16="http://schemas.microsoft.com/office/drawing/2014/main" id="{C8D88F95-DC15-41CC-9538-79E86E46A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2516867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0" name="Grafik 159">
              <a:extLst>
                <a:ext uri="{FF2B5EF4-FFF2-40B4-BE49-F238E27FC236}">
                  <a16:creationId xmlns:a16="http://schemas.microsoft.com/office/drawing/2014/main" id="{45A10A10-0892-40E3-AC4E-142E2B369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9138" y="2819372"/>
              <a:ext cx="171876" cy="231126"/>
            </a:xfrm>
            <a:prstGeom prst="rect">
              <a:avLst/>
            </a:prstGeom>
            <a:ln w="28575">
              <a:solidFill>
                <a:srgbClr val="F7BB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5CA4581-0B7D-4CB3-A8B3-11BE5E1024BF}"/>
              </a:ext>
            </a:extLst>
          </p:cNvPr>
          <p:cNvGrpSpPr/>
          <p:nvPr/>
        </p:nvGrpSpPr>
        <p:grpSpPr>
          <a:xfrm>
            <a:off x="3968934" y="1311826"/>
            <a:ext cx="176478" cy="4163834"/>
            <a:chOff x="3968934" y="1311826"/>
            <a:chExt cx="176478" cy="4163834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8EA55825-C8B5-47FB-A84A-C6EDC62B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077" y="4934347"/>
              <a:ext cx="171335" cy="230400"/>
            </a:xfrm>
            <a:prstGeom prst="rect">
              <a:avLst/>
            </a:prstGeom>
            <a:ln w="38100">
              <a:solidFill>
                <a:schemeClr val="bg2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2" name="Grafik 161">
              <a:extLst>
                <a:ext uri="{FF2B5EF4-FFF2-40B4-BE49-F238E27FC236}">
                  <a16:creationId xmlns:a16="http://schemas.microsoft.com/office/drawing/2014/main" id="{CB35BFA5-ABC9-4CD1-8899-DAD2EE5EC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2489" y="5245260"/>
              <a:ext cx="171335" cy="230400"/>
            </a:xfrm>
            <a:prstGeom prst="rect">
              <a:avLst/>
            </a:prstGeom>
            <a:ln w="38100">
              <a:solidFill>
                <a:srgbClr val="5F306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63" name="Gruppieren 162">
              <a:extLst>
                <a:ext uri="{FF2B5EF4-FFF2-40B4-BE49-F238E27FC236}">
                  <a16:creationId xmlns:a16="http://schemas.microsoft.com/office/drawing/2014/main" id="{FF55DC6D-D03F-4F27-8A86-6F9F8BA444D9}"/>
                </a:ext>
              </a:extLst>
            </p:cNvPr>
            <p:cNvGrpSpPr/>
            <p:nvPr/>
          </p:nvGrpSpPr>
          <p:grpSpPr>
            <a:xfrm>
              <a:off x="3968934" y="1311826"/>
              <a:ext cx="171876" cy="3558677"/>
              <a:chOff x="10549138" y="1911857"/>
              <a:chExt cx="171876" cy="3558677"/>
            </a:xfrm>
          </p:grpSpPr>
          <p:pic>
            <p:nvPicPr>
              <p:cNvPr id="164" name="Grafik 163">
                <a:extLst>
                  <a:ext uri="{FF2B5EF4-FFF2-40B4-BE49-F238E27FC236}">
                    <a16:creationId xmlns:a16="http://schemas.microsoft.com/office/drawing/2014/main" id="{2B5AD987-6DD0-4F91-B524-53391EED1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5239408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5" name="Grafik 164">
                <a:extLst>
                  <a:ext uri="{FF2B5EF4-FFF2-40B4-BE49-F238E27FC236}">
                    <a16:creationId xmlns:a16="http://schemas.microsoft.com/office/drawing/2014/main" id="{E5F8EEF2-B6A6-4D6F-BE6D-CDF085A64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93690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6" name="Grafik 165">
                <a:extLst>
                  <a:ext uri="{FF2B5EF4-FFF2-40B4-BE49-F238E27FC236}">
                    <a16:creationId xmlns:a16="http://schemas.microsoft.com/office/drawing/2014/main" id="{B0647E6B-F00C-4882-8F5F-A477AD070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63440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7" name="Grafik 166">
                <a:extLst>
                  <a:ext uri="{FF2B5EF4-FFF2-40B4-BE49-F238E27FC236}">
                    <a16:creationId xmlns:a16="http://schemas.microsoft.com/office/drawing/2014/main" id="{006588F9-B409-4A1C-A8FD-8A042FB54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33189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8" name="Grafik 167">
                <a:extLst>
                  <a:ext uri="{FF2B5EF4-FFF2-40B4-BE49-F238E27FC236}">
                    <a16:creationId xmlns:a16="http://schemas.microsoft.com/office/drawing/2014/main" id="{63F8AA50-A7BA-4FF7-BEEE-F4C9888C5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02939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9" name="Grafik 168">
                <a:extLst>
                  <a:ext uri="{FF2B5EF4-FFF2-40B4-BE49-F238E27FC236}">
                    <a16:creationId xmlns:a16="http://schemas.microsoft.com/office/drawing/2014/main" id="{2D8C8D94-6093-4CAC-B1FC-5762A1574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72688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0" name="Grafik 169">
                <a:extLst>
                  <a:ext uri="{FF2B5EF4-FFF2-40B4-BE49-F238E27FC236}">
                    <a16:creationId xmlns:a16="http://schemas.microsoft.com/office/drawing/2014/main" id="{0979A52B-8110-4D99-A813-9D3CBDD84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42438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1" name="Grafik 170">
                <a:extLst>
                  <a:ext uri="{FF2B5EF4-FFF2-40B4-BE49-F238E27FC236}">
                    <a16:creationId xmlns:a16="http://schemas.microsoft.com/office/drawing/2014/main" id="{1D986EC0-0BFC-4F89-94DF-FE801A567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12187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2" name="Grafik 171">
                <a:extLst>
                  <a:ext uri="{FF2B5EF4-FFF2-40B4-BE49-F238E27FC236}">
                    <a16:creationId xmlns:a16="http://schemas.microsoft.com/office/drawing/2014/main" id="{29B3FA02-EE01-4764-96C3-2E3B452F5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191185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3" name="Grafik 172">
                <a:extLst>
                  <a:ext uri="{FF2B5EF4-FFF2-40B4-BE49-F238E27FC236}">
                    <a16:creationId xmlns:a16="http://schemas.microsoft.com/office/drawing/2014/main" id="{A71C599E-DE76-48F7-BF87-6A61948DE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21436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4" name="Grafik 173">
                <a:extLst>
                  <a:ext uri="{FF2B5EF4-FFF2-40B4-BE49-F238E27FC236}">
                    <a16:creationId xmlns:a16="http://schemas.microsoft.com/office/drawing/2014/main" id="{2BE31851-2E46-4095-A343-A717D4B2D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51686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5" name="Grafik 174">
                <a:extLst>
                  <a:ext uri="{FF2B5EF4-FFF2-40B4-BE49-F238E27FC236}">
                    <a16:creationId xmlns:a16="http://schemas.microsoft.com/office/drawing/2014/main" id="{CDA25A63-6B85-45DE-B506-0C6FF52B5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81937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176" name="Textfeld 175">
            <a:extLst>
              <a:ext uri="{FF2B5EF4-FFF2-40B4-BE49-F238E27FC236}">
                <a16:creationId xmlns:a16="http://schemas.microsoft.com/office/drawing/2014/main" id="{D0EBD00E-B5B1-4435-B147-378B05036144}"/>
              </a:ext>
            </a:extLst>
          </p:cNvPr>
          <p:cNvSpPr txBox="1"/>
          <p:nvPr/>
        </p:nvSpPr>
        <p:spPr>
          <a:xfrm>
            <a:off x="1349100" y="55548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…</a:t>
            </a:r>
          </a:p>
        </p:txBody>
      </p:sp>
      <p:sp>
        <p:nvSpPr>
          <p:cNvPr id="177" name="Textfeld 176">
            <a:extLst>
              <a:ext uri="{FF2B5EF4-FFF2-40B4-BE49-F238E27FC236}">
                <a16:creationId xmlns:a16="http://schemas.microsoft.com/office/drawing/2014/main" id="{EB166735-408D-4CAD-A135-01BD93A94ACA}"/>
              </a:ext>
            </a:extLst>
          </p:cNvPr>
          <p:cNvSpPr txBox="1"/>
          <p:nvPr/>
        </p:nvSpPr>
        <p:spPr>
          <a:xfrm>
            <a:off x="2363923" y="55620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…</a:t>
            </a:r>
          </a:p>
        </p:txBody>
      </p:sp>
      <p:sp>
        <p:nvSpPr>
          <p:cNvPr id="178" name="Textfeld 177">
            <a:extLst>
              <a:ext uri="{FF2B5EF4-FFF2-40B4-BE49-F238E27FC236}">
                <a16:creationId xmlns:a16="http://schemas.microsoft.com/office/drawing/2014/main" id="{8B22C2A7-2C56-4583-91E5-746F12CF60BF}"/>
              </a:ext>
            </a:extLst>
          </p:cNvPr>
          <p:cNvSpPr txBox="1"/>
          <p:nvPr/>
        </p:nvSpPr>
        <p:spPr>
          <a:xfrm>
            <a:off x="3368043" y="55620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</a:rPr>
              <a:t>…</a:t>
            </a:r>
          </a:p>
        </p:txBody>
      </p:sp>
      <p:grpSp>
        <p:nvGrpSpPr>
          <p:cNvPr id="191" name="Gruppieren 190">
            <a:extLst>
              <a:ext uri="{FF2B5EF4-FFF2-40B4-BE49-F238E27FC236}">
                <a16:creationId xmlns:a16="http://schemas.microsoft.com/office/drawing/2014/main" id="{807134F9-8799-4912-BD7D-1DA82A7CE877}"/>
              </a:ext>
            </a:extLst>
          </p:cNvPr>
          <p:cNvGrpSpPr/>
          <p:nvPr/>
        </p:nvGrpSpPr>
        <p:grpSpPr>
          <a:xfrm>
            <a:off x="8056080" y="1619611"/>
            <a:ext cx="172380" cy="3862752"/>
            <a:chOff x="6006311" y="1626397"/>
            <a:chExt cx="172380" cy="3862752"/>
          </a:xfrm>
        </p:grpSpPr>
        <p:pic>
          <p:nvPicPr>
            <p:cNvPr id="192" name="Grafik 191">
              <a:extLst>
                <a:ext uri="{FF2B5EF4-FFF2-40B4-BE49-F238E27FC236}">
                  <a16:creationId xmlns:a16="http://schemas.microsoft.com/office/drawing/2014/main" id="{090CBB6C-1621-426F-9D9E-D4486DDC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311" y="5258749"/>
              <a:ext cx="171335" cy="230400"/>
            </a:xfrm>
            <a:prstGeom prst="rect">
              <a:avLst/>
            </a:prstGeom>
            <a:ln w="38100">
              <a:solidFill>
                <a:srgbClr val="5F306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93" name="Gruppieren 192">
              <a:extLst>
                <a:ext uri="{FF2B5EF4-FFF2-40B4-BE49-F238E27FC236}">
                  <a16:creationId xmlns:a16="http://schemas.microsoft.com/office/drawing/2014/main" id="{686F7C04-EEC0-4AA3-8EBD-C159513E5594}"/>
                </a:ext>
              </a:extLst>
            </p:cNvPr>
            <p:cNvGrpSpPr/>
            <p:nvPr/>
          </p:nvGrpSpPr>
          <p:grpSpPr>
            <a:xfrm>
              <a:off x="6006815" y="1626397"/>
              <a:ext cx="171876" cy="3558677"/>
              <a:chOff x="10549138" y="1911857"/>
              <a:chExt cx="171876" cy="3558677"/>
            </a:xfrm>
          </p:grpSpPr>
          <p:pic>
            <p:nvPicPr>
              <p:cNvPr id="194" name="Grafik 193">
                <a:extLst>
                  <a:ext uri="{FF2B5EF4-FFF2-40B4-BE49-F238E27FC236}">
                    <a16:creationId xmlns:a16="http://schemas.microsoft.com/office/drawing/2014/main" id="{DEE85E45-F054-430B-B61E-322C521D4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5239408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5" name="Grafik 194">
                <a:extLst>
                  <a:ext uri="{FF2B5EF4-FFF2-40B4-BE49-F238E27FC236}">
                    <a16:creationId xmlns:a16="http://schemas.microsoft.com/office/drawing/2014/main" id="{2E0AE433-F153-4246-81D4-8CC44A5DF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93690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6" name="Grafik 195">
                <a:extLst>
                  <a:ext uri="{FF2B5EF4-FFF2-40B4-BE49-F238E27FC236}">
                    <a16:creationId xmlns:a16="http://schemas.microsoft.com/office/drawing/2014/main" id="{E2C80DCA-3D97-4F18-8A8A-91891DA49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63440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7" name="Grafik 196">
                <a:extLst>
                  <a:ext uri="{FF2B5EF4-FFF2-40B4-BE49-F238E27FC236}">
                    <a16:creationId xmlns:a16="http://schemas.microsoft.com/office/drawing/2014/main" id="{91B2C75A-C993-4592-8838-913BFD03A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33189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8" name="Grafik 197">
                <a:extLst>
                  <a:ext uri="{FF2B5EF4-FFF2-40B4-BE49-F238E27FC236}">
                    <a16:creationId xmlns:a16="http://schemas.microsoft.com/office/drawing/2014/main" id="{A2598DB1-8B06-4054-A18F-D821C7D52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02939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9" name="Grafik 198">
                <a:extLst>
                  <a:ext uri="{FF2B5EF4-FFF2-40B4-BE49-F238E27FC236}">
                    <a16:creationId xmlns:a16="http://schemas.microsoft.com/office/drawing/2014/main" id="{65CB42F7-8683-4E27-AEB8-88CCB6EF4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72688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0" name="Grafik 199">
                <a:extLst>
                  <a:ext uri="{FF2B5EF4-FFF2-40B4-BE49-F238E27FC236}">
                    <a16:creationId xmlns:a16="http://schemas.microsoft.com/office/drawing/2014/main" id="{463EF08F-A0E2-44DC-ACF9-DCC36E712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42438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1" name="Grafik 200">
                <a:extLst>
                  <a:ext uri="{FF2B5EF4-FFF2-40B4-BE49-F238E27FC236}">
                    <a16:creationId xmlns:a16="http://schemas.microsoft.com/office/drawing/2014/main" id="{4731A981-536C-4FAC-BEFB-F0C4D642D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12187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2" name="Grafik 201">
                <a:extLst>
                  <a:ext uri="{FF2B5EF4-FFF2-40B4-BE49-F238E27FC236}">
                    <a16:creationId xmlns:a16="http://schemas.microsoft.com/office/drawing/2014/main" id="{733D63DF-EF7F-4E2C-9A26-0DAF1D651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191185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3" name="Grafik 202">
                <a:extLst>
                  <a:ext uri="{FF2B5EF4-FFF2-40B4-BE49-F238E27FC236}">
                    <a16:creationId xmlns:a16="http://schemas.microsoft.com/office/drawing/2014/main" id="{C049AB14-8976-48AA-8CEA-C7CDEBFB9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21436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4" name="Grafik 203">
                <a:extLst>
                  <a:ext uri="{FF2B5EF4-FFF2-40B4-BE49-F238E27FC236}">
                    <a16:creationId xmlns:a16="http://schemas.microsoft.com/office/drawing/2014/main" id="{091F542C-AF71-4102-8F73-2C8A36F95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51686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5" name="Grafik 204">
                <a:extLst>
                  <a:ext uri="{FF2B5EF4-FFF2-40B4-BE49-F238E27FC236}">
                    <a16:creationId xmlns:a16="http://schemas.microsoft.com/office/drawing/2014/main" id="{F2471FCC-6CD8-4635-A870-D9794A5853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81937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06" name="Gruppieren 205">
            <a:extLst>
              <a:ext uri="{FF2B5EF4-FFF2-40B4-BE49-F238E27FC236}">
                <a16:creationId xmlns:a16="http://schemas.microsoft.com/office/drawing/2014/main" id="{DCA95C98-112F-4804-9031-8A833C1BCAE6}"/>
              </a:ext>
            </a:extLst>
          </p:cNvPr>
          <p:cNvGrpSpPr/>
          <p:nvPr/>
        </p:nvGrpSpPr>
        <p:grpSpPr>
          <a:xfrm>
            <a:off x="9085008" y="1327544"/>
            <a:ext cx="180063" cy="4161497"/>
            <a:chOff x="7035643" y="1312258"/>
            <a:chExt cx="180063" cy="4161497"/>
          </a:xfrm>
        </p:grpSpPr>
        <p:pic>
          <p:nvPicPr>
            <p:cNvPr id="207" name="Grafik 206">
              <a:extLst>
                <a:ext uri="{FF2B5EF4-FFF2-40B4-BE49-F238E27FC236}">
                  <a16:creationId xmlns:a16="http://schemas.microsoft.com/office/drawing/2014/main" id="{AE030364-B059-4E97-AB7D-D9F169DD0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381" y="5243355"/>
              <a:ext cx="171335" cy="230400"/>
            </a:xfrm>
            <a:prstGeom prst="rect">
              <a:avLst/>
            </a:prstGeom>
            <a:ln w="38100">
              <a:solidFill>
                <a:srgbClr val="5F306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8" name="Grafik 207">
              <a:extLst>
                <a:ext uri="{FF2B5EF4-FFF2-40B4-BE49-F238E27FC236}">
                  <a16:creationId xmlns:a16="http://schemas.microsoft.com/office/drawing/2014/main" id="{3F96E212-CCE1-4F3A-8A4A-F434C4F70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371" y="1312258"/>
              <a:ext cx="171335" cy="230400"/>
            </a:xfrm>
            <a:prstGeom prst="rect">
              <a:avLst/>
            </a:prstGeom>
            <a:ln w="38100">
              <a:solidFill>
                <a:srgbClr val="80CDE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9" name="Gruppieren 208">
              <a:extLst>
                <a:ext uri="{FF2B5EF4-FFF2-40B4-BE49-F238E27FC236}">
                  <a16:creationId xmlns:a16="http://schemas.microsoft.com/office/drawing/2014/main" id="{358EA75A-B4E5-453B-B9CF-5EF4973237A8}"/>
                </a:ext>
              </a:extLst>
            </p:cNvPr>
            <p:cNvGrpSpPr/>
            <p:nvPr/>
          </p:nvGrpSpPr>
          <p:grpSpPr>
            <a:xfrm>
              <a:off x="7035643" y="1614037"/>
              <a:ext cx="171876" cy="3558677"/>
              <a:chOff x="10549138" y="1911857"/>
              <a:chExt cx="171876" cy="3558677"/>
            </a:xfrm>
          </p:grpSpPr>
          <p:pic>
            <p:nvPicPr>
              <p:cNvPr id="210" name="Grafik 209">
                <a:extLst>
                  <a:ext uri="{FF2B5EF4-FFF2-40B4-BE49-F238E27FC236}">
                    <a16:creationId xmlns:a16="http://schemas.microsoft.com/office/drawing/2014/main" id="{135290B2-EACF-4A78-A00F-A0FC50BFF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5239408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1" name="Grafik 210">
                <a:extLst>
                  <a:ext uri="{FF2B5EF4-FFF2-40B4-BE49-F238E27FC236}">
                    <a16:creationId xmlns:a16="http://schemas.microsoft.com/office/drawing/2014/main" id="{B5125C6E-A795-457F-B301-08C6A30750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93690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2" name="Grafik 211">
                <a:extLst>
                  <a:ext uri="{FF2B5EF4-FFF2-40B4-BE49-F238E27FC236}">
                    <a16:creationId xmlns:a16="http://schemas.microsoft.com/office/drawing/2014/main" id="{40E418C7-D72A-493F-88A3-79AD40C6E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63440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3" name="Grafik 212">
                <a:extLst>
                  <a:ext uri="{FF2B5EF4-FFF2-40B4-BE49-F238E27FC236}">
                    <a16:creationId xmlns:a16="http://schemas.microsoft.com/office/drawing/2014/main" id="{74C91FA6-EE6D-4697-9D45-064BA9198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33189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4" name="Grafik 213">
                <a:extLst>
                  <a:ext uri="{FF2B5EF4-FFF2-40B4-BE49-F238E27FC236}">
                    <a16:creationId xmlns:a16="http://schemas.microsoft.com/office/drawing/2014/main" id="{2F2473ED-1DF5-4B3F-884D-BB8B95C17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02939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5" name="Grafik 214">
                <a:extLst>
                  <a:ext uri="{FF2B5EF4-FFF2-40B4-BE49-F238E27FC236}">
                    <a16:creationId xmlns:a16="http://schemas.microsoft.com/office/drawing/2014/main" id="{39484A4F-C65E-4DA3-A998-A71B3C945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72688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6" name="Grafik 215">
                <a:extLst>
                  <a:ext uri="{FF2B5EF4-FFF2-40B4-BE49-F238E27FC236}">
                    <a16:creationId xmlns:a16="http://schemas.microsoft.com/office/drawing/2014/main" id="{E0543CAC-1A9F-4576-9EA3-8F7C0DD53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42438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7" name="Grafik 216">
                <a:extLst>
                  <a:ext uri="{FF2B5EF4-FFF2-40B4-BE49-F238E27FC236}">
                    <a16:creationId xmlns:a16="http://schemas.microsoft.com/office/drawing/2014/main" id="{A1AA56EF-84F7-4CE5-816F-F569BE621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12187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8" name="Grafik 217">
                <a:extLst>
                  <a:ext uri="{FF2B5EF4-FFF2-40B4-BE49-F238E27FC236}">
                    <a16:creationId xmlns:a16="http://schemas.microsoft.com/office/drawing/2014/main" id="{BCAE2639-EE3D-4B16-AB40-0CF559655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191185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9" name="Grafik 218">
                <a:extLst>
                  <a:ext uri="{FF2B5EF4-FFF2-40B4-BE49-F238E27FC236}">
                    <a16:creationId xmlns:a16="http://schemas.microsoft.com/office/drawing/2014/main" id="{58E62EDF-4B86-4BEB-A266-0D929A92A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21436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0" name="Grafik 219">
                <a:extLst>
                  <a:ext uri="{FF2B5EF4-FFF2-40B4-BE49-F238E27FC236}">
                    <a16:creationId xmlns:a16="http://schemas.microsoft.com/office/drawing/2014/main" id="{D16EBEC8-BA7D-42D8-B3E9-ABCF233C4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51686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1" name="Grafik 220">
                <a:extLst>
                  <a:ext uri="{FF2B5EF4-FFF2-40B4-BE49-F238E27FC236}">
                    <a16:creationId xmlns:a16="http://schemas.microsoft.com/office/drawing/2014/main" id="{481ADA65-AC5C-4947-972E-BE62DC9AD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81937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22" name="Gruppieren 221">
            <a:extLst>
              <a:ext uri="{FF2B5EF4-FFF2-40B4-BE49-F238E27FC236}">
                <a16:creationId xmlns:a16="http://schemas.microsoft.com/office/drawing/2014/main" id="{9EF1F8A0-BD56-48DE-B5A2-8D1C158431C5}"/>
              </a:ext>
            </a:extLst>
          </p:cNvPr>
          <p:cNvGrpSpPr/>
          <p:nvPr/>
        </p:nvGrpSpPr>
        <p:grpSpPr>
          <a:xfrm>
            <a:off x="10121833" y="1334109"/>
            <a:ext cx="180063" cy="4161497"/>
            <a:chOff x="7035643" y="1312258"/>
            <a:chExt cx="180063" cy="4161497"/>
          </a:xfrm>
        </p:grpSpPr>
        <p:pic>
          <p:nvPicPr>
            <p:cNvPr id="223" name="Grafik 222">
              <a:extLst>
                <a:ext uri="{FF2B5EF4-FFF2-40B4-BE49-F238E27FC236}">
                  <a16:creationId xmlns:a16="http://schemas.microsoft.com/office/drawing/2014/main" id="{858E6128-41EE-4A0B-B7BC-3D8BCAF5D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381" y="5243355"/>
              <a:ext cx="171335" cy="230400"/>
            </a:xfrm>
            <a:prstGeom prst="rect">
              <a:avLst/>
            </a:prstGeom>
            <a:ln w="38100">
              <a:solidFill>
                <a:srgbClr val="5F306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4" name="Grafik 223">
              <a:extLst>
                <a:ext uri="{FF2B5EF4-FFF2-40B4-BE49-F238E27FC236}">
                  <a16:creationId xmlns:a16="http://schemas.microsoft.com/office/drawing/2014/main" id="{9FD2463F-02CD-4207-AC20-9D137775A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371" y="1312258"/>
              <a:ext cx="171335" cy="230400"/>
            </a:xfrm>
            <a:prstGeom prst="rect">
              <a:avLst/>
            </a:prstGeom>
            <a:ln w="38100">
              <a:solidFill>
                <a:srgbClr val="80CDE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25" name="Gruppieren 224">
              <a:extLst>
                <a:ext uri="{FF2B5EF4-FFF2-40B4-BE49-F238E27FC236}">
                  <a16:creationId xmlns:a16="http://schemas.microsoft.com/office/drawing/2014/main" id="{3C5F6E8F-52DA-4F5E-BBB2-474517977EB1}"/>
                </a:ext>
              </a:extLst>
            </p:cNvPr>
            <p:cNvGrpSpPr/>
            <p:nvPr/>
          </p:nvGrpSpPr>
          <p:grpSpPr>
            <a:xfrm>
              <a:off x="7035643" y="1614037"/>
              <a:ext cx="171876" cy="3558677"/>
              <a:chOff x="10549138" y="1911857"/>
              <a:chExt cx="171876" cy="3558677"/>
            </a:xfrm>
          </p:grpSpPr>
          <p:pic>
            <p:nvPicPr>
              <p:cNvPr id="226" name="Grafik 225">
                <a:extLst>
                  <a:ext uri="{FF2B5EF4-FFF2-40B4-BE49-F238E27FC236}">
                    <a16:creationId xmlns:a16="http://schemas.microsoft.com/office/drawing/2014/main" id="{1D46E580-B6E0-4838-AFA6-C4CA36A28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5239408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7" name="Grafik 226">
                <a:extLst>
                  <a:ext uri="{FF2B5EF4-FFF2-40B4-BE49-F238E27FC236}">
                    <a16:creationId xmlns:a16="http://schemas.microsoft.com/office/drawing/2014/main" id="{38B24C46-7F67-46BB-AF64-E74551860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93690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8" name="Grafik 227">
                <a:extLst>
                  <a:ext uri="{FF2B5EF4-FFF2-40B4-BE49-F238E27FC236}">
                    <a16:creationId xmlns:a16="http://schemas.microsoft.com/office/drawing/2014/main" id="{C61E3885-AEAB-4EC1-A810-EB330B568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63440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9" name="Grafik 228">
                <a:extLst>
                  <a:ext uri="{FF2B5EF4-FFF2-40B4-BE49-F238E27FC236}">
                    <a16:creationId xmlns:a16="http://schemas.microsoft.com/office/drawing/2014/main" id="{625BE25E-B3D5-479F-A003-A2131F071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33189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0" name="Grafik 229">
                <a:extLst>
                  <a:ext uri="{FF2B5EF4-FFF2-40B4-BE49-F238E27FC236}">
                    <a16:creationId xmlns:a16="http://schemas.microsoft.com/office/drawing/2014/main" id="{A95683FD-11A2-4740-8B6E-EFE7492A9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402939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1" name="Grafik 230">
                <a:extLst>
                  <a:ext uri="{FF2B5EF4-FFF2-40B4-BE49-F238E27FC236}">
                    <a16:creationId xmlns:a16="http://schemas.microsoft.com/office/drawing/2014/main" id="{62D829D4-042D-456A-B6DD-501B97048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72688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2" name="Grafik 231">
                <a:extLst>
                  <a:ext uri="{FF2B5EF4-FFF2-40B4-BE49-F238E27FC236}">
                    <a16:creationId xmlns:a16="http://schemas.microsoft.com/office/drawing/2014/main" id="{88CC92AF-1B5D-4A07-94B8-CE9750A48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42438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3" name="Grafik 232">
                <a:extLst>
                  <a:ext uri="{FF2B5EF4-FFF2-40B4-BE49-F238E27FC236}">
                    <a16:creationId xmlns:a16="http://schemas.microsoft.com/office/drawing/2014/main" id="{B2082E96-8CD2-4A58-BF89-895A090474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312187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4" name="Grafik 233">
                <a:extLst>
                  <a:ext uri="{FF2B5EF4-FFF2-40B4-BE49-F238E27FC236}">
                    <a16:creationId xmlns:a16="http://schemas.microsoft.com/office/drawing/2014/main" id="{24339A22-6E10-424F-8EF7-5B478DD17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191185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5" name="Grafik 234">
                <a:extLst>
                  <a:ext uri="{FF2B5EF4-FFF2-40B4-BE49-F238E27FC236}">
                    <a16:creationId xmlns:a16="http://schemas.microsoft.com/office/drawing/2014/main" id="{00CE138D-CBB4-4A24-BDE6-34C107835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21436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6" name="Grafik 235">
                <a:extLst>
                  <a:ext uri="{FF2B5EF4-FFF2-40B4-BE49-F238E27FC236}">
                    <a16:creationId xmlns:a16="http://schemas.microsoft.com/office/drawing/2014/main" id="{0DCFDF86-C4FB-46D5-A954-1B8617CDA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516867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7" name="Grafik 236">
                <a:extLst>
                  <a:ext uri="{FF2B5EF4-FFF2-40B4-BE49-F238E27FC236}">
                    <a16:creationId xmlns:a16="http://schemas.microsoft.com/office/drawing/2014/main" id="{3A8E1A8D-15D0-4007-8B37-AE16D1B4E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49138" y="2819372"/>
                <a:ext cx="171876" cy="231126"/>
              </a:xfrm>
              <a:prstGeom prst="rect">
                <a:avLst/>
              </a:prstGeom>
              <a:ln w="28575">
                <a:solidFill>
                  <a:srgbClr val="F7BB3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9278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F94400E-7E05-466E-ABBA-0F42A72D43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F7C79B0-2676-47CC-9BA4-EF56C27D0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2" t="8586" r="72" b="21121"/>
          <a:stretch/>
        </p:blipFill>
        <p:spPr>
          <a:xfrm>
            <a:off x="-501" y="1008000"/>
            <a:ext cx="12186845" cy="494128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F5AC95C-6A92-453A-8815-F46E91004A1E}"/>
              </a:ext>
            </a:extLst>
          </p:cNvPr>
          <p:cNvSpPr txBox="1"/>
          <p:nvPr/>
        </p:nvSpPr>
        <p:spPr>
          <a:xfrm>
            <a:off x="10209562" y="5646038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© 2022 Planet Labs PBC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1E6ECA-3EDF-4149-85D3-E850A9A3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Archiv der Deutschlandabdeckungen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3C556D-F628-4602-A570-C13752869FC8}"/>
              </a:ext>
            </a:extLst>
          </p:cNvPr>
          <p:cNvSpPr txBox="1"/>
          <p:nvPr/>
        </p:nvSpPr>
        <p:spPr>
          <a:xfrm>
            <a:off x="479424" y="1386000"/>
            <a:ext cx="2747804" cy="400110"/>
          </a:xfrm>
          <a:prstGeom prst="rect">
            <a:avLst/>
          </a:prstGeom>
          <a:solidFill>
            <a:srgbClr val="0077B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Erweiterung des Archivs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75CC9A21-336A-4335-AB23-9F771E6CDF92}"/>
              </a:ext>
            </a:extLst>
          </p:cNvPr>
          <p:cNvSpPr txBox="1">
            <a:spLocks/>
          </p:cNvSpPr>
          <p:nvPr/>
        </p:nvSpPr>
        <p:spPr>
          <a:xfrm>
            <a:off x="4448922" y="1381467"/>
            <a:ext cx="5760640" cy="442379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Wingdings" panose="05000000000000000000" pitchFamily="2" charset="2"/>
              <a:buNone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60000" indent="-360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0000" indent="-360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SzPct val="80000"/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20000" indent="-360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360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300"/>
              </a:spcAft>
              <a:buClr>
                <a:srgbClr val="0077B6"/>
              </a:buClr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BFB889A8-DA54-4F70-A23D-7D3B95661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398665"/>
              </p:ext>
            </p:extLst>
          </p:nvPr>
        </p:nvGraphicFramePr>
        <p:xfrm>
          <a:off x="4655840" y="1628800"/>
          <a:ext cx="536296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C3337533-3EF9-4543-92C1-DDE137DAC023}"/>
              </a:ext>
            </a:extLst>
          </p:cNvPr>
          <p:cNvSpPr txBox="1"/>
          <p:nvPr/>
        </p:nvSpPr>
        <p:spPr>
          <a:xfrm>
            <a:off x="5519936" y="453009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C079662-05DA-4F6D-846F-2081DEB48DE6}"/>
              </a:ext>
            </a:extLst>
          </p:cNvPr>
          <p:cNvSpPr txBox="1"/>
          <p:nvPr/>
        </p:nvSpPr>
        <p:spPr>
          <a:xfrm>
            <a:off x="5896027" y="435260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8DBCAB4-5408-424A-A2BC-EA1A1ACDB612}"/>
              </a:ext>
            </a:extLst>
          </p:cNvPr>
          <p:cNvSpPr txBox="1"/>
          <p:nvPr/>
        </p:nvSpPr>
        <p:spPr>
          <a:xfrm>
            <a:off x="7052149" y="436340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1622277-3E01-4D4B-8549-7471E3499642}"/>
              </a:ext>
            </a:extLst>
          </p:cNvPr>
          <p:cNvSpPr txBox="1"/>
          <p:nvPr/>
        </p:nvSpPr>
        <p:spPr>
          <a:xfrm>
            <a:off x="7407417" y="1804754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5072838-FB4B-4F78-A24E-33E25E014949}"/>
              </a:ext>
            </a:extLst>
          </p:cNvPr>
          <p:cNvSpPr txBox="1"/>
          <p:nvPr/>
        </p:nvSpPr>
        <p:spPr>
          <a:xfrm>
            <a:off x="8709552" y="45499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B187F77-F4B6-4A53-8AF0-42663B862867}"/>
              </a:ext>
            </a:extLst>
          </p:cNvPr>
          <p:cNvSpPr txBox="1"/>
          <p:nvPr/>
        </p:nvSpPr>
        <p:spPr>
          <a:xfrm>
            <a:off x="9142865" y="450912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BB1860B-0421-45DD-BD40-E9DBBA57055D}"/>
              </a:ext>
            </a:extLst>
          </p:cNvPr>
          <p:cNvSpPr txBox="1"/>
          <p:nvPr/>
        </p:nvSpPr>
        <p:spPr>
          <a:xfrm>
            <a:off x="8036065" y="2204864"/>
            <a:ext cx="2515047" cy="707886"/>
          </a:xfrm>
          <a:prstGeom prst="rect">
            <a:avLst/>
          </a:prstGeom>
          <a:solidFill>
            <a:srgbClr val="0077B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de-DE" sz="2000" dirty="0"/>
              <a:t>14 Abdeckungen/Jahr:</a:t>
            </a:r>
          </a:p>
          <a:p>
            <a:pPr algn="l"/>
            <a:r>
              <a:rPr lang="de-DE" sz="2000" dirty="0"/>
              <a:t>12 Monate + 2 Winter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FB04D1E-9D7F-4A46-A031-4FA347AED6B2}"/>
              </a:ext>
            </a:extLst>
          </p:cNvPr>
          <p:cNvSpPr txBox="1"/>
          <p:nvPr/>
        </p:nvSpPr>
        <p:spPr>
          <a:xfrm>
            <a:off x="9576178" y="4242128"/>
            <a:ext cx="1922129" cy="707886"/>
          </a:xfrm>
          <a:prstGeom prst="rect">
            <a:avLst/>
          </a:prstGeom>
          <a:solidFill>
            <a:srgbClr val="0077B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de-DE" sz="2000" dirty="0"/>
              <a:t>Erweiterung</a:t>
            </a:r>
          </a:p>
          <a:p>
            <a:pPr algn="l"/>
            <a:r>
              <a:rPr lang="de-DE" sz="2000" dirty="0"/>
              <a:t>bedarfsabhängig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6F9EB57-2B59-4148-83CB-F2FF2D1AC459}"/>
              </a:ext>
            </a:extLst>
          </p:cNvPr>
          <p:cNvSpPr/>
          <p:nvPr/>
        </p:nvSpPr>
        <p:spPr>
          <a:xfrm>
            <a:off x="855037" y="2636912"/>
            <a:ext cx="2376182" cy="2376182"/>
          </a:xfrm>
          <a:prstGeom prst="ellipse">
            <a:avLst/>
          </a:prstGeom>
          <a:solidFill>
            <a:srgbClr val="0077B6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Mindestens 156 Abdeckungen bis 2027</a:t>
            </a:r>
          </a:p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6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58A30-6974-44D0-AB74-044040C4F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Satellitendatenprodukte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84D746C7-893F-4C23-8106-6BD295CBB090}"/>
              </a:ext>
            </a:extLst>
          </p:cNvPr>
          <p:cNvGrpSpPr/>
          <p:nvPr/>
        </p:nvGrpSpPr>
        <p:grpSpPr>
          <a:xfrm>
            <a:off x="9263245" y="3799271"/>
            <a:ext cx="1983792" cy="1628761"/>
            <a:chOff x="7449827" y="3761565"/>
            <a:chExt cx="1983792" cy="1628761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340A41DD-7245-4F3D-8002-043E4A7009A6}"/>
                </a:ext>
              </a:extLst>
            </p:cNvPr>
            <p:cNvGrpSpPr/>
            <p:nvPr/>
          </p:nvGrpSpPr>
          <p:grpSpPr>
            <a:xfrm>
              <a:off x="7449827" y="3761565"/>
              <a:ext cx="1983792" cy="1399920"/>
              <a:chOff x="7353779" y="3731773"/>
              <a:chExt cx="1983792" cy="1399920"/>
            </a:xfrm>
          </p:grpSpPr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8756D223-1A5E-426D-B251-253C53384980}"/>
                  </a:ext>
                </a:extLst>
              </p:cNvPr>
              <p:cNvSpPr/>
              <p:nvPr/>
            </p:nvSpPr>
            <p:spPr>
              <a:xfrm>
                <a:off x="7359816" y="4793139"/>
                <a:ext cx="1977755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 dirty="0" err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3DC076E2-7ED0-4464-B6EB-4EC53522DAAA}"/>
                  </a:ext>
                </a:extLst>
              </p:cNvPr>
              <p:cNvGrpSpPr/>
              <p:nvPr/>
            </p:nvGrpSpPr>
            <p:grpSpPr>
              <a:xfrm>
                <a:off x="7353779" y="3731773"/>
                <a:ext cx="1982686" cy="1368028"/>
                <a:chOff x="7353779" y="3731773"/>
                <a:chExt cx="1982686" cy="1368028"/>
              </a:xfrm>
            </p:grpSpPr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91E19758-BA88-4025-8DFE-69D172265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3779" y="3731773"/>
                  <a:ext cx="1982686" cy="1065324"/>
                </a:xfrm>
                <a:prstGeom prst="rect">
                  <a:avLst/>
                </a:prstGeom>
              </p:spPr>
            </p:pic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3F036E39-E25C-46B3-9530-CECE47A871C8}"/>
                    </a:ext>
                  </a:extLst>
                </p:cNvPr>
                <p:cNvSpPr txBox="1"/>
                <p:nvPr/>
              </p:nvSpPr>
              <p:spPr>
                <a:xfrm>
                  <a:off x="7464152" y="4822802"/>
                  <a:ext cx="181729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de-DE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Land Surface </a:t>
                  </a:r>
                  <a:r>
                    <a:rPr lang="de-DE" sz="120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Temperature</a:t>
                  </a:r>
                  <a:endPara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188C171-8786-4A94-B929-A3F3C6DC6C63}"/>
                </a:ext>
              </a:extLst>
            </p:cNvPr>
            <p:cNvSpPr txBox="1"/>
            <p:nvPr/>
          </p:nvSpPr>
          <p:spPr>
            <a:xfrm>
              <a:off x="7454474" y="5159494"/>
              <a:ext cx="1047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chemeClr val="bg1">
                      <a:lumMod val="85000"/>
                    </a:schemeClr>
                  </a:solidFill>
                </a:rPr>
                <a:t>© Planet Labs PBC</a:t>
              </a: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C4CA7E5A-2FC9-4499-B851-B3A78CC73A7B}"/>
              </a:ext>
            </a:extLst>
          </p:cNvPr>
          <p:cNvSpPr txBox="1"/>
          <p:nvPr/>
        </p:nvSpPr>
        <p:spPr>
          <a:xfrm>
            <a:off x="9999282" y="5449890"/>
            <a:ext cx="1705916" cy="400110"/>
          </a:xfrm>
          <a:prstGeom prst="rect">
            <a:avLst/>
          </a:prstGeom>
          <a:solidFill>
            <a:srgbClr val="0077B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2000" b="1" dirty="0"/>
              <a:t>Und weitere…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11430E65-5D44-493E-AB41-97DE2E43F756}"/>
              </a:ext>
            </a:extLst>
          </p:cNvPr>
          <p:cNvGrpSpPr/>
          <p:nvPr/>
        </p:nvGrpSpPr>
        <p:grpSpPr>
          <a:xfrm>
            <a:off x="9264352" y="1775011"/>
            <a:ext cx="1982686" cy="1667195"/>
            <a:chOff x="9717315" y="1910723"/>
            <a:chExt cx="1982686" cy="1667195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933D584C-8146-48C1-AFD2-720B7EDA0FBF}"/>
                </a:ext>
              </a:extLst>
            </p:cNvPr>
            <p:cNvGrpSpPr/>
            <p:nvPr/>
          </p:nvGrpSpPr>
          <p:grpSpPr>
            <a:xfrm>
              <a:off x="9717315" y="1910723"/>
              <a:ext cx="1982686" cy="1436363"/>
              <a:chOff x="9717315" y="1910723"/>
              <a:chExt cx="1982686" cy="1436363"/>
            </a:xfrm>
          </p:grpSpPr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0E2E7FC3-4F41-417E-8A05-F715CAC3044A}"/>
                  </a:ext>
                </a:extLst>
              </p:cNvPr>
              <p:cNvSpPr/>
              <p:nvPr/>
            </p:nvSpPr>
            <p:spPr>
              <a:xfrm>
                <a:off x="9722245" y="3008532"/>
                <a:ext cx="1977755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Land Surface </a:t>
                </a:r>
                <a:r>
                  <a:rPr lang="de-DE" sz="1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Temperature</a:t>
                </a:r>
                <a:endParaRPr lang="de-D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BF35E294-903E-452B-B334-8910A3CA3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988" b="1"/>
              <a:stretch/>
            </p:blipFill>
            <p:spPr>
              <a:xfrm>
                <a:off x="9717315" y="1910723"/>
                <a:ext cx="1982686" cy="1103813"/>
              </a:xfrm>
              <a:prstGeom prst="rect">
                <a:avLst/>
              </a:prstGeom>
            </p:spPr>
          </p:pic>
        </p:grp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13ED744B-214A-44BF-B705-176C8F716282}"/>
                </a:ext>
              </a:extLst>
            </p:cNvPr>
            <p:cNvSpPr/>
            <p:nvPr/>
          </p:nvSpPr>
          <p:spPr>
            <a:xfrm>
              <a:off x="9717315" y="3347086"/>
              <a:ext cx="100627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© </a:t>
              </a:r>
              <a:r>
                <a:rPr kumimoji="0" lang="de-DE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ConstellR</a:t>
              </a: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2024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A7D32C7-53CF-4690-8DBD-0855D630BF3F}"/>
              </a:ext>
            </a:extLst>
          </p:cNvPr>
          <p:cNvGrpSpPr/>
          <p:nvPr/>
        </p:nvGrpSpPr>
        <p:grpSpPr>
          <a:xfrm>
            <a:off x="946514" y="1780924"/>
            <a:ext cx="1981134" cy="1655369"/>
            <a:chOff x="477535" y="1960501"/>
            <a:chExt cx="1981134" cy="1655369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24778AA-B607-4159-9EE7-8A318CB9A5CA}"/>
                </a:ext>
              </a:extLst>
            </p:cNvPr>
            <p:cNvGrpSpPr/>
            <p:nvPr/>
          </p:nvGrpSpPr>
          <p:grpSpPr>
            <a:xfrm>
              <a:off x="480914" y="1960501"/>
              <a:ext cx="1977755" cy="1409920"/>
              <a:chOff x="2351584" y="1715604"/>
              <a:chExt cx="1977755" cy="1409920"/>
            </a:xfrm>
          </p:grpSpPr>
          <p:pic>
            <p:nvPicPr>
              <p:cNvPr id="24" name="Picture 33">
                <a:extLst>
                  <a:ext uri="{FF2B5EF4-FFF2-40B4-BE49-F238E27FC236}">
                    <a16:creationId xmlns:a16="http://schemas.microsoft.com/office/drawing/2014/main" id="{CD1FBF18-5031-458F-AE71-BED5B6E245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929" t="20397" r="27477" b="43530"/>
              <a:stretch/>
            </p:blipFill>
            <p:spPr>
              <a:xfrm>
                <a:off x="2351584" y="1715604"/>
                <a:ext cx="1977755" cy="1075189"/>
              </a:xfrm>
              <a:prstGeom prst="rect">
                <a:avLst/>
              </a:prstGeom>
            </p:spPr>
          </p:pic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9EB59705-BC24-4EBF-B414-C82C2136CCE8}"/>
                  </a:ext>
                </a:extLst>
              </p:cNvPr>
              <p:cNvSpPr/>
              <p:nvPr/>
            </p:nvSpPr>
            <p:spPr>
              <a:xfrm>
                <a:off x="2351584" y="2786970"/>
                <a:ext cx="1977755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Agrosoil</a:t>
                </a:r>
                <a:endParaRPr lang="de-DE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C156EFDD-58B7-4E35-9B85-40C40E08C4B1}"/>
                </a:ext>
              </a:extLst>
            </p:cNvPr>
            <p:cNvSpPr/>
            <p:nvPr/>
          </p:nvSpPr>
          <p:spPr>
            <a:xfrm>
              <a:off x="477535" y="3385038"/>
              <a:ext cx="100627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© </a:t>
              </a:r>
              <a:r>
                <a:rPr lang="de-DE" sz="900" dirty="0">
                  <a:solidFill>
                    <a:prstClr val="white">
                      <a:lumMod val="85000"/>
                    </a:prstClr>
                  </a:solidFill>
                  <a:latin typeface="Calibri" panose="020F0502020204030204"/>
                </a:rPr>
                <a:t>GAF AG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DAFB4B5F-7496-4203-B478-F760C5997AAF}"/>
              </a:ext>
            </a:extLst>
          </p:cNvPr>
          <p:cNvGrpSpPr/>
          <p:nvPr/>
        </p:nvGrpSpPr>
        <p:grpSpPr>
          <a:xfrm>
            <a:off x="3686879" y="3787683"/>
            <a:ext cx="2010049" cy="1651936"/>
            <a:chOff x="2780750" y="3775815"/>
            <a:chExt cx="2010049" cy="1651936"/>
          </a:xfrm>
        </p:grpSpPr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A17D6245-C8B0-4D10-9ED2-FEA005D5C68B}"/>
                </a:ext>
              </a:extLst>
            </p:cNvPr>
            <p:cNvGrpSpPr/>
            <p:nvPr/>
          </p:nvGrpSpPr>
          <p:grpSpPr>
            <a:xfrm>
              <a:off x="2780750" y="3775815"/>
              <a:ext cx="2010049" cy="1415158"/>
              <a:chOff x="2780505" y="3736743"/>
              <a:chExt cx="2010049" cy="1415158"/>
            </a:xfrm>
          </p:grpSpPr>
          <p:grpSp>
            <p:nvGrpSpPr>
              <p:cNvPr id="7" name="Gruppieren 6">
                <a:extLst>
                  <a:ext uri="{FF2B5EF4-FFF2-40B4-BE49-F238E27FC236}">
                    <a16:creationId xmlns:a16="http://schemas.microsoft.com/office/drawing/2014/main" id="{B80BD4F2-876F-4834-8F2A-DD5344E237D1}"/>
                  </a:ext>
                </a:extLst>
              </p:cNvPr>
              <p:cNvGrpSpPr/>
              <p:nvPr/>
            </p:nvGrpSpPr>
            <p:grpSpPr>
              <a:xfrm>
                <a:off x="2780505" y="3736743"/>
                <a:ext cx="1985680" cy="1415158"/>
                <a:chOff x="2780708" y="3717032"/>
                <a:chExt cx="1985680" cy="1415158"/>
              </a:xfrm>
            </p:grpSpPr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241609B1-74CB-48B1-8E71-0C1330CF3A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0708" y="3717032"/>
                  <a:ext cx="1977756" cy="1085053"/>
                </a:xfrm>
                <a:prstGeom prst="rect">
                  <a:avLst/>
                </a:prstGeom>
              </p:spPr>
            </p:pic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9B6B51EB-AAA4-41E4-A444-522D18887DD0}"/>
                    </a:ext>
                  </a:extLst>
                </p:cNvPr>
                <p:cNvSpPr/>
                <p:nvPr/>
              </p:nvSpPr>
              <p:spPr>
                <a:xfrm>
                  <a:off x="2788633" y="4793636"/>
                  <a:ext cx="1977755" cy="3385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000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7DD2447-39F9-40AC-B5DB-06621CBF2842}"/>
                  </a:ext>
                </a:extLst>
              </p:cNvPr>
              <p:cNvSpPr txBox="1"/>
              <p:nvPr/>
            </p:nvSpPr>
            <p:spPr>
              <a:xfrm>
                <a:off x="2780708" y="4828638"/>
                <a:ext cx="2009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Forest </a:t>
                </a:r>
                <a:r>
                  <a:rPr lang="de-DE" sz="1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Canopy</a:t>
                </a:r>
                <a:r>
                  <a: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Cover / Height</a:t>
                </a:r>
              </a:p>
            </p:txBody>
          </p:sp>
        </p:grp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2E50189E-1346-437B-9C5B-2CCAC556DA5D}"/>
                </a:ext>
              </a:extLst>
            </p:cNvPr>
            <p:cNvSpPr txBox="1"/>
            <p:nvPr/>
          </p:nvSpPr>
          <p:spPr>
            <a:xfrm>
              <a:off x="2788675" y="5196919"/>
              <a:ext cx="1047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chemeClr val="bg1">
                      <a:lumMod val="85000"/>
                    </a:schemeClr>
                  </a:solidFill>
                </a:rPr>
                <a:t>© Planet Labs PBC</a:t>
              </a: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C273F3B0-6927-403B-B5E4-3FC23FFF6B39}"/>
              </a:ext>
            </a:extLst>
          </p:cNvPr>
          <p:cNvGrpSpPr/>
          <p:nvPr/>
        </p:nvGrpSpPr>
        <p:grpSpPr>
          <a:xfrm>
            <a:off x="944963" y="3791913"/>
            <a:ext cx="1992215" cy="1643476"/>
            <a:chOff x="472939" y="3775815"/>
            <a:chExt cx="1992215" cy="1643476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A55ED9DA-C250-447C-8117-9B9FDC0A3A46}"/>
                </a:ext>
              </a:extLst>
            </p:cNvPr>
            <p:cNvGrpSpPr/>
            <p:nvPr/>
          </p:nvGrpSpPr>
          <p:grpSpPr>
            <a:xfrm>
              <a:off x="477535" y="3775815"/>
              <a:ext cx="1987619" cy="1412644"/>
              <a:chOff x="9712381" y="3719498"/>
              <a:chExt cx="1987619" cy="1412644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BCA964F7-4214-454D-ABF1-BD5718184E51}"/>
                  </a:ext>
                </a:extLst>
              </p:cNvPr>
              <p:cNvGrpSpPr/>
              <p:nvPr/>
            </p:nvGrpSpPr>
            <p:grpSpPr>
              <a:xfrm>
                <a:off x="9712381" y="3719498"/>
                <a:ext cx="1987619" cy="1412644"/>
                <a:chOff x="9712381" y="3719498"/>
                <a:chExt cx="1987619" cy="1412644"/>
              </a:xfrm>
            </p:grpSpPr>
            <p:pic>
              <p:nvPicPr>
                <p:cNvPr id="18" name="Grafik 17">
                  <a:extLst>
                    <a:ext uri="{FF2B5EF4-FFF2-40B4-BE49-F238E27FC236}">
                      <a16:creationId xmlns:a16="http://schemas.microsoft.com/office/drawing/2014/main" id="{4ED761C4-E8A3-47D4-8556-E51929CB1D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12381" y="3719498"/>
                  <a:ext cx="1987619" cy="1080120"/>
                </a:xfrm>
                <a:prstGeom prst="rect">
                  <a:avLst/>
                </a:prstGeom>
              </p:spPr>
            </p:pic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4F4D63CB-89CF-4CCA-9990-B463AE1FDE88}"/>
                    </a:ext>
                  </a:extLst>
                </p:cNvPr>
                <p:cNvSpPr/>
                <p:nvPr/>
              </p:nvSpPr>
              <p:spPr>
                <a:xfrm>
                  <a:off x="9715760" y="4793588"/>
                  <a:ext cx="1977755" cy="3385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000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5BD1BD9A-A467-47EB-BE9F-0CFEF9752DB9}"/>
                  </a:ext>
                </a:extLst>
              </p:cNvPr>
              <p:cNvSpPr txBox="1"/>
              <p:nvPr/>
            </p:nvSpPr>
            <p:spPr>
              <a:xfrm>
                <a:off x="10023731" y="4806962"/>
                <a:ext cx="13596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1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Soil</a:t>
                </a:r>
                <a:r>
                  <a: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Water</a:t>
                </a:r>
                <a:r>
                  <a: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Content</a:t>
                </a:r>
              </a:p>
            </p:txBody>
          </p:sp>
        </p:grp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FFCC0F1B-CF5C-4583-AED5-BB5F5E545C0F}"/>
                </a:ext>
              </a:extLst>
            </p:cNvPr>
            <p:cNvSpPr txBox="1"/>
            <p:nvPr/>
          </p:nvSpPr>
          <p:spPr>
            <a:xfrm>
              <a:off x="472939" y="5188459"/>
              <a:ext cx="1047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chemeClr val="bg1">
                      <a:lumMod val="85000"/>
                    </a:schemeClr>
                  </a:solidFill>
                </a:rPr>
                <a:t>© Planet Labs PBC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BE97749-8BF8-4AD0-9528-FD184DFE04D3}"/>
              </a:ext>
            </a:extLst>
          </p:cNvPr>
          <p:cNvGrpSpPr/>
          <p:nvPr/>
        </p:nvGrpSpPr>
        <p:grpSpPr>
          <a:xfrm>
            <a:off x="3721199" y="1779440"/>
            <a:ext cx="1978296" cy="1658337"/>
            <a:chOff x="2750617" y="1949242"/>
            <a:chExt cx="1978296" cy="1658337"/>
          </a:xfrm>
        </p:grpSpPr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B9E46CD5-9012-431B-B9A8-47C8ED86C051}"/>
                </a:ext>
              </a:extLst>
            </p:cNvPr>
            <p:cNvGrpSpPr/>
            <p:nvPr/>
          </p:nvGrpSpPr>
          <p:grpSpPr>
            <a:xfrm>
              <a:off x="2780750" y="1949242"/>
              <a:ext cx="1948163" cy="1402677"/>
              <a:chOff x="5082040" y="3731774"/>
              <a:chExt cx="1948163" cy="1402677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C2E0056E-F73C-496B-BE94-C526F58EE9B3}"/>
                  </a:ext>
                </a:extLst>
              </p:cNvPr>
              <p:cNvGrpSpPr/>
              <p:nvPr/>
            </p:nvGrpSpPr>
            <p:grpSpPr>
              <a:xfrm>
                <a:off x="5082040" y="3731774"/>
                <a:ext cx="1948163" cy="1402677"/>
                <a:chOff x="5082040" y="3731774"/>
                <a:chExt cx="1948163" cy="1402677"/>
              </a:xfrm>
            </p:grpSpPr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10AE0057-EC03-40F6-9922-EFA63D62F1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2041" y="3731774"/>
                  <a:ext cx="1948162" cy="1075188"/>
                </a:xfrm>
                <a:prstGeom prst="rect">
                  <a:avLst/>
                </a:prstGeom>
              </p:spPr>
            </p:pic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id="{08671AEE-2173-41E1-BD4B-40E2D4F24BF2}"/>
                    </a:ext>
                  </a:extLst>
                </p:cNvPr>
                <p:cNvSpPr/>
                <p:nvPr/>
              </p:nvSpPr>
              <p:spPr>
                <a:xfrm>
                  <a:off x="5082040" y="4795897"/>
                  <a:ext cx="1946274" cy="33855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000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ED21A220-D546-40CD-8607-549763D08E90}"/>
                  </a:ext>
                </a:extLst>
              </p:cNvPr>
              <p:cNvSpPr txBox="1"/>
              <p:nvPr/>
            </p:nvSpPr>
            <p:spPr>
              <a:xfrm>
                <a:off x="5525769" y="4828638"/>
                <a:ext cx="10588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Forest Carbon</a:t>
                </a:r>
              </a:p>
            </p:txBody>
          </p:sp>
        </p:grp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7D21BABD-4288-4A4C-9387-0241D2520849}"/>
                </a:ext>
              </a:extLst>
            </p:cNvPr>
            <p:cNvSpPr txBox="1"/>
            <p:nvPr/>
          </p:nvSpPr>
          <p:spPr>
            <a:xfrm>
              <a:off x="2750617" y="3376747"/>
              <a:ext cx="1047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chemeClr val="bg1">
                      <a:lumMod val="85000"/>
                    </a:schemeClr>
                  </a:solidFill>
                </a:rPr>
                <a:t>© Planet Labs PBC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E8EAEFF9-9DA9-4119-9BEB-9F236A8F4ACF}"/>
              </a:ext>
            </a:extLst>
          </p:cNvPr>
          <p:cNvGrpSpPr/>
          <p:nvPr/>
        </p:nvGrpSpPr>
        <p:grpSpPr>
          <a:xfrm>
            <a:off x="6479687" y="3783312"/>
            <a:ext cx="2066914" cy="1662407"/>
            <a:chOff x="5084991" y="3777264"/>
            <a:chExt cx="2066914" cy="1662407"/>
          </a:xfrm>
        </p:grpSpPr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11A6AB2-D600-4F2F-ACA4-DCBC7307AEF8}"/>
                </a:ext>
              </a:extLst>
            </p:cNvPr>
            <p:cNvGrpSpPr/>
            <p:nvPr/>
          </p:nvGrpSpPr>
          <p:grpSpPr>
            <a:xfrm>
              <a:off x="5086064" y="3777264"/>
              <a:ext cx="1977755" cy="1429667"/>
              <a:chOff x="7418825" y="1928302"/>
              <a:chExt cx="1977755" cy="1429667"/>
            </a:xfrm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232BBB3D-F132-4421-80E4-E7D9274AD09C}"/>
                  </a:ext>
                </a:extLst>
              </p:cNvPr>
              <p:cNvSpPr/>
              <p:nvPr/>
            </p:nvSpPr>
            <p:spPr>
              <a:xfrm>
                <a:off x="7418825" y="3019415"/>
                <a:ext cx="1977755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Methan-Emissionen</a:t>
                </a:r>
              </a:p>
            </p:txBody>
          </p:sp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3AFD8C9D-4376-4921-A562-F4A937ED4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364" t="9550" r="13097" b="34257"/>
              <a:stretch/>
            </p:blipFill>
            <p:spPr>
              <a:xfrm>
                <a:off x="7418825" y="1928302"/>
                <a:ext cx="1977755" cy="1089987"/>
              </a:xfrm>
              <a:prstGeom prst="rect">
                <a:avLst/>
              </a:prstGeom>
            </p:spPr>
          </p:pic>
        </p:grp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A78ABB58-B8B6-4EF2-9F63-873A7002EBA7}"/>
                </a:ext>
              </a:extLst>
            </p:cNvPr>
            <p:cNvSpPr/>
            <p:nvPr/>
          </p:nvSpPr>
          <p:spPr>
            <a:xfrm>
              <a:off x="5084991" y="5208839"/>
              <a:ext cx="206691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© 2024 GHGSAT Inc. All rights reserved.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7A55ECE-AD25-4122-BEB4-BE3BCF5F91A8}"/>
              </a:ext>
            </a:extLst>
          </p:cNvPr>
          <p:cNvGrpSpPr/>
          <p:nvPr/>
        </p:nvGrpSpPr>
        <p:grpSpPr>
          <a:xfrm>
            <a:off x="6491208" y="1775011"/>
            <a:ext cx="1977755" cy="1775884"/>
            <a:chOff x="5084991" y="1950440"/>
            <a:chExt cx="1977755" cy="1775884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371B1DC4-6068-4CE5-A8B1-E43DA935E49F}"/>
                </a:ext>
              </a:extLst>
            </p:cNvPr>
            <p:cNvGrpSpPr/>
            <p:nvPr/>
          </p:nvGrpSpPr>
          <p:grpSpPr>
            <a:xfrm>
              <a:off x="5084991" y="1950440"/>
              <a:ext cx="1977755" cy="1414697"/>
              <a:chOff x="5212620" y="1642091"/>
              <a:chExt cx="1977755" cy="1414697"/>
            </a:xfrm>
          </p:grpSpPr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6F019C7D-9FFB-4253-A02E-BF966D33FA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2593"/>
              <a:stretch/>
            </p:blipFill>
            <p:spPr>
              <a:xfrm>
                <a:off x="5212620" y="1642091"/>
                <a:ext cx="1977755" cy="1075189"/>
              </a:xfrm>
              <a:prstGeom prst="rect">
                <a:avLst/>
              </a:prstGeom>
            </p:spPr>
          </p:pic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823C938C-FD18-49CD-852E-7EA550722C9E}"/>
                  </a:ext>
                </a:extLst>
              </p:cNvPr>
              <p:cNvSpPr/>
              <p:nvPr/>
            </p:nvSpPr>
            <p:spPr>
              <a:xfrm>
                <a:off x="5212620" y="2718234"/>
                <a:ext cx="1977755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Land-Wasser-Grenze</a:t>
                </a:r>
              </a:p>
            </p:txBody>
          </p:sp>
        </p:grp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4F476A4D-F4A8-47B1-860E-9142C501A46B}"/>
                </a:ext>
              </a:extLst>
            </p:cNvPr>
            <p:cNvSpPr txBox="1"/>
            <p:nvPr/>
          </p:nvSpPr>
          <p:spPr>
            <a:xfrm>
              <a:off x="5087888" y="3356992"/>
              <a:ext cx="168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chemeClr val="bg1">
                      <a:lumMod val="85000"/>
                    </a:schemeClr>
                  </a:solidFill>
                </a:rPr>
                <a:t>© Planet Labs PBC </a:t>
              </a:r>
            </a:p>
            <a:p>
              <a:r>
                <a:rPr lang="de-DE" sz="900" dirty="0">
                  <a:solidFill>
                    <a:schemeClr val="bg1">
                      <a:lumMod val="85000"/>
                    </a:schemeClr>
                  </a:solidFill>
                </a:rPr>
                <a:t>© 2025 EOMAP GmbH &amp; Co.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430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5571D-B254-4656-AB15-D02F6065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Satellitendatenprodukte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C0CFB1-A5EF-4339-B6E9-FD76C87F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424" y="1988840"/>
            <a:ext cx="4365551" cy="386116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e-DE" dirty="0"/>
              <a:t>Für das Umweltbundesamt hat der SKD 2024 und 2025 Serien von Neuaufnahmen des Satellitensensors </a:t>
            </a:r>
            <a:r>
              <a:rPr lang="de-DE" dirty="0" err="1"/>
              <a:t>GHGSat</a:t>
            </a:r>
            <a:r>
              <a:rPr lang="de-DE" dirty="0"/>
              <a:t> sowie flugzeuggestützte Aufnahme beauftragt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e-DE" dirty="0" err="1"/>
              <a:t>GHGSat</a:t>
            </a:r>
            <a:r>
              <a:rPr lang="de-DE" dirty="0"/>
              <a:t> ist in der Lage, Punktquellen (z. B. offene Deponien) von Methanemissionen zu detektieren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e-DE" dirty="0" err="1"/>
              <a:t>GHGSat</a:t>
            </a:r>
            <a:r>
              <a:rPr lang="de-DE" dirty="0"/>
              <a:t>-Aufnahmen fanden parallel zu Bodenmesskampagne statt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e-DE" dirty="0"/>
              <a:t>Zukünftig wird auch CO2 Messung mit </a:t>
            </a:r>
            <a:r>
              <a:rPr lang="de-DE" dirty="0" err="1"/>
              <a:t>GHGSat</a:t>
            </a:r>
            <a:r>
              <a:rPr lang="de-DE" dirty="0"/>
              <a:t> möglich sein (Punktquellen)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endParaRPr lang="de-DE" dirty="0"/>
          </a:p>
          <a:p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FE0CDE9-861C-44E2-B788-C641E8FCF7F3}"/>
              </a:ext>
            </a:extLst>
          </p:cNvPr>
          <p:cNvGrpSpPr/>
          <p:nvPr/>
        </p:nvGrpSpPr>
        <p:grpSpPr>
          <a:xfrm>
            <a:off x="5099819" y="1196752"/>
            <a:ext cx="6735567" cy="4569785"/>
            <a:chOff x="5099819" y="1379496"/>
            <a:chExt cx="6735567" cy="456978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CE8EF4F-0F4A-415F-8D58-392F27482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026" y="1379496"/>
              <a:ext cx="3083720" cy="2218343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397D0CD-4EF9-4FD4-A7C9-9B6284BE2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819" y="3730937"/>
              <a:ext cx="3083721" cy="2218343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D005995-8593-49CC-A304-EAF7493A140B}"/>
                </a:ext>
              </a:extLst>
            </p:cNvPr>
            <p:cNvSpPr txBox="1"/>
            <p:nvPr/>
          </p:nvSpPr>
          <p:spPr>
            <a:xfrm>
              <a:off x="10755266" y="1379496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dirty="0"/>
                <a:t>18.07.2024</a:t>
              </a:r>
              <a:endParaRPr lang="en-GB" sz="1200" dirty="0" err="1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B7ED11A-29B6-4EB7-B54D-7A944BFA5E46}"/>
                </a:ext>
              </a:extLst>
            </p:cNvPr>
            <p:cNvSpPr txBox="1"/>
            <p:nvPr/>
          </p:nvSpPr>
          <p:spPr>
            <a:xfrm>
              <a:off x="7260060" y="3733048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dirty="0"/>
                <a:t>03.07.2024</a:t>
              </a:r>
              <a:endParaRPr lang="en-GB" sz="1200" dirty="0" err="1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F92D04F-D71C-438C-AC6E-6633493F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819" y="1379496"/>
              <a:ext cx="3083720" cy="2218343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485E4BD-45F5-42B0-AC4A-CA9AA652C654}"/>
                </a:ext>
              </a:extLst>
            </p:cNvPr>
            <p:cNvSpPr txBox="1"/>
            <p:nvPr/>
          </p:nvSpPr>
          <p:spPr>
            <a:xfrm>
              <a:off x="7248128" y="1381607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dirty="0"/>
                <a:t>12.06.2024</a:t>
              </a:r>
              <a:endParaRPr lang="en-GB" sz="1200" dirty="0" err="1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23F544D-FA2D-40F4-8FB9-C16D90F30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024" y="3730937"/>
              <a:ext cx="3083722" cy="2218344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0CD7BF-D830-44A1-8FCC-E25CD99DA81B}"/>
                </a:ext>
              </a:extLst>
            </p:cNvPr>
            <p:cNvSpPr txBox="1"/>
            <p:nvPr/>
          </p:nvSpPr>
          <p:spPr>
            <a:xfrm>
              <a:off x="10755266" y="3735158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200" dirty="0"/>
                <a:t>26.07.2024</a:t>
              </a:r>
              <a:endParaRPr lang="en-GB" sz="1200" dirty="0" err="1"/>
            </a:p>
          </p:txBody>
        </p:sp>
      </p:grpSp>
      <p:sp>
        <p:nvSpPr>
          <p:cNvPr id="13" name="Rechteck 12">
            <a:extLst>
              <a:ext uri="{FF2B5EF4-FFF2-40B4-BE49-F238E27FC236}">
                <a16:creationId xmlns:a16="http://schemas.microsoft.com/office/drawing/2014/main" id="{9504A0A6-3CC6-4060-AB99-751749C0CC5B}"/>
              </a:ext>
            </a:extLst>
          </p:cNvPr>
          <p:cNvSpPr/>
          <p:nvPr/>
        </p:nvSpPr>
        <p:spPr>
          <a:xfrm>
            <a:off x="5099819" y="5775067"/>
            <a:ext cx="65789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GHGSAT Data and Products © 2024 GHGSAT Inc. All rights reserved.</a:t>
            </a:r>
            <a:endParaRPr kumimoji="0" lang="de-DE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BAB4BC1-5490-485A-BAC7-D88FDAB80327}"/>
              </a:ext>
            </a:extLst>
          </p:cNvPr>
          <p:cNvSpPr txBox="1"/>
          <p:nvPr/>
        </p:nvSpPr>
        <p:spPr>
          <a:xfrm>
            <a:off x="479376" y="1386000"/>
            <a:ext cx="3900876" cy="400110"/>
          </a:xfrm>
          <a:prstGeom prst="rect">
            <a:avLst/>
          </a:prstGeom>
          <a:solidFill>
            <a:srgbClr val="0077B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2000" b="1" dirty="0"/>
              <a:t>Treibhausgas-Messung aus dem All</a:t>
            </a:r>
          </a:p>
        </p:txBody>
      </p:sp>
    </p:spTree>
    <p:extLst>
      <p:ext uri="{BB962C8B-B14F-4D97-AF65-F5344CB8AC3E}">
        <p14:creationId xmlns:p14="http://schemas.microsoft.com/office/powerpoint/2010/main" val="2615310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06214A20-8404-4674-81AF-089F8E49E0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r="16795"/>
          <a:stretch/>
        </p:blipFill>
        <p:spPr>
          <a:xfrm>
            <a:off x="5668562" y="1543313"/>
            <a:ext cx="2160000" cy="2160000"/>
          </a:xfrm>
          <a:prstGeom prst="ellipse">
            <a:avLst/>
          </a:prstGeom>
          <a:effectLst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316A8C9-5507-413B-AB25-5B1E5F3B80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" r="2173" b="10158"/>
          <a:stretch/>
        </p:blipFill>
        <p:spPr>
          <a:xfrm>
            <a:off x="5664228" y="1543313"/>
            <a:ext cx="2160000" cy="2160000"/>
          </a:xfrm>
          <a:prstGeom prst="ellipse">
            <a:avLst/>
          </a:prstGeom>
          <a:effectLst/>
        </p:spPr>
      </p:pic>
      <p:pic>
        <p:nvPicPr>
          <p:cNvPr id="7" name="Grafi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0D5ADC-D202-4A56-ABD5-F10281279F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16528"/>
          <a:stretch/>
        </p:blipFill>
        <p:spPr>
          <a:xfrm>
            <a:off x="3032416" y="1772816"/>
            <a:ext cx="2379539" cy="2379539"/>
          </a:xfrm>
          <a:prstGeom prst="ellipse">
            <a:avLst/>
          </a:prstGeom>
          <a:effectLst/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EBA433B-2A9D-4A6D-B456-1321BA328E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-78" r="24154" b="78"/>
          <a:stretch/>
        </p:blipFill>
        <p:spPr>
          <a:xfrm>
            <a:off x="8915151" y="1525903"/>
            <a:ext cx="2592916" cy="2592916"/>
          </a:xfrm>
          <a:prstGeom prst="ellipse">
            <a:avLst/>
          </a:prstGeom>
          <a:effectLst/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13048D7-2735-44A9-94A8-D223AD2C4D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0" r="18710"/>
          <a:stretch/>
        </p:blipFill>
        <p:spPr>
          <a:xfrm>
            <a:off x="284112" y="1278462"/>
            <a:ext cx="2592916" cy="2592916"/>
          </a:xfrm>
          <a:prstGeom prst="ellipse">
            <a:avLst/>
          </a:prstGeom>
          <a:effectLst/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88B217D-9A18-497A-BEF9-3AD8021B73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-683" r="18475" b="683"/>
          <a:stretch/>
        </p:blipFill>
        <p:spPr>
          <a:xfrm>
            <a:off x="1580570" y="3736063"/>
            <a:ext cx="2119948" cy="2119948"/>
          </a:xfrm>
          <a:prstGeom prst="ellipse">
            <a:avLst/>
          </a:prstGeom>
          <a:effectLst/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9228594-521D-45B8-A426-4AF9C0B4DA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4942636" y="3860625"/>
            <a:ext cx="1688723" cy="1688723"/>
          </a:xfrm>
          <a:prstGeom prst="ellipse">
            <a:avLst/>
          </a:prstGeom>
          <a:effectLst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A47B178-D18E-4E3F-9769-60FF4E6695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044641" y="3451648"/>
            <a:ext cx="2379538" cy="2379538"/>
          </a:xfrm>
          <a:prstGeom prst="ellipse">
            <a:avLst/>
          </a:prstGeom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06FAB0-6065-4BA6-801D-049B2D4286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44" r="3644"/>
          <a:stretch/>
        </p:blipFill>
        <p:spPr>
          <a:xfrm>
            <a:off x="8916067" y="1525903"/>
            <a:ext cx="2592000" cy="2592000"/>
          </a:xfrm>
          <a:prstGeom prst="ellipse">
            <a:avLst/>
          </a:prstGeom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56194B-A4CA-484D-A9F1-D4DBC91F79C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95" r="3595"/>
          <a:stretch/>
        </p:blipFill>
        <p:spPr>
          <a:xfrm>
            <a:off x="7040245" y="3451586"/>
            <a:ext cx="2379600" cy="2379600"/>
          </a:xfrm>
          <a:prstGeom prst="ellipse">
            <a:avLst/>
          </a:prstGeom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4A9279-3903-440E-80DE-9E870EB5440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250"/>
          <a:stretch/>
        </p:blipFill>
        <p:spPr>
          <a:xfrm>
            <a:off x="4939911" y="3860948"/>
            <a:ext cx="1688400" cy="1688400"/>
          </a:xfrm>
          <a:prstGeom prst="ellipse">
            <a:avLst/>
          </a:prstGeom>
          <a:effectLst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5E044D2-6C2A-4964-A997-BA1C8C71175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108" r="10108"/>
          <a:stretch/>
        </p:blipFill>
        <p:spPr>
          <a:xfrm>
            <a:off x="1577330" y="3736062"/>
            <a:ext cx="2142109" cy="2142109"/>
          </a:xfrm>
          <a:prstGeom prst="ellipse">
            <a:avLst/>
          </a:prstGeom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AA086AA-36F5-490E-82B2-2A63CCB4C6F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r="8366"/>
          <a:stretch/>
        </p:blipFill>
        <p:spPr>
          <a:xfrm>
            <a:off x="285028" y="1279378"/>
            <a:ext cx="2592000" cy="2592000"/>
          </a:xfrm>
          <a:prstGeom prst="ellipse">
            <a:avLst/>
          </a:prstGeom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B5D5D7-C449-4534-BCB2-A1072D65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große Themenvielfalt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D225340-3B51-44E1-A97E-D82A65F0D163}"/>
              </a:ext>
            </a:extLst>
          </p:cNvPr>
          <p:cNvSpPr/>
          <p:nvPr/>
        </p:nvSpPr>
        <p:spPr>
          <a:xfrm>
            <a:off x="3032385" y="1772816"/>
            <a:ext cx="2379600" cy="2379600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8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4CEB8-9984-4B59-BAE1-F998A4E2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große Themenvielfalt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4612ED3-4D53-4464-85C0-566CF08523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297355"/>
              </p:ext>
            </p:extLst>
          </p:nvPr>
        </p:nvGraphicFramePr>
        <p:xfrm>
          <a:off x="503999" y="1386000"/>
          <a:ext cx="5303969" cy="44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50B9AFEC-624F-4F49-82AD-54A34D8852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690999"/>
              </p:ext>
            </p:extLst>
          </p:nvPr>
        </p:nvGraphicFramePr>
        <p:xfrm>
          <a:off x="6384032" y="1386000"/>
          <a:ext cx="5328544" cy="44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978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60000" indent="0">
              <a:buNone/>
            </a:pPr>
            <a:r>
              <a:rPr lang="de-DE" dirty="0"/>
              <a:t>Vielen Dank für Ihre Aufmerksamkeit.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60000" lvl="0" indent="0">
              <a:buNone/>
            </a:pPr>
            <a:r>
              <a:rPr lang="de-DE" dirty="0"/>
              <a:t>Bundesamt für Kartographie und Geodäsie</a:t>
            </a:r>
            <a:br>
              <a:rPr lang="de-DE" dirty="0"/>
            </a:br>
            <a:r>
              <a:rPr lang="de-DE" dirty="0"/>
              <a:t>Servicestelle Fernerkundung im Satellitengestützten Krisen- und Lagedienst</a:t>
            </a:r>
            <a:br>
              <a:rPr lang="de-DE" dirty="0"/>
            </a:br>
            <a:r>
              <a:rPr lang="de-DE" dirty="0"/>
              <a:t>Richard-</a:t>
            </a:r>
            <a:r>
              <a:rPr lang="de-DE" dirty="0" err="1"/>
              <a:t>Strauss</a:t>
            </a:r>
            <a:r>
              <a:rPr lang="de-DE" dirty="0"/>
              <a:t>-Allee 11</a:t>
            </a:r>
            <a:br>
              <a:rPr lang="de-DE" dirty="0"/>
            </a:br>
            <a:r>
              <a:rPr lang="de-DE" dirty="0"/>
              <a:t>60598 Frankfurt am Main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SKD@bkg.bund.de</a:t>
            </a:r>
            <a:br>
              <a:rPr lang="de-DE" dirty="0"/>
            </a:br>
            <a:r>
              <a:rPr lang="de-DE" dirty="0"/>
              <a:t>www.bkg.bund.de</a:t>
            </a:r>
            <a:br>
              <a:rPr lang="de-DE" dirty="0"/>
            </a:br>
            <a:r>
              <a:rPr lang="de-DE" dirty="0"/>
              <a:t>Tel. +49 69 6333 – 466</a:t>
            </a:r>
          </a:p>
        </p:txBody>
      </p:sp>
    </p:spTree>
    <p:extLst>
      <p:ext uri="{BB962C8B-B14F-4D97-AF65-F5344CB8AC3E}">
        <p14:creationId xmlns:p14="http://schemas.microsoft.com/office/powerpoint/2010/main" val="716125900"/>
      </p:ext>
    </p:extLst>
  </p:cSld>
  <p:clrMapOvr>
    <a:masterClrMapping/>
  </p:clrMapOvr>
</p:sld>
</file>

<file path=ppt/theme/theme1.xml><?xml version="1.0" encoding="utf-8"?>
<a:theme xmlns:a="http://schemas.openxmlformats.org/drawingml/2006/main" name="BReg_PowerPoint">
  <a:themeElements>
    <a:clrScheme name="Benutzerdefiniert 5">
      <a:dk1>
        <a:sysClr val="windowText" lastClr="000000"/>
      </a:dk1>
      <a:lt1>
        <a:sysClr val="window" lastClr="FFFFFF"/>
      </a:lt1>
      <a:dk2>
        <a:srgbClr val="5F316E"/>
      </a:dk2>
      <a:lt2>
        <a:srgbClr val="C0003C"/>
      </a:lt2>
      <a:accent1>
        <a:srgbClr val="F9E03A"/>
      </a:accent1>
      <a:accent2>
        <a:srgbClr val="C1CA31"/>
      </a:accent2>
      <a:accent3>
        <a:srgbClr val="005C45"/>
      </a:accent3>
      <a:accent4>
        <a:srgbClr val="004B76"/>
      </a:accent4>
      <a:accent5>
        <a:srgbClr val="0077B6"/>
      </a:accent5>
      <a:accent6>
        <a:srgbClr val="80CDEC"/>
      </a:accent6>
      <a:hlink>
        <a:srgbClr val="0070B6"/>
      </a:hlink>
      <a:folHlink>
        <a:srgbClr val="7030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1">
      <a:srgbClr val="5F306E"/>
    </a:custClr>
    <a:custClr name="2">
      <a:srgbClr val="770F2C"/>
    </a:custClr>
    <a:custClr name="3">
      <a:srgbClr val="C0003B"/>
    </a:custClr>
    <a:custClr name="4">
      <a:srgbClr val="CD5037"/>
    </a:custClr>
    <a:custClr name="5">
      <a:srgbClr val="F7BB3C"/>
    </a:custClr>
    <a:custClr name="6">
      <a:srgbClr val="F8DF39"/>
    </a:custClr>
    <a:custClr name="7">
      <a:srgbClr val="C1CA30"/>
    </a:custClr>
    <a:custClr name="8">
      <a:srgbClr val="597C39"/>
    </a:custClr>
    <a:custClr name="9">
      <a:srgbClr val="005C45"/>
    </a:custClr>
    <a:custClr name="10">
      <a:srgbClr val="008549"/>
    </a:custClr>
    <a:custClr name="11">
      <a:srgbClr val="00818B"/>
    </a:custClr>
    <a:custClr name="12">
      <a:srgbClr val="80CDEB"/>
    </a:custClr>
    <a:custClr name="13">
      <a:srgbClr val="0077B6"/>
    </a:custClr>
    <a:custClr name="14">
      <a:srgbClr val="007093"/>
    </a:custClr>
    <a:custClr name="15">
      <a:srgbClr val="004A75"/>
    </a:custClr>
    <a:custClr name="16">
      <a:srgbClr val="566063"/>
    </a:custClr>
    <a:custClr name="17">
      <a:srgbClr val="BDC5C8"/>
    </a:custClr>
  </a:custClrLst>
  <a:extLst>
    <a:ext uri="{05A4C25C-085E-4340-85A3-A5531E510DB2}">
      <thm15:themeFamily xmlns:thm15="http://schemas.microsoft.com/office/thememl/2012/main" name="Präsentation1" id="{6E38F6E7-99B0-4DBB-BBF4-3C99A5AB230A}" vid="{C814AAE3-8C1C-44E9-8C6D-FFFEDC2371A9}"/>
    </a:ext>
  </a:extLst>
</a:theme>
</file>

<file path=ppt/theme/theme2.xml><?xml version="1.0" encoding="utf-8"?>
<a:theme xmlns:a="http://schemas.openxmlformats.org/drawingml/2006/main" name="1_BReg_PowerPoint">
  <a:themeElements>
    <a:clrScheme name="Benutzerdefiniert 5">
      <a:dk1>
        <a:sysClr val="windowText" lastClr="000000"/>
      </a:dk1>
      <a:lt1>
        <a:sysClr val="window" lastClr="FFFFFF"/>
      </a:lt1>
      <a:dk2>
        <a:srgbClr val="5F316E"/>
      </a:dk2>
      <a:lt2>
        <a:srgbClr val="C0003C"/>
      </a:lt2>
      <a:accent1>
        <a:srgbClr val="F9E03A"/>
      </a:accent1>
      <a:accent2>
        <a:srgbClr val="C1CA31"/>
      </a:accent2>
      <a:accent3>
        <a:srgbClr val="005C45"/>
      </a:accent3>
      <a:accent4>
        <a:srgbClr val="004B76"/>
      </a:accent4>
      <a:accent5>
        <a:srgbClr val="0077B6"/>
      </a:accent5>
      <a:accent6>
        <a:srgbClr val="80CDEC"/>
      </a:accent6>
      <a:hlink>
        <a:srgbClr val="0070B6"/>
      </a:hlink>
      <a:folHlink>
        <a:srgbClr val="7030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1">
      <a:srgbClr val="5F306E"/>
    </a:custClr>
    <a:custClr name="2">
      <a:srgbClr val="770F2C"/>
    </a:custClr>
    <a:custClr name="3">
      <a:srgbClr val="C0003B"/>
    </a:custClr>
    <a:custClr name="4">
      <a:srgbClr val="CD5037"/>
    </a:custClr>
    <a:custClr name="5">
      <a:srgbClr val="F7BB3C"/>
    </a:custClr>
    <a:custClr name="6">
      <a:srgbClr val="F8DF39"/>
    </a:custClr>
    <a:custClr name="7">
      <a:srgbClr val="C1CA30"/>
    </a:custClr>
    <a:custClr name="8">
      <a:srgbClr val="597C39"/>
    </a:custClr>
    <a:custClr name="9">
      <a:srgbClr val="005C45"/>
    </a:custClr>
    <a:custClr name="10">
      <a:srgbClr val="008549"/>
    </a:custClr>
    <a:custClr name="11">
      <a:srgbClr val="00818B"/>
    </a:custClr>
    <a:custClr name="12">
      <a:srgbClr val="80CDEB"/>
    </a:custClr>
    <a:custClr name="13">
      <a:srgbClr val="0077B6"/>
    </a:custClr>
    <a:custClr name="14">
      <a:srgbClr val="007093"/>
    </a:custClr>
    <a:custClr name="15">
      <a:srgbClr val="004A75"/>
    </a:custClr>
    <a:custClr name="16">
      <a:srgbClr val="566063"/>
    </a:custClr>
    <a:custClr name="17">
      <a:srgbClr val="BDC5C8"/>
    </a:custClr>
  </a:custClrLst>
  <a:extLst>
    <a:ext uri="{05A4C25C-085E-4340-85A3-A5531E510DB2}">
      <thm15:themeFamily xmlns:thm15="http://schemas.microsoft.com/office/thememl/2012/main" name="Präsentation1" id="{6E38F6E7-99B0-4DBB-BBF4-3C99A5AB230A}" vid="{C814AAE3-8C1C-44E9-8C6D-FFFEDC2371A9}"/>
    </a:ext>
  </a:extLst>
</a:theme>
</file>

<file path=ppt/theme/theme3.xml><?xml version="1.0" encoding="utf-8"?>
<a:theme xmlns:a="http://schemas.openxmlformats.org/drawingml/2006/main" name="Larissa-Design">
  <a:themeElements>
    <a:clrScheme name="Benutzerdefiniert 112">
      <a:dk1>
        <a:sysClr val="windowText" lastClr="000000"/>
      </a:dk1>
      <a:lt1>
        <a:sysClr val="window" lastClr="FFFFFF"/>
      </a:lt1>
      <a:dk2>
        <a:srgbClr val="5F316E"/>
      </a:dk2>
      <a:lt2>
        <a:srgbClr val="C0003C"/>
      </a:lt2>
      <a:accent1>
        <a:srgbClr val="F9E03A"/>
      </a:accent1>
      <a:accent2>
        <a:srgbClr val="C1CA31"/>
      </a:accent2>
      <a:accent3>
        <a:srgbClr val="005C45"/>
      </a:accent3>
      <a:accent4>
        <a:srgbClr val="004B76"/>
      </a:accent4>
      <a:accent5>
        <a:srgbClr val="0077B6"/>
      </a:accent5>
      <a:accent6>
        <a:srgbClr val="80CDEC"/>
      </a:accent6>
      <a:hlink>
        <a:srgbClr val="000000"/>
      </a:hlink>
      <a:folHlink>
        <a:srgbClr val="000000"/>
      </a:folHlink>
    </a:clrScheme>
    <a:fontScheme name="_BReg PPT">
      <a:majorFont>
        <a:latin typeface="BundesSerif Office"/>
        <a:ea typeface=""/>
        <a:cs typeface=""/>
      </a:majorFont>
      <a:minorFont>
        <a:latin typeface="BundesSans 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Benutzerdefiniert 112">
      <a:dk1>
        <a:sysClr val="windowText" lastClr="000000"/>
      </a:dk1>
      <a:lt1>
        <a:sysClr val="window" lastClr="FFFFFF"/>
      </a:lt1>
      <a:dk2>
        <a:srgbClr val="5F316E"/>
      </a:dk2>
      <a:lt2>
        <a:srgbClr val="C0003C"/>
      </a:lt2>
      <a:accent1>
        <a:srgbClr val="F9E03A"/>
      </a:accent1>
      <a:accent2>
        <a:srgbClr val="C1CA31"/>
      </a:accent2>
      <a:accent3>
        <a:srgbClr val="005C45"/>
      </a:accent3>
      <a:accent4>
        <a:srgbClr val="004B76"/>
      </a:accent4>
      <a:accent5>
        <a:srgbClr val="0077B6"/>
      </a:accent5>
      <a:accent6>
        <a:srgbClr val="80CDEC"/>
      </a:accent6>
      <a:hlink>
        <a:srgbClr val="000000"/>
      </a:hlink>
      <a:folHlink>
        <a:srgbClr val="000000"/>
      </a:folHlink>
    </a:clrScheme>
    <a:fontScheme name="_BReg PPT">
      <a:majorFont>
        <a:latin typeface="BundesSerif Office"/>
        <a:ea typeface=""/>
        <a:cs typeface=""/>
      </a:majorFont>
      <a:minorFont>
        <a:latin typeface="BundesSans 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PPT_Vorlage_de_16zu9</Template>
  <TotalTime>0</TotalTime>
  <Words>445</Words>
  <Application>Microsoft Office PowerPoint</Application>
  <PresentationFormat>Breitbild</PresentationFormat>
  <Paragraphs>95</Paragraphs>
  <Slides>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8" baseType="lpstr">
      <vt:lpstr>Arial</vt:lpstr>
      <vt:lpstr>BundesSans Office</vt:lpstr>
      <vt:lpstr>BundesSans Regular</vt:lpstr>
      <vt:lpstr>Calibri</vt:lpstr>
      <vt:lpstr>Cambria</vt:lpstr>
      <vt:lpstr>Impact</vt:lpstr>
      <vt:lpstr>Symbol</vt:lpstr>
      <vt:lpstr>Wingdings</vt:lpstr>
      <vt:lpstr>BReg_PowerPoint</vt:lpstr>
      <vt:lpstr>1_BReg_PowerPoint</vt:lpstr>
      <vt:lpstr>Servicestelle Fernerkundung</vt:lpstr>
      <vt:lpstr>Archiv der Deutschlandabdeckungen – Stand August 2025</vt:lpstr>
      <vt:lpstr>Archiv der Deutschlandabdeckungen</vt:lpstr>
      <vt:lpstr>Satellitendatenprodukte</vt:lpstr>
      <vt:lpstr>Satellitendatenprodukte</vt:lpstr>
      <vt:lpstr>Eine große Themenvielfalt</vt:lpstr>
      <vt:lpstr>Eine große Themenvielfalt</vt:lpstr>
      <vt:lpstr>PowerPoint-Präsentation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2018-04-18T09:08:37Z</cp:lastPrinted>
  <dcterms:created xsi:type="dcterms:W3CDTF">2025-02-18T06:09:15Z</dcterms:created>
  <dcterms:modified xsi:type="dcterms:W3CDTF">2025-09-16T06:34:17Z</dcterms:modified>
</cp:coreProperties>
</file>