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5"/>
  </p:sldMasterIdLst>
  <p:notesMasterIdLst>
    <p:notesMasterId r:id="rId22"/>
  </p:notesMasterIdLst>
  <p:handoutMasterIdLst>
    <p:handoutMasterId r:id="rId23"/>
  </p:handoutMasterIdLst>
  <p:sldIdLst>
    <p:sldId id="502" r:id="rId6"/>
    <p:sldId id="461" r:id="rId7"/>
    <p:sldId id="465" r:id="rId8"/>
    <p:sldId id="467" r:id="rId9"/>
    <p:sldId id="468" r:id="rId10"/>
    <p:sldId id="475" r:id="rId11"/>
    <p:sldId id="492" r:id="rId12"/>
    <p:sldId id="493" r:id="rId13"/>
    <p:sldId id="494" r:id="rId14"/>
    <p:sldId id="495" r:id="rId15"/>
    <p:sldId id="496" r:id="rId16"/>
    <p:sldId id="466" r:id="rId17"/>
    <p:sldId id="500" r:id="rId18"/>
    <p:sldId id="478" r:id="rId19"/>
    <p:sldId id="497" r:id="rId20"/>
    <p:sldId id="456" r:id="rId21"/>
  </p:sldIdLst>
  <p:sldSz cx="12192000" cy="6858000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E5C13CB-C549-4213-88B7-47F9C0F1F3AF}">
          <p14:sldIdLst>
            <p14:sldId id="502"/>
            <p14:sldId id="461"/>
            <p14:sldId id="465"/>
            <p14:sldId id="467"/>
            <p14:sldId id="468"/>
            <p14:sldId id="475"/>
            <p14:sldId id="492"/>
            <p14:sldId id="493"/>
            <p14:sldId id="494"/>
            <p14:sldId id="495"/>
            <p14:sldId id="496"/>
            <p14:sldId id="466"/>
            <p14:sldId id="500"/>
            <p14:sldId id="478"/>
            <p14:sldId id="497"/>
            <p14:sldId id="456"/>
          </p14:sldIdLst>
        </p14:section>
        <p14:section name="Abschnitt ohne Titel" id="{8BF96FE2-4F9B-44E4-A1C9-0BE447BBFA7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sten Lippe" initials="CL" lastIdx="18" clrIdx="0">
    <p:extLst>
      <p:ext uri="{19B8F6BF-5375-455C-9EA6-DF929625EA0E}">
        <p15:presenceInfo xmlns:p15="http://schemas.microsoft.com/office/powerpoint/2012/main" userId="Carsten Lippe" providerId="None"/>
      </p:ext>
    </p:extLst>
  </p:cmAuthor>
  <p:cmAuthor id="2" name="Rasper, Manfred" initials="MR" lastIdx="4" clrIdx="1">
    <p:extLst>
      <p:ext uri="{19B8F6BF-5375-455C-9EA6-DF929625EA0E}">
        <p15:presenceInfo xmlns:p15="http://schemas.microsoft.com/office/powerpoint/2012/main" userId="Rasper, Manfred" providerId="None"/>
      </p:ext>
    </p:extLst>
  </p:cmAuthor>
  <p:cmAuthor id="3" name="Dörr, Bettina" initials="DB" lastIdx="7" clrIdx="2">
    <p:extLst>
      <p:ext uri="{19B8F6BF-5375-455C-9EA6-DF929625EA0E}">
        <p15:presenceInfo xmlns:p15="http://schemas.microsoft.com/office/powerpoint/2012/main" userId="Dörr, Bett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CCCCCC"/>
    <a:srgbClr val="82ACD1"/>
    <a:srgbClr val="0559A3"/>
    <a:srgbClr val="FFDF00"/>
    <a:srgbClr val="3FA535"/>
    <a:srgbClr val="F2F2F2"/>
    <a:srgbClr val="000000"/>
    <a:srgbClr val="FF3300"/>
    <a:srgbClr val="FCF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ittlere Formatvorlage 3 - 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ittlere Formatvorlage 1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6837" autoAdjust="0"/>
  </p:normalViewPr>
  <p:slideViewPr>
    <p:cSldViewPr>
      <p:cViewPr varScale="1">
        <p:scale>
          <a:sx n="116" d="100"/>
          <a:sy n="116" d="100"/>
        </p:scale>
        <p:origin x="108" y="4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3750" y="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058" cy="4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43" y="1"/>
            <a:ext cx="2947144" cy="4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221"/>
            <a:ext cx="2946058" cy="4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43" y="9428221"/>
            <a:ext cx="2947144" cy="4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47ADCC11-8ED5-4B6C-82E4-13A5D2E4AF5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94194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058" cy="4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443" y="1"/>
            <a:ext cx="2947144" cy="4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42" y="4717588"/>
            <a:ext cx="5438792" cy="446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221"/>
            <a:ext cx="2946058" cy="4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43" y="9428221"/>
            <a:ext cx="2947144" cy="4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058DE7A1-FF1C-490D-A93D-672F60FFB87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780627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 userDrawn="1"/>
        </p:nvSpPr>
        <p:spPr>
          <a:xfrm>
            <a:off x="1391477" y="6487452"/>
            <a:ext cx="748883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800" b="0" dirty="0">
                <a:latin typeface="Arial" panose="020B0604020202020204" pitchFamily="34" charset="0"/>
                <a:cs typeface="Arial" panose="020B0604020202020204" pitchFamily="34" charset="0"/>
              </a:rPr>
              <a:t>FÜR MENSCH UND UMWELT.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FÜR NIEDERSACHSEN</a:t>
            </a:r>
            <a:endParaRPr lang="de-DE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96"/>
          <a:stretch/>
        </p:blipFill>
        <p:spPr>
          <a:xfrm>
            <a:off x="0" y="-8498"/>
            <a:ext cx="12192000" cy="6029786"/>
          </a:xfrm>
          <a:prstGeom prst="rect">
            <a:avLst/>
          </a:prstGeom>
        </p:spPr>
      </p:pic>
      <p:sp>
        <p:nvSpPr>
          <p:cNvPr id="5" name="Rechteck 4"/>
          <p:cNvSpPr/>
          <p:nvPr userDrawn="1"/>
        </p:nvSpPr>
        <p:spPr bwMode="auto">
          <a:xfrm>
            <a:off x="457200" y="12674"/>
            <a:ext cx="216024" cy="216024"/>
          </a:xfrm>
          <a:prstGeom prst="rect">
            <a:avLst/>
          </a:prstGeom>
          <a:solidFill>
            <a:srgbClr val="3DA5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457200" y="345330"/>
            <a:ext cx="216024" cy="216024"/>
          </a:xfrm>
          <a:prstGeom prst="rect">
            <a:avLst/>
          </a:prstGeom>
          <a:solidFill>
            <a:srgbClr val="0258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457200" y="677986"/>
            <a:ext cx="216024" cy="216024"/>
          </a:xfrm>
          <a:prstGeom prst="rect">
            <a:avLst/>
          </a:prstGeom>
          <a:solidFill>
            <a:srgbClr val="FFD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45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9201" r="586" b="16682"/>
          <a:stretch/>
        </p:blipFill>
        <p:spPr>
          <a:xfrm>
            <a:off x="0" y="0"/>
            <a:ext cx="12192000" cy="6021288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 bwMode="auto">
          <a:xfrm>
            <a:off x="457200" y="12674"/>
            <a:ext cx="216024" cy="216024"/>
          </a:xfrm>
          <a:prstGeom prst="rect">
            <a:avLst/>
          </a:prstGeom>
          <a:solidFill>
            <a:srgbClr val="3DA5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457200" y="345330"/>
            <a:ext cx="216024" cy="216024"/>
          </a:xfrm>
          <a:prstGeom prst="rect">
            <a:avLst/>
          </a:prstGeom>
          <a:solidFill>
            <a:srgbClr val="0258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457200" y="677986"/>
            <a:ext cx="216024" cy="216024"/>
          </a:xfrm>
          <a:prstGeom prst="rect">
            <a:avLst/>
          </a:prstGeom>
          <a:solidFill>
            <a:srgbClr val="FFD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7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12689" r="586" b="13527"/>
          <a:stretch/>
        </p:blipFill>
        <p:spPr>
          <a:xfrm>
            <a:off x="0" y="0"/>
            <a:ext cx="12192000" cy="6021288"/>
          </a:xfrm>
          <a:prstGeom prst="rect">
            <a:avLst/>
          </a:prstGeom>
        </p:spPr>
      </p:pic>
      <p:sp>
        <p:nvSpPr>
          <p:cNvPr id="3" name="Rechteck 2"/>
          <p:cNvSpPr/>
          <p:nvPr userDrawn="1"/>
        </p:nvSpPr>
        <p:spPr bwMode="auto">
          <a:xfrm>
            <a:off x="457200" y="12674"/>
            <a:ext cx="216024" cy="216024"/>
          </a:xfrm>
          <a:prstGeom prst="rect">
            <a:avLst/>
          </a:prstGeom>
          <a:solidFill>
            <a:srgbClr val="3DA5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457200" y="345330"/>
            <a:ext cx="216024" cy="216024"/>
          </a:xfrm>
          <a:prstGeom prst="rect">
            <a:avLst/>
          </a:prstGeom>
          <a:solidFill>
            <a:srgbClr val="0258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457200" y="677986"/>
            <a:ext cx="216024" cy="216024"/>
          </a:xfrm>
          <a:prstGeom prst="rect">
            <a:avLst/>
          </a:prstGeom>
          <a:solidFill>
            <a:srgbClr val="FFD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5" b="10412"/>
          <a:stretch/>
        </p:blipFill>
        <p:spPr>
          <a:xfrm>
            <a:off x="0" y="-27384"/>
            <a:ext cx="12192000" cy="6048672"/>
          </a:xfrm>
          <a:prstGeom prst="rect">
            <a:avLst/>
          </a:prstGeom>
        </p:spPr>
      </p:pic>
      <p:sp>
        <p:nvSpPr>
          <p:cNvPr id="3" name="Rechteck 2"/>
          <p:cNvSpPr/>
          <p:nvPr userDrawn="1"/>
        </p:nvSpPr>
        <p:spPr bwMode="auto">
          <a:xfrm>
            <a:off x="457200" y="12674"/>
            <a:ext cx="216024" cy="216024"/>
          </a:xfrm>
          <a:prstGeom prst="rect">
            <a:avLst/>
          </a:prstGeom>
          <a:solidFill>
            <a:srgbClr val="3DA5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457200" y="345330"/>
            <a:ext cx="216024" cy="216024"/>
          </a:xfrm>
          <a:prstGeom prst="rect">
            <a:avLst/>
          </a:prstGeom>
          <a:solidFill>
            <a:srgbClr val="0258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457200" y="677986"/>
            <a:ext cx="216024" cy="216024"/>
          </a:xfrm>
          <a:prstGeom prst="rect">
            <a:avLst/>
          </a:prstGeom>
          <a:solidFill>
            <a:srgbClr val="FFD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8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 userDrawn="1"/>
        </p:nvSpPr>
        <p:spPr>
          <a:xfrm>
            <a:off x="1391477" y="6487452"/>
            <a:ext cx="748883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800" b="0" dirty="0">
                <a:latin typeface="Arial" panose="020B0604020202020204" pitchFamily="34" charset="0"/>
                <a:cs typeface="Arial" panose="020B0604020202020204" pitchFamily="34" charset="0"/>
              </a:rPr>
              <a:t>FÜR MENSCH UND UMWELT.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FÜR NIEDERSACHSEN</a:t>
            </a:r>
            <a:endParaRPr lang="de-DE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58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0" y="-1"/>
            <a:ext cx="12204970" cy="6860567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1391477" y="6487452"/>
            <a:ext cx="748883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800" b="0" dirty="0">
                <a:latin typeface="Arial" panose="020B0604020202020204" pitchFamily="34" charset="0"/>
                <a:cs typeface="Arial" panose="020B0604020202020204" pitchFamily="34" charset="0"/>
              </a:rPr>
              <a:t>FÜR MENSCH UND UMWELT.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FÜR NIEDERSACHSEN</a:t>
            </a:r>
            <a:endParaRPr lang="de-DE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 bwMode="auto">
          <a:xfrm>
            <a:off x="457200" y="12674"/>
            <a:ext cx="216024" cy="216024"/>
          </a:xfrm>
          <a:prstGeom prst="rect">
            <a:avLst/>
          </a:prstGeom>
          <a:solidFill>
            <a:srgbClr val="3DA5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hteck 12"/>
          <p:cNvSpPr/>
          <p:nvPr userDrawn="1"/>
        </p:nvSpPr>
        <p:spPr bwMode="auto">
          <a:xfrm>
            <a:off x="457200" y="345330"/>
            <a:ext cx="216024" cy="216024"/>
          </a:xfrm>
          <a:prstGeom prst="rect">
            <a:avLst/>
          </a:prstGeom>
          <a:solidFill>
            <a:srgbClr val="0258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457200" y="677986"/>
            <a:ext cx="216024" cy="216024"/>
          </a:xfrm>
          <a:prstGeom prst="rect">
            <a:avLst/>
          </a:prstGeom>
          <a:solidFill>
            <a:srgbClr val="FFD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2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tif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" t="13740" r="-292" b="11555"/>
          <a:stretch/>
        </p:blipFill>
        <p:spPr>
          <a:xfrm>
            <a:off x="0" y="0"/>
            <a:ext cx="12216680" cy="60212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6230877"/>
            <a:ext cx="1880569" cy="43197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" y="6230807"/>
            <a:ext cx="864096" cy="432049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 bwMode="auto">
          <a:xfrm>
            <a:off x="457200" y="12674"/>
            <a:ext cx="216024" cy="216024"/>
          </a:xfrm>
          <a:prstGeom prst="rect">
            <a:avLst/>
          </a:prstGeom>
          <a:solidFill>
            <a:srgbClr val="3DA5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457200" y="345330"/>
            <a:ext cx="216024" cy="216024"/>
          </a:xfrm>
          <a:prstGeom prst="rect">
            <a:avLst/>
          </a:prstGeom>
          <a:solidFill>
            <a:srgbClr val="0258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hteck 18"/>
          <p:cNvSpPr/>
          <p:nvPr userDrawn="1"/>
        </p:nvSpPr>
        <p:spPr bwMode="auto">
          <a:xfrm>
            <a:off x="457200" y="677986"/>
            <a:ext cx="216024" cy="216024"/>
          </a:xfrm>
          <a:prstGeom prst="rect">
            <a:avLst/>
          </a:prstGeom>
          <a:solidFill>
            <a:srgbClr val="FFD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feld 21"/>
          <p:cNvSpPr txBox="1"/>
          <p:nvPr userDrawn="1"/>
        </p:nvSpPr>
        <p:spPr>
          <a:xfrm>
            <a:off x="1391477" y="6487452"/>
            <a:ext cx="748883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800" b="0" dirty="0">
                <a:latin typeface="Arial" panose="020B0604020202020204" pitchFamily="34" charset="0"/>
                <a:cs typeface="Arial" panose="020B0604020202020204" pitchFamily="34" charset="0"/>
              </a:rPr>
              <a:t>FÜR MENSCH UND UMWELT. 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FÜR NIEDERSACHSEN</a:t>
            </a:r>
            <a:endParaRPr lang="de-DE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6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8" r:id="rId2"/>
    <p:sldLayoutId id="2147483674" r:id="rId3"/>
    <p:sldLayoutId id="2147483689" r:id="rId4"/>
    <p:sldLayoutId id="2147483687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qbw.erfassung@nlwkn.niedersachsen.de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s-nlwkn.hannit.de/qbdb-test/Startsei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CF5E5B9-8287-4A0C-9284-B9B088D7D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597" y="0"/>
            <a:ext cx="8578783" cy="602128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A2DED2B-4304-4014-A8D6-7BE9B93596FF}"/>
              </a:ext>
            </a:extLst>
          </p:cNvPr>
          <p:cNvSpPr/>
          <p:nvPr/>
        </p:nvSpPr>
        <p:spPr>
          <a:xfrm>
            <a:off x="379764" y="1124744"/>
            <a:ext cx="32468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Vorstellung der Online-Plattform QBDB </a:t>
            </a:r>
            <a:r>
              <a:rPr lang="de-DE" sz="2400" b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de-DE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uer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auwerks-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aten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ank</a:t>
            </a:r>
            <a:r>
              <a:rPr lang="de-DE" sz="2400" b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7C440BB-5973-4367-BE49-24E4178CF4EB}"/>
              </a:ext>
            </a:extLst>
          </p:cNvPr>
          <p:cNvSpPr txBox="1"/>
          <p:nvPr/>
        </p:nvSpPr>
        <p:spPr>
          <a:xfrm>
            <a:off x="379765" y="3712964"/>
            <a:ext cx="309634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28. Sitzung der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GeKo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27/39 12.06.2024 in Hitzacker</a:t>
            </a: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Tim Rospunt</a:t>
            </a:r>
          </a:p>
          <a:p>
            <a:r>
              <a:rPr lang="de-DE" sz="1600" b="0" i="1" dirty="0">
                <a:latin typeface="Arial" panose="020B0604020202020204" pitchFamily="34" charset="0"/>
                <a:cs typeface="Arial" panose="020B0604020202020204" pitchFamily="34" charset="0"/>
              </a:rPr>
              <a:t>Aufgabenbereichsleiter Oberirdische Gewässer</a:t>
            </a:r>
            <a:endParaRPr lang="de-DE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43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C69B535-52F5-44D3-9E00-265E5B12F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008" y="908720"/>
            <a:ext cx="7304400" cy="493159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07768" y="188640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Detailansicht der Bauwerksinformationen</a:t>
            </a:r>
          </a:p>
        </p:txBody>
      </p:sp>
      <p:sp>
        <p:nvSpPr>
          <p:cNvPr id="6" name="Legende mit Linie 1 5"/>
          <p:cNvSpPr/>
          <p:nvPr/>
        </p:nvSpPr>
        <p:spPr>
          <a:xfrm>
            <a:off x="9264352" y="2564904"/>
            <a:ext cx="1259632" cy="648072"/>
          </a:xfrm>
          <a:prstGeom prst="borderCallout1">
            <a:avLst>
              <a:gd name="adj1" fmla="val -136776"/>
              <a:gd name="adj2" fmla="val -480098"/>
              <a:gd name="adj3" fmla="val 46814"/>
              <a:gd name="adj4" fmla="val -541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Thematische Gruppierung der Sachdaten</a:t>
            </a:r>
          </a:p>
        </p:txBody>
      </p:sp>
      <p:sp>
        <p:nvSpPr>
          <p:cNvPr id="7" name="Ellipse 6"/>
          <p:cNvSpPr/>
          <p:nvPr/>
        </p:nvSpPr>
        <p:spPr>
          <a:xfrm>
            <a:off x="2423592" y="1412776"/>
            <a:ext cx="864096" cy="288032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8293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B8A6C1-BF97-4E00-8BFE-35B25F873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860550"/>
            <a:ext cx="8676456" cy="322603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07768" y="188640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Detailansicht der Bauwerksinformationen</a:t>
            </a:r>
          </a:p>
        </p:txBody>
      </p:sp>
      <p:sp>
        <p:nvSpPr>
          <p:cNvPr id="6" name="Legende mit Linie 1 5"/>
          <p:cNvSpPr/>
          <p:nvPr/>
        </p:nvSpPr>
        <p:spPr>
          <a:xfrm>
            <a:off x="8688291" y="4221088"/>
            <a:ext cx="1685923" cy="1080120"/>
          </a:xfrm>
          <a:prstGeom prst="borderCallout1">
            <a:avLst>
              <a:gd name="adj1" fmla="val -233398"/>
              <a:gd name="adj2" fmla="val -19002"/>
              <a:gd name="adj3" fmla="val 761"/>
              <a:gd name="adj4" fmla="val 50659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Ablage von Fotos und anderen Dokumenten möglich</a:t>
            </a:r>
          </a:p>
        </p:txBody>
      </p:sp>
      <p:sp>
        <p:nvSpPr>
          <p:cNvPr id="7" name="Ellipse 6"/>
          <p:cNvSpPr/>
          <p:nvPr/>
        </p:nvSpPr>
        <p:spPr>
          <a:xfrm>
            <a:off x="7856853" y="1384563"/>
            <a:ext cx="864096" cy="288032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BD5633-975B-454C-ACF5-902AB9376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9" y="1769851"/>
            <a:ext cx="5336695" cy="422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307468" y="692696"/>
            <a:ext cx="957706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Bisherige Umsetzungsschritte</a:t>
            </a:r>
          </a:p>
          <a:p>
            <a:pPr>
              <a:spcAft>
                <a:spcPts val="600"/>
              </a:spcAft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9C7B5CE-80D7-4C9A-8A1F-6816B89F3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473953"/>
              </p:ext>
            </p:extLst>
          </p:nvPr>
        </p:nvGraphicFramePr>
        <p:xfrm>
          <a:off x="1372072" y="1700808"/>
          <a:ext cx="8468344" cy="36752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6272">
                  <a:extLst>
                    <a:ext uri="{9D8B030D-6E8A-4147-A177-3AD203B41FA5}">
                      <a16:colId xmlns:a16="http://schemas.microsoft.com/office/drawing/2014/main" val="1903565482"/>
                    </a:ext>
                  </a:extLst>
                </a:gridCol>
                <a:gridCol w="6452072">
                  <a:extLst>
                    <a:ext uri="{9D8B030D-6E8A-4147-A177-3AD203B41FA5}">
                      <a16:colId xmlns:a16="http://schemas.microsoft.com/office/drawing/2014/main" val="2264706504"/>
                    </a:ext>
                  </a:extLst>
                </a:gridCol>
              </a:tblGrid>
              <a:tr h="446366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 Dez.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Produktionsstart 1. Phase – interne NutzerInnen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231791"/>
                  </a:ext>
                </a:extLst>
              </a:tr>
              <a:tr h="434041"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Handbuch und weitere Hilfetexte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967073"/>
                  </a:ext>
                </a:extLst>
              </a:tr>
              <a:tr h="431410"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Funktionspostfach &amp; Nutzerverwaltung</a:t>
                      </a: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414300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Cloud-Ablageordner für Bereitstellung von Fotos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539449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 Schulungsangebote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447015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Behebung von Programmfehlern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488580"/>
                  </a:ext>
                </a:extLst>
              </a:tr>
              <a:tr h="432678"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46309"/>
                  </a:ext>
                </a:extLst>
              </a:tr>
              <a:tr h="632759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 März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Veröffentlichung der QBW-Daten über die Umweltkarten Niedersachsen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799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014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307468" y="692696"/>
            <a:ext cx="957706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Weitere Schritte und Zeitplan</a:t>
            </a:r>
          </a:p>
          <a:p>
            <a:pPr>
              <a:spcAft>
                <a:spcPts val="600"/>
              </a:spcAft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9C7B5CE-80D7-4C9A-8A1F-6816B89F35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75948"/>
              </p:ext>
            </p:extLst>
          </p:nvPr>
        </p:nvGraphicFramePr>
        <p:xfrm>
          <a:off x="1372072" y="1700808"/>
          <a:ext cx="9512460" cy="454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4871">
                  <a:extLst>
                    <a:ext uri="{9D8B030D-6E8A-4147-A177-3AD203B41FA5}">
                      <a16:colId xmlns:a16="http://schemas.microsoft.com/office/drawing/2014/main" val="1903565482"/>
                    </a:ext>
                  </a:extLst>
                </a:gridCol>
                <a:gridCol w="7247589">
                  <a:extLst>
                    <a:ext uri="{9D8B030D-6E8A-4147-A177-3AD203B41FA5}">
                      <a16:colId xmlns:a16="http://schemas.microsoft.com/office/drawing/2014/main" val="2264706504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Laufend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Erstellung einer Fachanleitung (+ Definitionen)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23179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FAQ-Liste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96707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endParaRPr lang="de-DE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Aktualisierung des Gewässernetzes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414300"/>
                  </a:ext>
                </a:extLst>
              </a:tr>
              <a:tr h="179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Anf. Aug. 2024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(32. KW)</a:t>
                      </a:r>
                      <a:endParaRPr lang="de-DE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Produktionsstart 2. Phase – externe NutzerInnen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Ankündigung über Pressemitteilung und Anschreiben an UWB/UHV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Vorstellung in den Gebietskooperationen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Beginn der Registrierung für externe NutzerInnen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Durchführung von Schulungen</a:t>
                      </a:r>
                      <a:b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(Einladung über Mailverteiler der registrierten Nutzenden)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fortlaufender technischer Support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fachliche Prüfung von Datenmeldungen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de-D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539449"/>
                  </a:ext>
                </a:extLst>
              </a:tr>
            </a:tbl>
          </a:graphicData>
        </a:graphic>
      </p:graphicFrame>
      <p:sp>
        <p:nvSpPr>
          <p:cNvPr id="2" name="Pfeil: nach links 1">
            <a:extLst>
              <a:ext uri="{FF2B5EF4-FFF2-40B4-BE49-F238E27FC236}">
                <a16:creationId xmlns:a16="http://schemas.microsoft.com/office/drawing/2014/main" id="{041CD67E-E581-4C97-BF84-057309D8F444}"/>
              </a:ext>
            </a:extLst>
          </p:cNvPr>
          <p:cNvSpPr/>
          <p:nvPr/>
        </p:nvSpPr>
        <p:spPr>
          <a:xfrm>
            <a:off x="8112224" y="3645024"/>
            <a:ext cx="936104" cy="43204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9332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783632" y="1988840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Kontaktdaten</a:t>
            </a:r>
          </a:p>
          <a:p>
            <a:pPr>
              <a:spcAft>
                <a:spcPts val="600"/>
              </a:spcAft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Bei Fragen zur Webanwendung „Querbauwerks-Datenbank (QBDB)“: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de-DE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Aft>
                <a:spcPts val="0"/>
              </a:spcAft>
            </a:pP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qbw.erfassung@nlwkn.niedersachsen.de</a:t>
            </a:r>
            <a:endParaRPr lang="de-DE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de-DE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61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42BABFC-D26F-4CD3-B676-3BB03DC72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14" y="1844824"/>
            <a:ext cx="8335572" cy="374672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96CB8AE-B157-467A-9B54-4DF5E917EB1B}"/>
              </a:ext>
            </a:extLst>
          </p:cNvPr>
          <p:cNvSpPr/>
          <p:nvPr/>
        </p:nvSpPr>
        <p:spPr>
          <a:xfrm>
            <a:off x="3503712" y="620691"/>
            <a:ext cx="4572000" cy="7745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QBDB: Liste der Koordinatoren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(Stand 01.03.2024)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35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0" y="3933056"/>
            <a:ext cx="5794340" cy="1510717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76132" y="4149804"/>
            <a:ext cx="555455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Ihre</a:t>
            </a:r>
          </a:p>
          <a:p>
            <a:r>
              <a:rPr lang="de-DE" sz="3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1444842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271464" y="1196752"/>
            <a:ext cx="95770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Zielsetzung der Online-Plattform</a:t>
            </a:r>
          </a:p>
          <a:p>
            <a:pPr>
              <a:spcAft>
                <a:spcPts val="600"/>
              </a:spcAft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Zugriffsmöglichkeit auf den landesweiten Datenbestand der Querbauwerke (Registrierung erforderlich!)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standardisierte Meldung von Querbauwerken und die Aktualisierung vorhandener Daten über ein Internetportal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Einbindung relevanter Akteure in die Fortschreibung und Aktualisierung des Datenbestands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Datenmeldung durch die unteren Wasserbehörden und die Unterhaltungsverbände erfolgt auf freiwilliger Basis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wichtige Datengrundlage für die Bewirtschaftung der Fließgewässer und Ableitung des Maßnahmenbedarfs</a:t>
            </a:r>
          </a:p>
        </p:txBody>
      </p:sp>
    </p:spTree>
    <p:extLst>
      <p:ext uri="{BB962C8B-B14F-4D97-AF65-F5344CB8AC3E}">
        <p14:creationId xmlns:p14="http://schemas.microsoft.com/office/powerpoint/2010/main" val="792538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271464" y="1196752"/>
            <a:ext cx="957706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Prozessschema „QBDB“</a:t>
            </a:r>
          </a:p>
          <a:p>
            <a:pPr>
              <a:spcAft>
                <a:spcPts val="600"/>
              </a:spcAft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03306C-3EDE-41B6-A0F8-4873F1E5C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857294"/>
            <a:ext cx="7943520" cy="38755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11661A1-C04A-451A-B40B-8E46AB0A9F89}"/>
              </a:ext>
            </a:extLst>
          </p:cNvPr>
          <p:cNvSpPr txBox="1"/>
          <p:nvPr/>
        </p:nvSpPr>
        <p:spPr>
          <a:xfrm>
            <a:off x="2063552" y="4725144"/>
            <a:ext cx="2100062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Client-Server-</a:t>
            </a:r>
            <a:br>
              <a:rPr lang="de-DE" sz="2000" dirty="0"/>
            </a:br>
            <a:r>
              <a:rPr lang="de-DE" sz="2000" dirty="0"/>
              <a:t>Modell</a:t>
            </a:r>
          </a:p>
        </p:txBody>
      </p:sp>
    </p:spTree>
    <p:extLst>
      <p:ext uri="{BB962C8B-B14F-4D97-AF65-F5344CB8AC3E}">
        <p14:creationId xmlns:p14="http://schemas.microsoft.com/office/powerpoint/2010/main" val="1465653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415480" y="597168"/>
            <a:ext cx="957706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Akteure und Rollen (1)</a:t>
            </a:r>
          </a:p>
          <a:p>
            <a:pPr>
              <a:spcAft>
                <a:spcPts val="600"/>
              </a:spcAft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0E48B9CF-FD2C-4864-9EE6-C58D08434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40559"/>
              </p:ext>
            </p:extLst>
          </p:nvPr>
        </p:nvGraphicFramePr>
        <p:xfrm>
          <a:off x="1991544" y="1522839"/>
          <a:ext cx="7920880" cy="4343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63109">
                  <a:extLst>
                    <a:ext uri="{9D8B030D-6E8A-4147-A177-3AD203B41FA5}">
                      <a16:colId xmlns:a16="http://schemas.microsoft.com/office/drawing/2014/main" val="1903565482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val="2264706504"/>
                    </a:ext>
                  </a:extLst>
                </a:gridCol>
                <a:gridCol w="3017478">
                  <a:extLst>
                    <a:ext uri="{9D8B030D-6E8A-4147-A177-3AD203B41FA5}">
                      <a16:colId xmlns:a16="http://schemas.microsoft.com/office/drawing/2014/main" val="12283702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Akteure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Rollen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Rechte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231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NLWKN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LAVES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UWB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UHV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Melder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Neuerfassung,</a:t>
                      </a:r>
                      <a:b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Änderung und</a:t>
                      </a:r>
                      <a:b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Deaktivierung</a:t>
                      </a:r>
                      <a:b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von Bauwerksdatensätzen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967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NLWKN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Interner Bearbeiter („Prüfer“)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Prüfung und Freigabe (bzw. Ablehnung) von neu erfassten</a:t>
                      </a:r>
                      <a:r>
                        <a:rPr lang="de-DE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oder geänderten Datensätzen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Bewertung der Durchgängigkeit</a:t>
                      </a: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7539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Fachadministrator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994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de-DE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Systemadministrator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de-DE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7368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4950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415480" y="597168"/>
            <a:ext cx="957706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Akteure und Rollen (2)</a:t>
            </a:r>
          </a:p>
          <a:p>
            <a:pPr>
              <a:spcAft>
                <a:spcPts val="600"/>
              </a:spcAft>
            </a:pP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EBB9BC7-97B9-4340-B3A8-B01EF0F8A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515491"/>
            <a:ext cx="7920880" cy="366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36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3" y="619862"/>
            <a:ext cx="7304789" cy="540142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07771" y="188640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Startseite der Online-Plattform QBDB</a:t>
            </a:r>
          </a:p>
        </p:txBody>
      </p:sp>
      <p:sp>
        <p:nvSpPr>
          <p:cNvPr id="7" name="Legende mit Linie 1 6"/>
          <p:cNvSpPr/>
          <p:nvPr/>
        </p:nvSpPr>
        <p:spPr>
          <a:xfrm>
            <a:off x="1596008" y="1844824"/>
            <a:ext cx="1187624" cy="756664"/>
          </a:xfrm>
          <a:prstGeom prst="borderCallout1">
            <a:avLst>
              <a:gd name="adj1" fmla="val 158403"/>
              <a:gd name="adj2" fmla="val 329283"/>
              <a:gd name="adj3" fmla="val 49138"/>
              <a:gd name="adj4" fmla="val 99403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Hinweise zur Registrierung</a:t>
            </a:r>
          </a:p>
        </p:txBody>
      </p:sp>
      <p:sp>
        <p:nvSpPr>
          <p:cNvPr id="8" name="Legende mit Linie 1 7"/>
          <p:cNvSpPr/>
          <p:nvPr/>
        </p:nvSpPr>
        <p:spPr>
          <a:xfrm>
            <a:off x="9336360" y="1772816"/>
            <a:ext cx="1224136" cy="756664"/>
          </a:xfrm>
          <a:prstGeom prst="borderCallout1">
            <a:avLst>
              <a:gd name="adj1" fmla="val -60545"/>
              <a:gd name="adj2" fmla="val -317516"/>
              <a:gd name="adj3" fmla="val 52624"/>
              <a:gd name="adj4" fmla="val 939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Registerkarte „Registrieren“</a:t>
            </a:r>
          </a:p>
        </p:txBody>
      </p:sp>
      <p:sp>
        <p:nvSpPr>
          <p:cNvPr id="9" name="Ellipse 8"/>
          <p:cNvSpPr/>
          <p:nvPr/>
        </p:nvSpPr>
        <p:spPr>
          <a:xfrm>
            <a:off x="4871864" y="1124744"/>
            <a:ext cx="576064" cy="288032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5519936" y="2924944"/>
            <a:ext cx="504056" cy="288032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Legende mit Linie 1 10"/>
          <p:cNvSpPr/>
          <p:nvPr/>
        </p:nvSpPr>
        <p:spPr>
          <a:xfrm>
            <a:off x="9336360" y="2888360"/>
            <a:ext cx="1224136" cy="756664"/>
          </a:xfrm>
          <a:prstGeom prst="borderCallout1">
            <a:avLst>
              <a:gd name="adj1" fmla="val -44566"/>
              <a:gd name="adj2" fmla="val -124109"/>
              <a:gd name="adj3" fmla="val 52624"/>
              <a:gd name="adj4" fmla="val 939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Anmeldung nach erfolgreicher Registrierung</a:t>
            </a:r>
          </a:p>
        </p:txBody>
      </p:sp>
      <p:sp>
        <p:nvSpPr>
          <p:cNvPr id="12" name="Ellipse 11"/>
          <p:cNvSpPr/>
          <p:nvPr/>
        </p:nvSpPr>
        <p:spPr>
          <a:xfrm>
            <a:off x="6145532" y="1875114"/>
            <a:ext cx="1678660" cy="1013246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78CA5FA-3BFF-4777-97AA-8E2245DEF234}"/>
              </a:ext>
            </a:extLst>
          </p:cNvPr>
          <p:cNvSpPr txBox="1"/>
          <p:nvPr/>
        </p:nvSpPr>
        <p:spPr>
          <a:xfrm flipH="1">
            <a:off x="6402998" y="5229203"/>
            <a:ext cx="3077381" cy="64633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/>
              <a:t>QBDB-Testumgebung:</a:t>
            </a:r>
          </a:p>
          <a:p>
            <a:r>
              <a:rPr lang="de-DE" sz="1200" dirty="0">
                <a:hlinkClick r:id="rId3"/>
              </a:rPr>
              <a:t>https://services-nlwkn.hannit.de/qbdb-test/Startseite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168141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3" y="619862"/>
            <a:ext cx="7304789" cy="540142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07768" y="188640"/>
            <a:ext cx="329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Registerkarte „Registrieren“</a:t>
            </a:r>
          </a:p>
        </p:txBody>
      </p:sp>
    </p:spTree>
    <p:extLst>
      <p:ext uri="{BB962C8B-B14F-4D97-AF65-F5344CB8AC3E}">
        <p14:creationId xmlns:p14="http://schemas.microsoft.com/office/powerpoint/2010/main" val="77982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3" y="619862"/>
            <a:ext cx="7304789" cy="540142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007768" y="188640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Geschützter Bereich - Startseite</a:t>
            </a:r>
          </a:p>
        </p:txBody>
      </p:sp>
      <p:sp>
        <p:nvSpPr>
          <p:cNvPr id="5" name="Legende mit Linie 1 4"/>
          <p:cNvSpPr/>
          <p:nvPr/>
        </p:nvSpPr>
        <p:spPr>
          <a:xfrm>
            <a:off x="8976320" y="2024264"/>
            <a:ext cx="1547664" cy="756664"/>
          </a:xfrm>
          <a:prstGeom prst="borderCallout1">
            <a:avLst>
              <a:gd name="adj1" fmla="val -95944"/>
              <a:gd name="adj2" fmla="val -136336"/>
              <a:gd name="adj3" fmla="val 46814"/>
              <a:gd name="adj4" fmla="val -541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Nutzerhandbuch,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Schnelleinstieg, Hinweise für Prüfer</a:t>
            </a:r>
          </a:p>
        </p:txBody>
      </p:sp>
      <p:sp>
        <p:nvSpPr>
          <p:cNvPr id="6" name="Ellipse 5"/>
          <p:cNvSpPr/>
          <p:nvPr/>
        </p:nvSpPr>
        <p:spPr>
          <a:xfrm>
            <a:off x="6384032" y="1124744"/>
            <a:ext cx="504056" cy="288032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676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260" y="584272"/>
            <a:ext cx="7304789" cy="5401429"/>
          </a:xfrm>
          <a:prstGeom prst="rect">
            <a:avLst/>
          </a:prstGeom>
        </p:spPr>
      </p:pic>
      <p:sp>
        <p:nvSpPr>
          <p:cNvPr id="12" name="Legende mit Linie 1 5">
            <a:extLst>
              <a:ext uri="{FF2B5EF4-FFF2-40B4-BE49-F238E27FC236}">
                <a16:creationId xmlns:a16="http://schemas.microsoft.com/office/drawing/2014/main" id="{5452EEE3-F043-4200-B24C-D5F931E3E203}"/>
              </a:ext>
            </a:extLst>
          </p:cNvPr>
          <p:cNvSpPr/>
          <p:nvPr/>
        </p:nvSpPr>
        <p:spPr>
          <a:xfrm>
            <a:off x="1653214" y="3933056"/>
            <a:ext cx="1187624" cy="576064"/>
          </a:xfrm>
          <a:prstGeom prst="borderCallout1">
            <a:avLst>
              <a:gd name="adj1" fmla="val 171677"/>
              <a:gd name="adj2" fmla="val 90228"/>
              <a:gd name="adj3" fmla="val 100148"/>
              <a:gd name="adj4" fmla="val 50583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Querbauwerk bearbeiten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69BBAC4-3ABE-473E-9105-B7788E1819E8}"/>
              </a:ext>
            </a:extLst>
          </p:cNvPr>
          <p:cNvSpPr/>
          <p:nvPr/>
        </p:nvSpPr>
        <p:spPr>
          <a:xfrm>
            <a:off x="2567608" y="4933846"/>
            <a:ext cx="576064" cy="288032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4007768" y="188640"/>
            <a:ext cx="355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Registerkarte „Querbauwerke“</a:t>
            </a:r>
          </a:p>
        </p:txBody>
      </p:sp>
      <p:sp>
        <p:nvSpPr>
          <p:cNvPr id="6" name="Legende mit Linie 1 5"/>
          <p:cNvSpPr/>
          <p:nvPr/>
        </p:nvSpPr>
        <p:spPr>
          <a:xfrm>
            <a:off x="1653214" y="2716242"/>
            <a:ext cx="1187624" cy="576064"/>
          </a:xfrm>
          <a:prstGeom prst="borderCallout1">
            <a:avLst>
              <a:gd name="adj1" fmla="val 167774"/>
              <a:gd name="adj2" fmla="val 109792"/>
              <a:gd name="adj3" fmla="val 100148"/>
              <a:gd name="adj4" fmla="val 50583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Neues Querbauwerk erfassen</a:t>
            </a:r>
          </a:p>
        </p:txBody>
      </p:sp>
      <p:sp>
        <p:nvSpPr>
          <p:cNvPr id="7" name="Ellipse 6"/>
          <p:cNvSpPr/>
          <p:nvPr/>
        </p:nvSpPr>
        <p:spPr>
          <a:xfrm>
            <a:off x="2423592" y="3717032"/>
            <a:ext cx="1152128" cy="288032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631507" y="2143892"/>
            <a:ext cx="1208985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rgbClr val="41719C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/>
              <a:t>Kartenansicht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631504" y="4839546"/>
            <a:ext cx="115929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rgbClr val="41719C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dirty="0"/>
              <a:t>Datenansicht</a:t>
            </a:r>
            <a:br>
              <a:rPr lang="de-DE" sz="1200" dirty="0"/>
            </a:br>
            <a:r>
              <a:rPr lang="de-DE" sz="1200" dirty="0"/>
              <a:t>(„</a:t>
            </a:r>
            <a:r>
              <a:rPr lang="de-DE" sz="1200" dirty="0" err="1"/>
              <a:t>Datengrid</a:t>
            </a:r>
            <a:r>
              <a:rPr lang="de-DE" sz="1200" dirty="0"/>
              <a:t>“)</a:t>
            </a:r>
          </a:p>
        </p:txBody>
      </p:sp>
      <p:sp>
        <p:nvSpPr>
          <p:cNvPr id="8" name="Legende mit Linie 1 5">
            <a:extLst>
              <a:ext uri="{FF2B5EF4-FFF2-40B4-BE49-F238E27FC236}">
                <a16:creationId xmlns:a16="http://schemas.microsoft.com/office/drawing/2014/main" id="{F2D538BB-129F-4477-8291-57DCC93745F3}"/>
              </a:ext>
            </a:extLst>
          </p:cNvPr>
          <p:cNvSpPr/>
          <p:nvPr/>
        </p:nvSpPr>
        <p:spPr>
          <a:xfrm>
            <a:off x="9332915" y="4567775"/>
            <a:ext cx="1187624" cy="728982"/>
          </a:xfrm>
          <a:prstGeom prst="borderCallout1">
            <a:avLst>
              <a:gd name="adj1" fmla="val -75692"/>
              <a:gd name="adj2" fmla="val 31278"/>
              <a:gd name="adj3" fmla="val -350"/>
              <a:gd name="adj4" fmla="val 47504"/>
            </a:avLst>
          </a:prstGeom>
          <a:solidFill>
            <a:schemeClr val="accent1">
              <a:lumMod val="20000"/>
              <a:lumOff val="80000"/>
            </a:schemeClr>
          </a:solidFill>
          <a:ln w="15875">
            <a:head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Datenexport möglich (Dateiformat CSV)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33FC29E-3BBE-4B34-9B22-37AE58A4795E}"/>
              </a:ext>
            </a:extLst>
          </p:cNvPr>
          <p:cNvSpPr/>
          <p:nvPr/>
        </p:nvSpPr>
        <p:spPr>
          <a:xfrm>
            <a:off x="9126679" y="3717032"/>
            <a:ext cx="1152128" cy="288032"/>
          </a:xfrm>
          <a:prstGeom prst="ellipse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97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 animBg="1"/>
      <p:bldP spid="7" grpId="0" animBg="1"/>
      <p:bldP spid="9" grpId="0" animBg="1"/>
      <p:bldP spid="10" grpId="0" animBg="1"/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0787768682CE44E9E110F8FC22E9173" ma:contentTypeVersion="1" ma:contentTypeDescription="Ein neues Dokument erstellen." ma:contentTypeScope="" ma:versionID="49febf1c9ee751125e1f7e90c33890bc">
  <xsd:schema xmlns:xsd="http://www.w3.org/2001/XMLSchema" xmlns:xs="http://www.w3.org/2001/XMLSchema" xmlns:p="http://schemas.microsoft.com/office/2006/metadata/properties" xmlns:ns2="26adfaf2-c62a-4618-ada3-76b6bf08fd13" xmlns:ns3="eab751f4-adc3-4a9f-9fb8-45e597abee7c" xmlns:ns4="61876a73-abf7-481e-90aa-d36e685e0926" targetNamespace="http://schemas.microsoft.com/office/2006/metadata/properties" ma:root="true" ma:fieldsID="e1b16bee3a1992c1d48ac83fe19c9596" ns2:_="" ns3:_="" ns4:_="">
    <xsd:import namespace="26adfaf2-c62a-4618-ada3-76b6bf08fd13"/>
    <xsd:import namespace="eab751f4-adc3-4a9f-9fb8-45e597abee7c"/>
    <xsd:import namespace="61876a73-abf7-481e-90aa-d36e685e092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Bereich" minOccurs="0"/>
                <xsd:element ref="ns3:Hinweis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adfaf2-c62a-4618-ada3-76b6bf08fd1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751f4-adc3-4a9f-9fb8-45e597abee7c" elementFormDefault="qualified">
    <xsd:import namespace="http://schemas.microsoft.com/office/2006/documentManagement/types"/>
    <xsd:import namespace="http://schemas.microsoft.com/office/infopath/2007/PartnerControls"/>
    <xsd:element name="Bereich" ma:index="11" nillable="true" ma:displayName="Thema" ma:internalName="Bereich">
      <xsd:simpleType>
        <xsd:restriction base="dms:Text">
          <xsd:maxLength value="255"/>
        </xsd:restriction>
      </xsd:simpleType>
    </xsd:element>
    <xsd:element name="Hinweis" ma:index="12" nillable="true" ma:displayName="Hinweis" ma:internalName="Hinwei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876a73-abf7-481e-90aa-d36e685e092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ereich xmlns="eab751f4-adc3-4a9f-9fb8-45e597abee7c">Masterfolien des NLWKN</Bereich>
    <Hinweis xmlns="eab751f4-adc3-4a9f-9fb8-45e597abee7c" xsi:nil="true"/>
    <_dlc_DocId xmlns="26adfaf2-c62a-4618-ada3-76b6bf08fd13">VX6DFW4R33H5-1382941071-49</_dlc_DocId>
    <_dlc_DocIdUrl xmlns="26adfaf2-c62a-4618-ada3-76b6bf08fd13">
      <Url>https://intranet.nlwkn.local/D07PresseundOeffentlichkeitsarbeit/_layouts/15/DocIdRedir.aspx?ID=VX6DFW4R33H5-1382941071-49</Url>
      <Description>VX6DFW4R33H5-1382941071-49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1CDDFC-6ECB-43DA-9EE9-6F6ABA85DB5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1A8CF78-3D2C-422A-93C9-80FC63D84C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adfaf2-c62a-4618-ada3-76b6bf08fd13"/>
    <ds:schemaRef ds:uri="eab751f4-adc3-4a9f-9fb8-45e597abee7c"/>
    <ds:schemaRef ds:uri="61876a73-abf7-481e-90aa-d36e685e09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3748BF-A27A-4A3A-9D55-11D6F61FD639}">
  <ds:schemaRefs>
    <ds:schemaRef ds:uri="http://schemas.microsoft.com/office/2006/documentManagement/types"/>
    <ds:schemaRef ds:uri="26adfaf2-c62a-4618-ada3-76b6bf08fd13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61876a73-abf7-481e-90aa-d36e685e0926"/>
    <ds:schemaRef ds:uri="eab751f4-adc3-4a9f-9fb8-45e597abee7c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EA755315-6DE6-44DC-9527-845D96B34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376</Words>
  <Application>Microsoft Office PowerPoint</Application>
  <PresentationFormat>Breitbild</PresentationFormat>
  <Paragraphs>92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NLWK Norden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Diepen</dc:creator>
  <cp:lastModifiedBy>Tim Rospunt</cp:lastModifiedBy>
  <cp:revision>428</cp:revision>
  <cp:lastPrinted>2021-04-20T10:21:25Z</cp:lastPrinted>
  <dcterms:created xsi:type="dcterms:W3CDTF">2004-11-22T07:57:44Z</dcterms:created>
  <dcterms:modified xsi:type="dcterms:W3CDTF">2024-06-03T07:45:21Z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2c1bb98c-df34-4e7b-bd41-a8f16f89e1c4</vt:lpwstr>
  </property>
  <property fmtid="{D5CDD505-2E9C-101B-9397-08002B2CF9AE}" pid="3" name="ContentTypeId">
    <vt:lpwstr>0x010100A0787768682CE44E9E110F8FC22E9173</vt:lpwstr>
  </property>
</Properties>
</file>