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5"/>
  </p:sldMasterIdLst>
  <p:notesMasterIdLst>
    <p:notesMasterId r:id="rId11"/>
  </p:notesMasterIdLst>
  <p:handoutMasterIdLst>
    <p:handoutMasterId r:id="rId12"/>
  </p:handoutMasterIdLst>
  <p:sldIdLst>
    <p:sldId id="458" r:id="rId6"/>
    <p:sldId id="459" r:id="rId7"/>
    <p:sldId id="463" r:id="rId8"/>
    <p:sldId id="461" r:id="rId9"/>
    <p:sldId id="456" r:id="rId10"/>
  </p:sldIdLst>
  <p:sldSz cx="12192000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E5C13CB-C549-4213-88B7-47F9C0F1F3AF}">
          <p14:sldIdLst>
            <p14:sldId id="458"/>
            <p14:sldId id="459"/>
            <p14:sldId id="463"/>
            <p14:sldId id="461"/>
            <p14:sldId id="456"/>
          </p14:sldIdLst>
        </p14:section>
        <p14:section name="Abschnitt ohne Titel" id="{8BF96FE2-4F9B-44E4-A1C9-0BE447BBFA7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sten Lippe" initials="CL" lastIdx="18" clrIdx="0">
    <p:extLst>
      <p:ext uri="{19B8F6BF-5375-455C-9EA6-DF929625EA0E}">
        <p15:presenceInfo xmlns:p15="http://schemas.microsoft.com/office/powerpoint/2012/main" userId="Carsten Lippe" providerId="None"/>
      </p:ext>
    </p:extLst>
  </p:cmAuthor>
  <p:cmAuthor id="2" name="Rasper, Manfred" initials="MR" lastIdx="4" clrIdx="1">
    <p:extLst>
      <p:ext uri="{19B8F6BF-5375-455C-9EA6-DF929625EA0E}">
        <p15:presenceInfo xmlns:p15="http://schemas.microsoft.com/office/powerpoint/2012/main" userId="Rasper, Manfred" providerId="None"/>
      </p:ext>
    </p:extLst>
  </p:cmAuthor>
  <p:cmAuthor id="3" name="Dörr, Bettina" initials="DB" lastIdx="7" clrIdx="2">
    <p:extLst>
      <p:ext uri="{19B8F6BF-5375-455C-9EA6-DF929625EA0E}">
        <p15:presenceInfo xmlns:p15="http://schemas.microsoft.com/office/powerpoint/2012/main" userId="Dörr, Bettina" providerId="None"/>
      </p:ext>
    </p:extLst>
  </p:cmAuthor>
  <p:cmAuthor id="4" name="Andreas Persy" initials="AP" lastIdx="4" clrIdx="3">
    <p:extLst>
      <p:ext uri="{19B8F6BF-5375-455C-9EA6-DF929625EA0E}">
        <p15:presenceInfo xmlns:p15="http://schemas.microsoft.com/office/powerpoint/2012/main" userId="Andreas Pers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9A3"/>
    <a:srgbClr val="FFDF00"/>
    <a:srgbClr val="009999"/>
    <a:srgbClr val="00CC99"/>
    <a:srgbClr val="009900"/>
    <a:srgbClr val="33CC33"/>
    <a:srgbClr val="F2F2F2"/>
    <a:srgbClr val="B3B3B3"/>
    <a:srgbClr val="CCCCCC"/>
    <a:srgbClr val="82A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74644" autoAdjust="0"/>
  </p:normalViewPr>
  <p:slideViewPr>
    <p:cSldViewPr>
      <p:cViewPr varScale="1">
        <p:scale>
          <a:sx n="59" d="100"/>
          <a:sy n="59" d="100"/>
        </p:scale>
        <p:origin x="85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3750" y="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058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43" y="1"/>
            <a:ext cx="2947144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21"/>
            <a:ext cx="2946058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43" y="9428221"/>
            <a:ext cx="2947144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47ADCC11-8ED5-4B6C-82E4-13A5D2E4AF5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94194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058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43" y="1"/>
            <a:ext cx="2947144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2" y="4717588"/>
            <a:ext cx="5438792" cy="446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21"/>
            <a:ext cx="2946058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43" y="9428221"/>
            <a:ext cx="2947144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058DE7A1-FF1C-490D-A93D-672F60FFB87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8062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8DE7A1-FF1C-490D-A93D-672F60FFB876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664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8DE7A1-FF1C-490D-A93D-672F60FFB876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64735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8DE7A1-FF1C-490D-A93D-672F60FFB876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460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Auch Exceltabelle wird noch zur Verfügung gestellt.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8DE7A1-FF1C-490D-A93D-672F60FFB876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634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1391477" y="6487452"/>
            <a:ext cx="748883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b="0" dirty="0">
                <a:latin typeface="Arial" panose="020B0604020202020204" pitchFamily="34" charset="0"/>
                <a:cs typeface="Arial" panose="020B0604020202020204" pitchFamily="34" charset="0"/>
              </a:rPr>
              <a:t>FÜR MENSCH UND UMWELT.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FÜR NIEDERSACHSEN</a:t>
            </a:r>
            <a:endParaRPr lang="de-DE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96"/>
          <a:stretch/>
        </p:blipFill>
        <p:spPr>
          <a:xfrm>
            <a:off x="0" y="-8498"/>
            <a:ext cx="12192000" cy="6029786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 bwMode="auto">
          <a:xfrm>
            <a:off x="457200" y="12674"/>
            <a:ext cx="216024" cy="216024"/>
          </a:xfrm>
          <a:prstGeom prst="rect">
            <a:avLst/>
          </a:prstGeom>
          <a:solidFill>
            <a:srgbClr val="3DA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457200" y="345330"/>
            <a:ext cx="216024" cy="216024"/>
          </a:xfrm>
          <a:prstGeom prst="rect">
            <a:avLst/>
          </a:prstGeom>
          <a:solidFill>
            <a:srgbClr val="0258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457200" y="677986"/>
            <a:ext cx="216024" cy="216024"/>
          </a:xfrm>
          <a:prstGeom prst="rect">
            <a:avLst/>
          </a:prstGeom>
          <a:solidFill>
            <a:srgbClr val="FFD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4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t="9201" r="586" b="16682"/>
          <a:stretch/>
        </p:blipFill>
        <p:spPr>
          <a:xfrm>
            <a:off x="0" y="0"/>
            <a:ext cx="12192000" cy="6021288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 bwMode="auto">
          <a:xfrm>
            <a:off x="457200" y="12674"/>
            <a:ext cx="216024" cy="216024"/>
          </a:xfrm>
          <a:prstGeom prst="rect">
            <a:avLst/>
          </a:prstGeom>
          <a:solidFill>
            <a:srgbClr val="3DA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457200" y="345330"/>
            <a:ext cx="216024" cy="216024"/>
          </a:xfrm>
          <a:prstGeom prst="rect">
            <a:avLst/>
          </a:prstGeom>
          <a:solidFill>
            <a:srgbClr val="0258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457200" y="677986"/>
            <a:ext cx="216024" cy="216024"/>
          </a:xfrm>
          <a:prstGeom prst="rect">
            <a:avLst/>
          </a:prstGeom>
          <a:solidFill>
            <a:srgbClr val="FFD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7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t="12689" r="586" b="13527"/>
          <a:stretch/>
        </p:blipFill>
        <p:spPr>
          <a:xfrm>
            <a:off x="0" y="0"/>
            <a:ext cx="12192000" cy="6021288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 bwMode="auto">
          <a:xfrm>
            <a:off x="457200" y="12674"/>
            <a:ext cx="216024" cy="216024"/>
          </a:xfrm>
          <a:prstGeom prst="rect">
            <a:avLst/>
          </a:prstGeom>
          <a:solidFill>
            <a:srgbClr val="3DA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457200" y="345330"/>
            <a:ext cx="216024" cy="216024"/>
          </a:xfrm>
          <a:prstGeom prst="rect">
            <a:avLst/>
          </a:prstGeom>
          <a:solidFill>
            <a:srgbClr val="0258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457200" y="677986"/>
            <a:ext cx="216024" cy="216024"/>
          </a:xfrm>
          <a:prstGeom prst="rect">
            <a:avLst/>
          </a:prstGeom>
          <a:solidFill>
            <a:srgbClr val="FFD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0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5" b="10412"/>
          <a:stretch/>
        </p:blipFill>
        <p:spPr>
          <a:xfrm>
            <a:off x="0" y="-27384"/>
            <a:ext cx="12192000" cy="6048672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 bwMode="auto">
          <a:xfrm>
            <a:off x="457200" y="12674"/>
            <a:ext cx="216024" cy="216024"/>
          </a:xfrm>
          <a:prstGeom prst="rect">
            <a:avLst/>
          </a:prstGeom>
          <a:solidFill>
            <a:srgbClr val="3DA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457200" y="345330"/>
            <a:ext cx="216024" cy="216024"/>
          </a:xfrm>
          <a:prstGeom prst="rect">
            <a:avLst/>
          </a:prstGeom>
          <a:solidFill>
            <a:srgbClr val="0258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457200" y="677986"/>
            <a:ext cx="216024" cy="216024"/>
          </a:xfrm>
          <a:prstGeom prst="rect">
            <a:avLst/>
          </a:prstGeom>
          <a:solidFill>
            <a:srgbClr val="FFD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8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1391477" y="6487452"/>
            <a:ext cx="748883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b="0" dirty="0">
                <a:latin typeface="Arial" panose="020B0604020202020204" pitchFamily="34" charset="0"/>
                <a:cs typeface="Arial" panose="020B0604020202020204" pitchFamily="34" charset="0"/>
              </a:rPr>
              <a:t>FÜR MENSCH UND UMWELT.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FÜR NIEDERSACHSEN</a:t>
            </a:r>
            <a:endParaRPr lang="de-DE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45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0" y="-1"/>
            <a:ext cx="12204970" cy="6860567"/>
          </a:xfrm>
          <a:prstGeom prst="rect">
            <a:avLst/>
          </a:prstGeom>
        </p:spPr>
      </p:pic>
      <p:sp>
        <p:nvSpPr>
          <p:cNvPr id="5" name="Textfeld 4"/>
          <p:cNvSpPr txBox="1"/>
          <p:nvPr userDrawn="1"/>
        </p:nvSpPr>
        <p:spPr>
          <a:xfrm>
            <a:off x="1391477" y="6487452"/>
            <a:ext cx="748883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b="0" dirty="0">
                <a:latin typeface="Arial" panose="020B0604020202020204" pitchFamily="34" charset="0"/>
                <a:cs typeface="Arial" panose="020B0604020202020204" pitchFamily="34" charset="0"/>
              </a:rPr>
              <a:t>FÜR MENSCH UND UMWELT.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FÜR NIEDERSACHSEN</a:t>
            </a:r>
            <a:endParaRPr lang="de-DE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457200" y="12674"/>
            <a:ext cx="216024" cy="216024"/>
          </a:xfrm>
          <a:prstGeom prst="rect">
            <a:avLst/>
          </a:prstGeom>
          <a:solidFill>
            <a:srgbClr val="3DA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457200" y="345330"/>
            <a:ext cx="216024" cy="216024"/>
          </a:xfrm>
          <a:prstGeom prst="rect">
            <a:avLst/>
          </a:prstGeom>
          <a:solidFill>
            <a:srgbClr val="0258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457200" y="677986"/>
            <a:ext cx="216024" cy="216024"/>
          </a:xfrm>
          <a:prstGeom prst="rect">
            <a:avLst/>
          </a:prstGeom>
          <a:solidFill>
            <a:srgbClr val="FFD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2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tif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t="13740" r="-292" b="11555"/>
          <a:stretch/>
        </p:blipFill>
        <p:spPr>
          <a:xfrm>
            <a:off x="0" y="0"/>
            <a:ext cx="12216680" cy="60212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6230877"/>
            <a:ext cx="1880569" cy="43197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" y="6230807"/>
            <a:ext cx="864096" cy="432049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 bwMode="auto">
          <a:xfrm>
            <a:off x="457200" y="12674"/>
            <a:ext cx="216024" cy="216024"/>
          </a:xfrm>
          <a:prstGeom prst="rect">
            <a:avLst/>
          </a:prstGeom>
          <a:solidFill>
            <a:srgbClr val="3DA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457200" y="345330"/>
            <a:ext cx="216024" cy="216024"/>
          </a:xfrm>
          <a:prstGeom prst="rect">
            <a:avLst/>
          </a:prstGeom>
          <a:solidFill>
            <a:srgbClr val="0258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eck 18"/>
          <p:cNvSpPr/>
          <p:nvPr userDrawn="1"/>
        </p:nvSpPr>
        <p:spPr bwMode="auto">
          <a:xfrm>
            <a:off x="457200" y="677986"/>
            <a:ext cx="216024" cy="216024"/>
          </a:xfrm>
          <a:prstGeom prst="rect">
            <a:avLst/>
          </a:prstGeom>
          <a:solidFill>
            <a:srgbClr val="FFD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feld 21"/>
          <p:cNvSpPr txBox="1"/>
          <p:nvPr userDrawn="1"/>
        </p:nvSpPr>
        <p:spPr>
          <a:xfrm>
            <a:off x="1391477" y="6487452"/>
            <a:ext cx="748883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b="0" dirty="0">
                <a:latin typeface="Arial" panose="020B0604020202020204" pitchFamily="34" charset="0"/>
                <a:cs typeface="Arial" panose="020B0604020202020204" pitchFamily="34" charset="0"/>
              </a:rPr>
              <a:t>FÜR MENSCH UND UMWELT.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FÜR NIEDERSACHSEN</a:t>
            </a:r>
            <a:endParaRPr lang="de-DE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6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8" r:id="rId2"/>
    <p:sldLayoutId id="2147483674" r:id="rId3"/>
    <p:sldLayoutId id="2147483689" r:id="rId4"/>
    <p:sldLayoutId id="2147483687" r:id="rId5"/>
    <p:sldLayoutId id="214748367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.Bauer@nlwkn.niedersachsen.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mailto:Andreas.Persy@nlwkn.niedersachsen.d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FDCF34D-E85A-4F1A-BC5A-CB9A5282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2" b="18888"/>
          <a:stretch/>
        </p:blipFill>
        <p:spPr>
          <a:xfrm>
            <a:off x="-20267" y="-37112"/>
            <a:ext cx="12218400" cy="613040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81750" y="1150986"/>
            <a:ext cx="1122945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0" dirty="0"/>
              <a:t>Umsetzung der Wasserrahmenrichtlinie in Niedersachsen</a:t>
            </a:r>
          </a:p>
          <a:p>
            <a:r>
              <a:rPr lang="de-DE" sz="2400" dirty="0">
                <a:solidFill>
                  <a:srgbClr val="0559A3"/>
                </a:solidFill>
              </a:rPr>
              <a:t>Zwischenbericht zur Umsetzung des Maßnahmenprogramms (2024)</a:t>
            </a:r>
            <a:endParaRPr lang="de-DE" sz="2400" dirty="0">
              <a:solidFill>
                <a:srgbClr val="F2F2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B2A5AC3-BB55-41AD-AEE7-D37AC983F8D0}"/>
              </a:ext>
            </a:extLst>
          </p:cNvPr>
          <p:cNvSpPr/>
          <p:nvPr/>
        </p:nvSpPr>
        <p:spPr bwMode="auto">
          <a:xfrm>
            <a:off x="479376" y="0"/>
            <a:ext cx="216024" cy="216024"/>
          </a:xfrm>
          <a:prstGeom prst="rect">
            <a:avLst/>
          </a:prstGeom>
          <a:solidFill>
            <a:srgbClr val="3DA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D9A67EA-31F5-4071-8D3C-2761D4C7C7BB}"/>
              </a:ext>
            </a:extLst>
          </p:cNvPr>
          <p:cNvSpPr/>
          <p:nvPr/>
        </p:nvSpPr>
        <p:spPr bwMode="auto">
          <a:xfrm>
            <a:off x="479376" y="332656"/>
            <a:ext cx="216024" cy="216024"/>
          </a:xfrm>
          <a:prstGeom prst="rect">
            <a:avLst/>
          </a:prstGeom>
          <a:solidFill>
            <a:srgbClr val="0258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CD976C4-C31D-46F8-A470-0923FF19607E}"/>
              </a:ext>
            </a:extLst>
          </p:cNvPr>
          <p:cNvSpPr/>
          <p:nvPr/>
        </p:nvSpPr>
        <p:spPr bwMode="auto">
          <a:xfrm>
            <a:off x="479376" y="665312"/>
            <a:ext cx="216024" cy="216024"/>
          </a:xfrm>
          <a:prstGeom prst="rect">
            <a:avLst/>
          </a:prstGeom>
          <a:solidFill>
            <a:srgbClr val="FFD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646E17D-1298-4B21-9B1C-A08A977C496F}"/>
              </a:ext>
            </a:extLst>
          </p:cNvPr>
          <p:cNvSpPr txBox="1"/>
          <p:nvPr/>
        </p:nvSpPr>
        <p:spPr>
          <a:xfrm>
            <a:off x="881750" y="588658"/>
            <a:ext cx="679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Gebietskooperationsbesprechung 1. Sitzungsrunde 2024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DBEEB20-62D9-48B9-ADC9-A48C45CB5B3A}"/>
              </a:ext>
            </a:extLst>
          </p:cNvPr>
          <p:cNvSpPr txBox="1"/>
          <p:nvPr/>
        </p:nvSpPr>
        <p:spPr>
          <a:xfrm>
            <a:off x="953758" y="2123564"/>
            <a:ext cx="989477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55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Landesweiter Aufruf zur Übermittlung von „weiteren Maßnahmen“ im Bearbeitungsgebiet</a:t>
            </a:r>
            <a:endParaRPr lang="de-DE" dirty="0">
              <a:solidFill>
                <a:srgbClr val="0559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5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044CB71-BF35-4100-A554-50EDA1F06453}"/>
              </a:ext>
            </a:extLst>
          </p:cNvPr>
          <p:cNvSpPr txBox="1"/>
          <p:nvPr/>
        </p:nvSpPr>
        <p:spPr>
          <a:xfrm>
            <a:off x="767408" y="620688"/>
            <a:ext cx="111365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0" dirty="0"/>
              <a:t>Umsetzung der Wasserrahmenrichtlinie in Niedersachsen</a:t>
            </a:r>
          </a:p>
          <a:p>
            <a:pPr lvl="0"/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b="0" dirty="0">
                <a:solidFill>
                  <a:schemeClr val="bg1">
                    <a:lumMod val="50000"/>
                  </a:schemeClr>
                </a:solidFill>
              </a:rPr>
              <a:t>Halbzeit des dritten Bewirtschaftungszeitraums (2021 bis 2027)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559A3"/>
                </a:solidFill>
              </a:rPr>
              <a:t>Zwischenbericht zur Umsetzung des Maßnahmenprogramms (2024)</a:t>
            </a:r>
          </a:p>
          <a:p>
            <a:pPr lvl="0"/>
            <a:endParaRPr lang="de-DE" b="0" dirty="0"/>
          </a:p>
          <a:p>
            <a:pPr lvl="0"/>
            <a:r>
              <a:rPr lang="de-DE" sz="1600" b="0" i="1" u="sng" dirty="0"/>
              <a:t>Hintergrund:</a:t>
            </a:r>
            <a:r>
              <a:rPr lang="de-DE" sz="1600" b="0" i="1" dirty="0"/>
              <a:t> Nach Art. 15 Abs. 3 der WRRL legen die Mitgliedsstaaten innerhalb von drei Jahren nach Veröffentlichung jedes Bewirtschaftungsplans (inkl. Maßnahmenprogramms) einen </a:t>
            </a:r>
            <a:r>
              <a:rPr lang="de-DE" sz="1600" i="1" dirty="0"/>
              <a:t>Zwischenbericht</a:t>
            </a:r>
            <a:r>
              <a:rPr lang="de-DE" sz="1600" b="0" i="1" dirty="0"/>
              <a:t> mit einer Darstellung der Fortschritte vor, die bei der Durchführung des geplanten Maßnahmenprogramms erzielt wurden.</a:t>
            </a:r>
          </a:p>
          <a:p>
            <a:pPr lvl="0"/>
            <a:endParaRPr lang="de-DE" b="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1600" b="0" dirty="0"/>
              <a:t>Dies erfolgt als sog. </a:t>
            </a:r>
            <a:r>
              <a:rPr lang="de-DE" sz="1600" b="0" i="1" dirty="0"/>
              <a:t>elektronische Berichterstattung </a:t>
            </a:r>
            <a:r>
              <a:rPr lang="de-DE" sz="1600" b="0" dirty="0"/>
              <a:t>an die Europäische Kommission: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600" b="0" dirty="0"/>
              <a:t>Bilanzierung der bereits </a:t>
            </a:r>
            <a:r>
              <a:rPr lang="de-DE" sz="1600" dirty="0"/>
              <a:t>umgesetzten und geplanten Maßnahmen </a:t>
            </a:r>
            <a:r>
              <a:rPr lang="de-DE" sz="1600" b="0" dirty="0"/>
              <a:t>des Maßnahmenprogramms 2021 bis 2027.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600" b="0" dirty="0"/>
              <a:t>Auswertung von Maßnahmen, die mit Landesmitteln oder/und finanziellen Mitteln der EU gefördert wurden bzw. geplant sind.</a:t>
            </a:r>
          </a:p>
          <a:p>
            <a:pPr lvl="0"/>
            <a:endParaRPr lang="de-DE" sz="1600" b="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559A3"/>
                </a:solidFill>
              </a:rPr>
              <a:t>Abfrage ab Mai 2024 über die Gebietskooperationen bzgl. </a:t>
            </a:r>
            <a:r>
              <a:rPr lang="de-DE" sz="1600" i="1" dirty="0">
                <a:solidFill>
                  <a:srgbClr val="0559A3"/>
                </a:solidFill>
              </a:rPr>
              <a:t>weiterer Maßnahmen</a:t>
            </a:r>
            <a:r>
              <a:rPr lang="de-DE" sz="1600" dirty="0">
                <a:solidFill>
                  <a:srgbClr val="0559A3"/>
                </a:solidFill>
              </a:rPr>
              <a:t>, die nicht mit den vorgenannten Mitteln gefördert wurden, um diese u.a. bei der Berichterstattung an die Europäische Kommission berücksichtigen zu können. </a:t>
            </a:r>
          </a:p>
        </p:txBody>
      </p:sp>
    </p:spTree>
    <p:extLst>
      <p:ext uri="{BB962C8B-B14F-4D97-AF65-F5344CB8AC3E}">
        <p14:creationId xmlns:p14="http://schemas.microsoft.com/office/powerpoint/2010/main" val="344501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044CB71-BF35-4100-A554-50EDA1F06453}"/>
              </a:ext>
            </a:extLst>
          </p:cNvPr>
          <p:cNvSpPr txBox="1"/>
          <p:nvPr/>
        </p:nvSpPr>
        <p:spPr>
          <a:xfrm>
            <a:off x="767408" y="620688"/>
            <a:ext cx="10585176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0" dirty="0">
                <a:solidFill>
                  <a:schemeClr val="bg1">
                    <a:lumMod val="50000"/>
                  </a:schemeClr>
                </a:solidFill>
              </a:rPr>
              <a:t>Zwischenbericht zur Umsetzung des Maßnahmenprogramms (2024)</a:t>
            </a:r>
          </a:p>
          <a:p>
            <a:pPr lvl="0"/>
            <a:endParaRPr lang="de-DE" b="0" dirty="0"/>
          </a:p>
          <a:p>
            <a:pPr lvl="0"/>
            <a:r>
              <a:rPr lang="de-DE" dirty="0">
                <a:solidFill>
                  <a:srgbClr val="0559A3"/>
                </a:solidFill>
              </a:rPr>
              <a:t>Aufruf zur Übermittlung weiterer Gewässerentwicklungsprojekte für den Zwischenbericht MNP</a:t>
            </a:r>
          </a:p>
          <a:p>
            <a:pPr lvl="0"/>
            <a:endParaRPr lang="de-DE" sz="16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1600" b="0" dirty="0"/>
              <a:t>Abfrage von Projekten, die </a:t>
            </a:r>
            <a:r>
              <a:rPr lang="de-DE" sz="1600" b="0" u="sng" dirty="0"/>
              <a:t>nicht</a:t>
            </a:r>
            <a:r>
              <a:rPr lang="de-DE" sz="1600" b="0" dirty="0"/>
              <a:t> mit Haushaltsmitteln des Landes wie z.B. Förderrichtlinien FGE oder NEOG bzw. anderen Landesfinanzierungsquellen gefördert wurden, da diese anhand eines zentralen Maßnahmenkatasters erfasst werden.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Gefragt sind</a:t>
            </a:r>
            <a:r>
              <a:rPr lang="de-DE" sz="1600" b="0" dirty="0"/>
              <a:t>: Fließgewässerentwicklungsvorhaben im Rahmen von </a:t>
            </a:r>
            <a:r>
              <a:rPr lang="de-DE" sz="1600" b="0" u="sng" dirty="0"/>
              <a:t>Ausgleich- und Ersatzmaßnahmen/Kompensationsmaßnahmen</a:t>
            </a:r>
            <a:r>
              <a:rPr lang="de-DE" sz="1600" b="0" dirty="0"/>
              <a:t> bzw. sonstiger bestehender rechtlicher Verpflichtungen sowie </a:t>
            </a:r>
            <a:r>
              <a:rPr lang="de-DE" sz="1600" b="0" u="sng" dirty="0"/>
              <a:t>erlösfinanzierte Vorhaben</a:t>
            </a:r>
            <a:r>
              <a:rPr lang="de-DE" sz="1600" b="0" dirty="0"/>
              <a:t>, von z.B. Verbänden, Stiftungen, Vereinen, Umweltschutzorganisationen ohne Landeshaushaltsmittel sowie Maßnahmen für den Gewässerschutz, die unaufgefordert/freiwillig innerhalb des Zeitraums </a:t>
            </a:r>
            <a:r>
              <a:rPr lang="de-DE" sz="1600" dirty="0"/>
              <a:t>2019 bis 2024 </a:t>
            </a:r>
            <a:r>
              <a:rPr lang="de-DE" sz="1600" b="0" dirty="0"/>
              <a:t>umgesetzt wurden/geplant sind.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600" b="0" dirty="0"/>
              <a:t>Z.B. Maßnahmen zur Verbesserung der Fließgewässerentwicklung wie die Wiederherstellung der ökologischen Durchgängigkeit, Anlage von Gewässerrandstreifen, Uferbepflanzung, Verbesserung der Ufer- und Sohlstruktur, Schaffung von Retentionsraum bzw. auentypische Entwicklung, Verminderung von Sand- und Stoffeinträgen.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/>
              <a:t>Ziel:</a:t>
            </a:r>
            <a:r>
              <a:rPr lang="de-DE" sz="1600" b="0" dirty="0"/>
              <a:t> Umfangreiche Maßnahmenerfassung für die WRRL-Zwischenberichterstattung 2024 inkl. Quantifizierungen der Maßnahmenumsetzung in Form von Angaben zur Anzahl der Anlagen (Querbauwerke etc.), renaturierte Gewässerlängen und entwickelter Flächenumfang.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1181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DA27674-2EEA-4D72-8636-D92F1692850E}"/>
              </a:ext>
            </a:extLst>
          </p:cNvPr>
          <p:cNvSpPr txBox="1"/>
          <p:nvPr/>
        </p:nvSpPr>
        <p:spPr>
          <a:xfrm>
            <a:off x="7550225" y="1145219"/>
            <a:ext cx="40903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70C0"/>
                </a:solidFill>
              </a:rPr>
              <a:t>Maßnahmenabfrage über die Gebietskooperationen </a:t>
            </a:r>
          </a:p>
          <a:p>
            <a:endParaRPr lang="de-DE" sz="1600" dirty="0"/>
          </a:p>
          <a:p>
            <a:r>
              <a:rPr lang="de-DE" sz="1600" dirty="0"/>
              <a:t>Rückmeldungen:</a:t>
            </a:r>
            <a:r>
              <a:rPr lang="de-DE" sz="1600" b="0" dirty="0"/>
              <a:t> Angabe von Daten zu den Maßnahmen anhand einer landesweit einheitlichen Tabelle.</a:t>
            </a:r>
          </a:p>
          <a:p>
            <a:endParaRPr lang="de-DE" sz="1600" dirty="0"/>
          </a:p>
          <a:p>
            <a:r>
              <a:rPr lang="de-DE" sz="1600" b="0" dirty="0">
                <a:solidFill>
                  <a:srgbClr val="FF0000"/>
                </a:solidFill>
              </a:rPr>
              <a:t>Rückmeldungen bitte bis Mitte Juli 2024 an folgende E-Mail-Adresse:</a:t>
            </a:r>
          </a:p>
          <a:p>
            <a:r>
              <a:rPr lang="de-DE" sz="1600" b="0" u="sng" dirty="0">
                <a:solidFill>
                  <a:srgbClr val="FF0000"/>
                </a:solidFill>
              </a:rPr>
              <a:t>wrrl@nlwkn.niedersachsen.de</a:t>
            </a:r>
            <a:endParaRPr lang="de-DE" sz="1600" b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CDD7603-8CFD-4B4A-A457-46DD4EA8D9EB}"/>
              </a:ext>
            </a:extLst>
          </p:cNvPr>
          <p:cNvSpPr txBox="1"/>
          <p:nvPr/>
        </p:nvSpPr>
        <p:spPr>
          <a:xfrm>
            <a:off x="767407" y="4204245"/>
            <a:ext cx="109452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 Fragen oder für weitere Informationen stehen folgende Ansprechpartner gerne zur Verfügung:</a:t>
            </a:r>
          </a:p>
          <a:p>
            <a:endParaRPr lang="de-DE" dirty="0">
              <a:solidFill>
                <a:srgbClr val="0070C0"/>
              </a:solidFill>
            </a:endParaRPr>
          </a:p>
          <a:p>
            <a:r>
              <a:rPr lang="de-DE" sz="1600" b="0" dirty="0">
                <a:hlinkClick r:id="rId3"/>
              </a:rPr>
              <a:t>Stephan.Bauer@nlwkn.niedersachsen.de</a:t>
            </a:r>
            <a:r>
              <a:rPr lang="de-DE" sz="1600" b="0" dirty="0"/>
              <a:t>; Telefon:	04131/2209-168 </a:t>
            </a:r>
          </a:p>
          <a:p>
            <a:endParaRPr lang="de-DE" sz="1600" b="0" dirty="0"/>
          </a:p>
          <a:p>
            <a:r>
              <a:rPr lang="de-DE" sz="1600" b="0" dirty="0">
                <a:hlinkClick r:id="rId4"/>
              </a:rPr>
              <a:t>Andreas.Persy@nlwkn.niedersachsen.de</a:t>
            </a:r>
            <a:r>
              <a:rPr lang="de-DE" sz="1600" b="0" dirty="0"/>
              <a:t>; Telefon:	04131/2209-177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0F77BCB-6F93-4AE5-9BA6-8E78037A34FE}"/>
              </a:ext>
            </a:extLst>
          </p:cNvPr>
          <p:cNvSpPr txBox="1"/>
          <p:nvPr/>
        </p:nvSpPr>
        <p:spPr>
          <a:xfrm>
            <a:off x="839416" y="404664"/>
            <a:ext cx="1044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>
                <a:solidFill>
                  <a:schemeClr val="bg1">
                    <a:lumMod val="50000"/>
                  </a:schemeClr>
                </a:solidFill>
              </a:rPr>
              <a:t>Erfassung von Kompensationsmaßnahmen und weiteren Maßnahmen für den Zwischenbericht 2024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DAA7D4A-F874-4974-8B06-BCCAF9B07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69" y="1145219"/>
            <a:ext cx="6744755" cy="285984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045118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3933056"/>
            <a:ext cx="5794340" cy="1510717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76132" y="4149804"/>
            <a:ext cx="555455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 Dank für Ihre</a:t>
            </a:r>
          </a:p>
          <a:p>
            <a:r>
              <a:rPr lang="de-DE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44484248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ereich xmlns="eab751f4-adc3-4a9f-9fb8-45e597abee7c">Masterfolien des NLWKN</Bereich>
    <Hinweis xmlns="eab751f4-adc3-4a9f-9fb8-45e597abee7c" xsi:nil="true"/>
    <_dlc_DocId xmlns="26adfaf2-c62a-4618-ada3-76b6bf08fd13">VX6DFW4R33H5-1382941071-49</_dlc_DocId>
    <_dlc_DocIdUrl xmlns="26adfaf2-c62a-4618-ada3-76b6bf08fd13">
      <Url>https://intranet.nlwkn.local/D07PresseundOeffentlichkeitsarbeit/_layouts/15/DocIdRedir.aspx?ID=VX6DFW4R33H5-1382941071-49</Url>
      <Description>VX6DFW4R33H5-1382941071-49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787768682CE44E9E110F8FC22E9173" ma:contentTypeVersion="1" ma:contentTypeDescription="Ein neues Dokument erstellen." ma:contentTypeScope="" ma:versionID="49febf1c9ee751125e1f7e90c33890bc">
  <xsd:schema xmlns:xsd="http://www.w3.org/2001/XMLSchema" xmlns:xs="http://www.w3.org/2001/XMLSchema" xmlns:p="http://schemas.microsoft.com/office/2006/metadata/properties" xmlns:ns2="26adfaf2-c62a-4618-ada3-76b6bf08fd13" xmlns:ns3="eab751f4-adc3-4a9f-9fb8-45e597abee7c" xmlns:ns4="61876a73-abf7-481e-90aa-d36e685e0926" targetNamespace="http://schemas.microsoft.com/office/2006/metadata/properties" ma:root="true" ma:fieldsID="e1b16bee3a1992c1d48ac83fe19c9596" ns2:_="" ns3:_="" ns4:_="">
    <xsd:import namespace="26adfaf2-c62a-4618-ada3-76b6bf08fd13"/>
    <xsd:import namespace="eab751f4-adc3-4a9f-9fb8-45e597abee7c"/>
    <xsd:import namespace="61876a73-abf7-481e-90aa-d36e685e09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Bereich" minOccurs="0"/>
                <xsd:element ref="ns3:Hinweis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dfaf2-c62a-4618-ada3-76b6bf08fd1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b751f4-adc3-4a9f-9fb8-45e597abee7c" elementFormDefault="qualified">
    <xsd:import namespace="http://schemas.microsoft.com/office/2006/documentManagement/types"/>
    <xsd:import namespace="http://schemas.microsoft.com/office/infopath/2007/PartnerControls"/>
    <xsd:element name="Bereich" ma:index="11" nillable="true" ma:displayName="Thema" ma:internalName="Bereich">
      <xsd:simpleType>
        <xsd:restriction base="dms:Text">
          <xsd:maxLength value="255"/>
        </xsd:restriction>
      </xsd:simpleType>
    </xsd:element>
    <xsd:element name="Hinweis" ma:index="12" nillable="true" ma:displayName="Hinweis" ma:internalName="Hinwei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876a73-abf7-481e-90aa-d36e685e092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1CDDFC-6ECB-43DA-9EE9-6F6ABA85DB5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A755315-6DE6-44DC-9527-845D96B34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3748BF-A27A-4A3A-9D55-11D6F61FD639}">
  <ds:schemaRefs>
    <ds:schemaRef ds:uri="26adfaf2-c62a-4618-ada3-76b6bf08fd1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61876a73-abf7-481e-90aa-d36e685e0926"/>
    <ds:schemaRef ds:uri="eab751f4-adc3-4a9f-9fb8-45e597abee7c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1A8CF78-3D2C-422A-93C9-80FC63D84C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adfaf2-c62a-4618-ada3-76b6bf08fd13"/>
    <ds:schemaRef ds:uri="eab751f4-adc3-4a9f-9fb8-45e597abee7c"/>
    <ds:schemaRef ds:uri="61876a73-abf7-481e-90aa-d36e685e0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468</Words>
  <Application>Microsoft Office PowerPoint</Application>
  <PresentationFormat>Breitbild</PresentationFormat>
  <Paragraphs>46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Symbol</vt:lpstr>
      <vt:lpstr>Wingdings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NLWK Norden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Diepen</dc:creator>
  <cp:lastModifiedBy>Stephan Bauer</cp:lastModifiedBy>
  <cp:revision>522</cp:revision>
  <cp:lastPrinted>2024-02-02T16:17:29Z</cp:lastPrinted>
  <dcterms:created xsi:type="dcterms:W3CDTF">2004-11-22T07:57:44Z</dcterms:created>
  <dcterms:modified xsi:type="dcterms:W3CDTF">2024-05-13T12:18:29Z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2c1bb98c-df34-4e7b-bd41-a8f16f89e1c4</vt:lpwstr>
  </property>
  <property fmtid="{D5CDD505-2E9C-101B-9397-08002B2CF9AE}" pid="3" name="ContentTypeId">
    <vt:lpwstr>0x010100A0787768682CE44E9E110F8FC22E9173</vt:lpwstr>
  </property>
  <property fmtid="{D5CDD505-2E9C-101B-9397-08002B2CF9AE}" pid="4" name="_AdHocReviewCycleID">
    <vt:i4>-1905669772</vt:i4>
  </property>
  <property fmtid="{D5CDD505-2E9C-101B-9397-08002B2CF9AE}" pid="5" name="_NewReviewCycle">
    <vt:lpwstr/>
  </property>
  <property fmtid="{D5CDD505-2E9C-101B-9397-08002B2CF9AE}" pid="6" name="_EmailSubject">
    <vt:lpwstr>Entwurfs Rahmentagesordnungen Gebietskooperationsbesprechungen WRRL in 2024 </vt:lpwstr>
  </property>
  <property fmtid="{D5CDD505-2E9C-101B-9397-08002B2CF9AE}" pid="7" name="_AuthorEmail">
    <vt:lpwstr>Hermann.Hebbelmann@nlwkn.niedersachsen.de</vt:lpwstr>
  </property>
  <property fmtid="{D5CDD505-2E9C-101B-9397-08002B2CF9AE}" pid="8" name="_AuthorEmailDisplayName">
    <vt:lpwstr>Hebbelmann, Hermann</vt:lpwstr>
  </property>
</Properties>
</file>