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395" r:id="rId3"/>
    <p:sldId id="339" r:id="rId4"/>
    <p:sldId id="370" r:id="rId5"/>
    <p:sldId id="407" r:id="rId6"/>
    <p:sldId id="371" r:id="rId7"/>
    <p:sldId id="286" r:id="rId8"/>
    <p:sldId id="284" r:id="rId9"/>
    <p:sldId id="375" r:id="rId10"/>
    <p:sldId id="376" r:id="rId11"/>
    <p:sldId id="396" r:id="rId12"/>
    <p:sldId id="383" r:id="rId13"/>
    <p:sldId id="377" r:id="rId14"/>
    <p:sldId id="397" r:id="rId15"/>
    <p:sldId id="410" r:id="rId16"/>
    <p:sldId id="384" r:id="rId17"/>
    <p:sldId id="378" r:id="rId18"/>
    <p:sldId id="379" r:id="rId19"/>
    <p:sldId id="380" r:id="rId20"/>
    <p:sldId id="381" r:id="rId21"/>
    <p:sldId id="398" r:id="rId22"/>
    <p:sldId id="405" r:id="rId23"/>
    <p:sldId id="391" r:id="rId24"/>
    <p:sldId id="399" r:id="rId25"/>
    <p:sldId id="393" r:id="rId26"/>
    <p:sldId id="401" r:id="rId27"/>
    <p:sldId id="408" r:id="rId28"/>
    <p:sldId id="403" r:id="rId29"/>
    <p:sldId id="392" r:id="rId30"/>
    <p:sldId id="390" r:id="rId31"/>
    <p:sldId id="382" r:id="rId3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385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A111915-BE36-4E01-A7E5-04B1672EAD32}" styleName="Helle Formatvorlage 2 - Akz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8402" autoAdjust="0"/>
  </p:normalViewPr>
  <p:slideViewPr>
    <p:cSldViewPr>
      <p:cViewPr>
        <p:scale>
          <a:sx n="100" d="100"/>
          <a:sy n="100" d="100"/>
        </p:scale>
        <p:origin x="-1308"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0E1F4C-F049-4DD6-9F78-98EF856A6CF4}" type="datetimeFigureOut">
              <a:rPr lang="de-DE" smtClean="0"/>
              <a:t>13.06.2014</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245AE1-2BFB-4A91-8A83-D6304F9900AD}" type="slidenum">
              <a:rPr lang="de-DE" smtClean="0"/>
              <a:t>‹Nr.›</a:t>
            </a:fld>
            <a:endParaRPr lang="de-DE"/>
          </a:p>
        </p:txBody>
      </p:sp>
    </p:spTree>
    <p:extLst>
      <p:ext uri="{BB962C8B-B14F-4D97-AF65-F5344CB8AC3E}">
        <p14:creationId xmlns:p14="http://schemas.microsoft.com/office/powerpoint/2010/main" val="4086242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Hinweis auf Risikobeurteilung für 2021! Abgrenzung</a:t>
            </a:r>
            <a:r>
              <a:rPr lang="de-DE" baseline="0" dirty="0" smtClean="0"/>
              <a:t> zur Bewertung!</a:t>
            </a:r>
          </a:p>
          <a:p>
            <a:endParaRPr lang="de-DE" dirty="0"/>
          </a:p>
        </p:txBody>
      </p:sp>
      <p:sp>
        <p:nvSpPr>
          <p:cNvPr id="4" name="Foliennummernplatzhalter 3"/>
          <p:cNvSpPr>
            <a:spLocks noGrp="1"/>
          </p:cNvSpPr>
          <p:nvPr>
            <p:ph type="sldNum" sz="quarter" idx="10"/>
          </p:nvPr>
        </p:nvSpPr>
        <p:spPr/>
        <p:txBody>
          <a:bodyPr/>
          <a:lstStyle/>
          <a:p>
            <a:fld id="{7C245AE1-2BFB-4A91-8A83-D6304F9900AD}" type="slidenum">
              <a:rPr lang="de-DE" smtClean="0"/>
              <a:t>3</a:t>
            </a:fld>
            <a:endParaRPr lang="de-DE"/>
          </a:p>
        </p:txBody>
      </p:sp>
    </p:spTree>
    <p:extLst>
      <p:ext uri="{BB962C8B-B14F-4D97-AF65-F5344CB8AC3E}">
        <p14:creationId xmlns:p14="http://schemas.microsoft.com/office/powerpoint/2010/main" val="439738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vielen unsicheren</a:t>
            </a:r>
            <a:r>
              <a:rPr lang="de-DE" baseline="0" dirty="0" smtClean="0"/>
              <a:t> GWK erklären sich aus:</a:t>
            </a:r>
          </a:p>
          <a:p>
            <a:pPr marL="171450" indent="-171450">
              <a:buFontTx/>
              <a:buChar char="-"/>
            </a:pPr>
            <a:r>
              <a:rPr lang="de-DE" baseline="0" dirty="0" smtClean="0"/>
              <a:t>Unsichere Datenlage, noch nicht alle PSM-Ergebnisse lagen zum Zeitpunkt der Gefährdungsabschätzung vor</a:t>
            </a:r>
          </a:p>
          <a:p>
            <a:pPr marL="171450" indent="-171450">
              <a:buFontTx/>
              <a:buChar char="-"/>
            </a:pPr>
            <a:r>
              <a:rPr lang="de-DE" baseline="0" dirty="0" smtClean="0"/>
              <a:t>Erhöhte </a:t>
            </a:r>
            <a:r>
              <a:rPr lang="de-DE" baseline="0" dirty="0" err="1" smtClean="0"/>
              <a:t>Metabolite</a:t>
            </a:r>
            <a:r>
              <a:rPr lang="de-DE" baseline="0" dirty="0" smtClean="0"/>
              <a:t>-Funde in einigen GWK (7-8). Hier ist ein Umgang mit diesen erhöhten Werten noch nicht bundesweit festgelegt. Eine Entscheidung hierzu wird im Juli erwartet.</a:t>
            </a:r>
          </a:p>
          <a:p>
            <a:pPr marL="0" indent="0">
              <a:buFontTx/>
              <a:buNone/>
            </a:pPr>
            <a:r>
              <a:rPr lang="de-DE" baseline="0" dirty="0" smtClean="0"/>
              <a:t>Für die Einstufung als gefährdeter Grundwasserkörper müssen mindestens 2 MST pro Typfläche den </a:t>
            </a:r>
            <a:r>
              <a:rPr lang="de-DE" baseline="0" dirty="0" err="1" smtClean="0"/>
              <a:t>Warnwert</a:t>
            </a:r>
            <a:r>
              <a:rPr lang="de-DE" baseline="0" dirty="0" smtClean="0"/>
              <a:t> überschreiten. Diese Werte müssen für die Gefährdungsabschätzung nicht durch Wiederholungsmessungen bestätigt werden, bei der Bewertung ist dies aber zwingend erforderlich. </a:t>
            </a:r>
            <a:endParaRPr lang="de-DE" dirty="0"/>
          </a:p>
        </p:txBody>
      </p:sp>
      <p:sp>
        <p:nvSpPr>
          <p:cNvPr id="4" name="Foliennummernplatzhalter 3"/>
          <p:cNvSpPr>
            <a:spLocks noGrp="1"/>
          </p:cNvSpPr>
          <p:nvPr>
            <p:ph type="sldNum" sz="quarter" idx="10"/>
          </p:nvPr>
        </p:nvSpPr>
        <p:spPr/>
        <p:txBody>
          <a:bodyPr/>
          <a:lstStyle/>
          <a:p>
            <a:fld id="{7C245AE1-2BFB-4A91-8A83-D6304F9900AD}" type="slidenum">
              <a:rPr lang="de-DE" smtClean="0"/>
              <a:t>16</a:t>
            </a:fld>
            <a:endParaRPr lang="de-DE"/>
          </a:p>
        </p:txBody>
      </p:sp>
    </p:spTree>
    <p:extLst>
      <p:ext uri="{BB962C8B-B14F-4D97-AF65-F5344CB8AC3E}">
        <p14:creationId xmlns:p14="http://schemas.microsoft.com/office/powerpoint/2010/main" val="3251291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Herkunft von Cadmium ist derzeit noch unklar.</a:t>
            </a:r>
          </a:p>
          <a:p>
            <a:r>
              <a:rPr lang="de-DE" dirty="0" smtClean="0"/>
              <a:t>Mögliche Ursachen: Mobilisierung durch anthropogene</a:t>
            </a:r>
            <a:r>
              <a:rPr lang="de-DE" baseline="0" dirty="0" smtClean="0"/>
              <a:t> Einflüsse (Z.B. Bodenabbau), Dünger, Industrie.</a:t>
            </a:r>
          </a:p>
          <a:p>
            <a:r>
              <a:rPr lang="de-DE" baseline="0" dirty="0" smtClean="0"/>
              <a:t>Im letzten MNP war Forschung und Entwicklung als Maßnahme vorgesehen, ist aber aufgrund mangelnder Finanzierung nicht zum Zuge gekommen. </a:t>
            </a:r>
          </a:p>
          <a:p>
            <a:r>
              <a:rPr lang="de-DE" baseline="0" dirty="0" smtClean="0"/>
              <a:t>Für Einstufung als roter Grundwasserkörper müssen drei MST pro Typfläche über </a:t>
            </a:r>
            <a:r>
              <a:rPr lang="de-DE" baseline="0" smtClean="0"/>
              <a:t>dem Schwellenwert liegen. </a:t>
            </a:r>
            <a:endParaRPr lang="de-DE" dirty="0"/>
          </a:p>
        </p:txBody>
      </p:sp>
      <p:sp>
        <p:nvSpPr>
          <p:cNvPr id="4" name="Foliennummernplatzhalter 3"/>
          <p:cNvSpPr>
            <a:spLocks noGrp="1"/>
          </p:cNvSpPr>
          <p:nvPr>
            <p:ph type="sldNum" sz="quarter" idx="10"/>
          </p:nvPr>
        </p:nvSpPr>
        <p:spPr/>
        <p:txBody>
          <a:bodyPr/>
          <a:lstStyle/>
          <a:p>
            <a:fld id="{7C245AE1-2BFB-4A91-8A83-D6304F9900AD}" type="slidenum">
              <a:rPr lang="de-DE" smtClean="0"/>
              <a:t>17</a:t>
            </a:fld>
            <a:endParaRPr lang="de-DE"/>
          </a:p>
        </p:txBody>
      </p:sp>
    </p:spTree>
    <p:extLst>
      <p:ext uri="{BB962C8B-B14F-4D97-AF65-F5344CB8AC3E}">
        <p14:creationId xmlns:p14="http://schemas.microsoft.com/office/powerpoint/2010/main" val="747287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sz="1400" b="1" dirty="0" smtClean="0"/>
          </a:p>
        </p:txBody>
      </p:sp>
      <p:sp>
        <p:nvSpPr>
          <p:cNvPr id="4" name="Foliennummernplatzhalter 3"/>
          <p:cNvSpPr>
            <a:spLocks noGrp="1"/>
          </p:cNvSpPr>
          <p:nvPr>
            <p:ph type="sldNum" sz="quarter" idx="5"/>
          </p:nvPr>
        </p:nvSpPr>
        <p:spPr/>
        <p:txBody>
          <a:bodyPr/>
          <a:lstStyle/>
          <a:p>
            <a:pPr>
              <a:defRPr/>
            </a:pPr>
            <a:fld id="{74B92A5F-8C32-4ADF-9D22-6BA33C74B79A}" type="slidenum">
              <a:rPr lang="de-DE" smtClean="0">
                <a:solidFill>
                  <a:prstClr val="black"/>
                </a:solidFill>
              </a:rPr>
              <a:pPr>
                <a:defRPr/>
              </a:pPr>
              <a:t>21</a:t>
            </a:fld>
            <a:endParaRPr lang="de-DE">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2 GWK potentiell gefährdet: Leda-</a:t>
            </a:r>
            <a:r>
              <a:rPr lang="de-DE" dirty="0" err="1" smtClean="0"/>
              <a:t>Jümme</a:t>
            </a:r>
            <a:r>
              <a:rPr lang="de-DE" dirty="0" smtClean="0"/>
              <a:t> Lockergestein und Große Aa. Detailbetrachtungen wurden durchgeführt. Ergebnis: beide wurden at </a:t>
            </a:r>
            <a:r>
              <a:rPr lang="de-DE" dirty="0" err="1" smtClean="0"/>
              <a:t>risk</a:t>
            </a:r>
            <a:r>
              <a:rPr lang="de-DE" dirty="0" smtClean="0"/>
              <a:t> gemeldet. </a:t>
            </a:r>
            <a:endParaRPr lang="de-DE" dirty="0"/>
          </a:p>
        </p:txBody>
      </p:sp>
      <p:sp>
        <p:nvSpPr>
          <p:cNvPr id="4" name="Foliennummernplatzhalter 3"/>
          <p:cNvSpPr>
            <a:spLocks noGrp="1"/>
          </p:cNvSpPr>
          <p:nvPr>
            <p:ph type="sldNum" sz="quarter" idx="10"/>
          </p:nvPr>
        </p:nvSpPr>
        <p:spPr/>
        <p:txBody>
          <a:bodyPr/>
          <a:lstStyle/>
          <a:p>
            <a:fld id="{7C245AE1-2BFB-4A91-8A83-D6304F9900AD}" type="slidenum">
              <a:rPr lang="de-DE" smtClean="0"/>
              <a:t>22</a:t>
            </a:fld>
            <a:endParaRPr lang="de-DE"/>
          </a:p>
        </p:txBody>
      </p:sp>
    </p:spTree>
    <p:extLst>
      <p:ext uri="{BB962C8B-B14F-4D97-AF65-F5344CB8AC3E}">
        <p14:creationId xmlns:p14="http://schemas.microsoft.com/office/powerpoint/2010/main" val="1916539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sz="1400" b="1" dirty="0" smtClean="0"/>
          </a:p>
        </p:txBody>
      </p:sp>
      <p:sp>
        <p:nvSpPr>
          <p:cNvPr id="4" name="Foliennummernplatzhalter 3"/>
          <p:cNvSpPr>
            <a:spLocks noGrp="1"/>
          </p:cNvSpPr>
          <p:nvPr>
            <p:ph type="sldNum" sz="quarter" idx="5"/>
          </p:nvPr>
        </p:nvSpPr>
        <p:spPr/>
        <p:txBody>
          <a:bodyPr/>
          <a:lstStyle/>
          <a:p>
            <a:pPr>
              <a:defRPr/>
            </a:pPr>
            <a:fld id="{74B92A5F-8C32-4ADF-9D22-6BA33C74B79A}" type="slidenum">
              <a:rPr lang="de-DE" smtClean="0">
                <a:solidFill>
                  <a:prstClr val="black"/>
                </a:solidFill>
              </a:rPr>
              <a:pPr>
                <a:defRPr/>
              </a:pPr>
              <a:t>23</a:t>
            </a:fld>
            <a:endParaRPr lang="de-DE">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Auffälligkeiten an 29 ÜBM, Chlorid &gt; 100 250 mg/l</a:t>
            </a:r>
          </a:p>
          <a:p>
            <a:r>
              <a:rPr lang="de-DE" dirty="0" smtClean="0"/>
              <a:t>Detailbetrachtungen unter Beteiligung des LBEG durchgeführt</a:t>
            </a:r>
          </a:p>
          <a:p>
            <a:r>
              <a:rPr lang="de-DE" dirty="0" smtClean="0"/>
              <a:t>Fazit: es besteht kein grundsätzliches Risiko, aber weiterhin Klärungsbedarf.</a:t>
            </a:r>
            <a:endParaRPr lang="de-DE" dirty="0"/>
          </a:p>
        </p:txBody>
      </p:sp>
      <p:sp>
        <p:nvSpPr>
          <p:cNvPr id="4" name="Foliennummernplatzhalter 3"/>
          <p:cNvSpPr>
            <a:spLocks noGrp="1"/>
          </p:cNvSpPr>
          <p:nvPr>
            <p:ph type="sldNum" sz="quarter" idx="10"/>
          </p:nvPr>
        </p:nvSpPr>
        <p:spPr/>
        <p:txBody>
          <a:bodyPr/>
          <a:lstStyle/>
          <a:p>
            <a:fld id="{7C245AE1-2BFB-4A91-8A83-D6304F9900AD}" type="slidenum">
              <a:rPr lang="de-DE" smtClean="0"/>
              <a:t>24</a:t>
            </a:fld>
            <a:endParaRPr lang="de-DE"/>
          </a:p>
        </p:txBody>
      </p:sp>
    </p:spTree>
    <p:extLst>
      <p:ext uri="{BB962C8B-B14F-4D97-AF65-F5344CB8AC3E}">
        <p14:creationId xmlns:p14="http://schemas.microsoft.com/office/powerpoint/2010/main" val="2737287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74B92A5F-8C32-4ADF-9D22-6BA33C74B79A}" type="slidenum">
              <a:rPr lang="de-DE" smtClean="0">
                <a:solidFill>
                  <a:prstClr val="black"/>
                </a:solidFill>
              </a:rPr>
              <a:pPr>
                <a:defRPr/>
              </a:pPr>
              <a:t>25</a:t>
            </a:fld>
            <a:endParaRPr lang="de-DE">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de-DE" dirty="0" smtClean="0"/>
              <a:t>.</a:t>
            </a:r>
            <a:r>
              <a:rPr lang="de-DE" sz="1600" b="1" u="sng" kern="0" dirty="0" smtClean="0">
                <a:solidFill>
                  <a:srgbClr val="0070C0"/>
                </a:solidFill>
              </a:rPr>
              <a:t> 5 (g)</a:t>
            </a:r>
            <a:r>
              <a:rPr lang="de-DE" sz="1600" b="1" u="sng" kern="0" dirty="0" err="1" smtClean="0">
                <a:solidFill>
                  <a:srgbClr val="0070C0"/>
                </a:solidFill>
              </a:rPr>
              <a:t>wa</a:t>
            </a:r>
            <a:r>
              <a:rPr lang="de-DE" sz="1600" b="1" u="sng" kern="0" dirty="0" smtClean="0">
                <a:solidFill>
                  <a:srgbClr val="0070C0"/>
                </a:solidFill>
              </a:rPr>
              <a:t> LÖS </a:t>
            </a:r>
            <a:r>
              <a:rPr lang="de-DE" sz="1600" kern="0" dirty="0" err="1" smtClean="0">
                <a:solidFill>
                  <a:srgbClr val="0070C0"/>
                </a:solidFill>
              </a:rPr>
              <a:t>pot</a:t>
            </a:r>
            <a:r>
              <a:rPr lang="de-DE" sz="1600" kern="0" dirty="0" smtClean="0">
                <a:solidFill>
                  <a:srgbClr val="0070C0"/>
                </a:solidFill>
              </a:rPr>
              <a:t>. geschädigt</a:t>
            </a:r>
          </a:p>
          <a:p>
            <a:pPr>
              <a:defRPr/>
            </a:pPr>
            <a:endParaRPr lang="de-DE" sz="400" kern="0" dirty="0" smtClean="0">
              <a:solidFill>
                <a:srgbClr val="0070C0"/>
              </a:solidFill>
            </a:endParaRPr>
          </a:p>
          <a:p>
            <a:pPr>
              <a:defRPr/>
            </a:pPr>
            <a:r>
              <a:rPr lang="de-DE" sz="1200" kern="0" dirty="0" smtClean="0">
                <a:solidFill>
                  <a:srgbClr val="0070C0"/>
                </a:solidFill>
              </a:rPr>
              <a:t>- FFH 094 </a:t>
            </a:r>
            <a:r>
              <a:rPr lang="de-DE" sz="1200" kern="0" dirty="0" err="1" smtClean="0">
                <a:solidFill>
                  <a:srgbClr val="0070C0"/>
                </a:solidFill>
              </a:rPr>
              <a:t>Steinhuder</a:t>
            </a:r>
            <a:r>
              <a:rPr lang="de-DE" sz="1200" kern="0" dirty="0" smtClean="0">
                <a:solidFill>
                  <a:srgbClr val="0070C0"/>
                </a:solidFill>
              </a:rPr>
              <a:t> Meer,</a:t>
            </a:r>
          </a:p>
          <a:p>
            <a:pPr>
              <a:defRPr/>
            </a:pPr>
            <a:r>
              <a:rPr lang="de-DE" sz="1200" kern="0" dirty="0" smtClean="0">
                <a:solidFill>
                  <a:srgbClr val="0070C0"/>
                </a:solidFill>
              </a:rPr>
              <a:t>- FFH 218 </a:t>
            </a:r>
            <a:r>
              <a:rPr lang="de-DE" sz="1200" kern="0" dirty="0" err="1" smtClean="0">
                <a:solidFill>
                  <a:srgbClr val="0070C0"/>
                </a:solidFill>
              </a:rPr>
              <a:t>Wittenheim</a:t>
            </a:r>
            <a:r>
              <a:rPr lang="de-DE" sz="1200" kern="0" dirty="0" smtClean="0">
                <a:solidFill>
                  <a:srgbClr val="0070C0"/>
                </a:solidFill>
              </a:rPr>
              <a:t> und </a:t>
            </a:r>
            <a:r>
              <a:rPr lang="de-DE" sz="1200" kern="0" dirty="0" err="1" smtClean="0">
                <a:solidFill>
                  <a:srgbClr val="0070C0"/>
                </a:solidFill>
              </a:rPr>
              <a:t>Silstro</a:t>
            </a:r>
            <a:endParaRPr lang="de-DE" sz="1200" kern="0" dirty="0" smtClean="0">
              <a:solidFill>
                <a:srgbClr val="0070C0"/>
              </a:solidFill>
            </a:endParaRPr>
          </a:p>
          <a:p>
            <a:pPr>
              <a:defRPr/>
            </a:pPr>
            <a:r>
              <a:rPr lang="de-DE" sz="1200" kern="0" dirty="0" smtClean="0">
                <a:solidFill>
                  <a:srgbClr val="0070C0"/>
                </a:solidFill>
              </a:rPr>
              <a:t>- FFH 300 Hellern bei </a:t>
            </a:r>
            <a:r>
              <a:rPr lang="de-DE" sz="1200" kern="0" dirty="0" err="1" smtClean="0">
                <a:solidFill>
                  <a:srgbClr val="0070C0"/>
                </a:solidFill>
              </a:rPr>
              <a:t>Wietze</a:t>
            </a:r>
            <a:endParaRPr lang="de-DE" sz="1200" kern="0" dirty="0" smtClean="0">
              <a:solidFill>
                <a:srgbClr val="0070C0"/>
              </a:solidFill>
            </a:endParaRPr>
          </a:p>
          <a:p>
            <a:pPr>
              <a:defRPr/>
            </a:pPr>
            <a:r>
              <a:rPr lang="de-DE" sz="1200" kern="0" dirty="0" smtClean="0">
                <a:solidFill>
                  <a:srgbClr val="0070C0"/>
                </a:solidFill>
              </a:rPr>
              <a:t>- FFH 399 Wälder im </a:t>
            </a:r>
            <a:r>
              <a:rPr lang="de-DE" sz="1200" kern="0" dirty="0" err="1" smtClean="0">
                <a:solidFill>
                  <a:srgbClr val="0070C0"/>
                </a:solidFill>
              </a:rPr>
              <a:t>Solling</a:t>
            </a:r>
            <a:r>
              <a:rPr lang="de-DE" sz="1200" kern="0" dirty="0" smtClean="0">
                <a:solidFill>
                  <a:srgbClr val="0070C0"/>
                </a:solidFill>
              </a:rPr>
              <a:t> bei </a:t>
            </a:r>
            <a:r>
              <a:rPr lang="de-DE" sz="1200" kern="0" dirty="0" err="1" smtClean="0">
                <a:solidFill>
                  <a:srgbClr val="0070C0"/>
                </a:solidFill>
              </a:rPr>
              <a:t>Lauenberg</a:t>
            </a:r>
            <a:endParaRPr lang="de-DE" sz="1200" kern="0" dirty="0" smtClean="0">
              <a:solidFill>
                <a:srgbClr val="0070C0"/>
              </a:solidFill>
            </a:endParaRPr>
          </a:p>
          <a:p>
            <a:pPr marL="171450" indent="-171450">
              <a:buFontTx/>
              <a:buChar char="-"/>
              <a:defRPr/>
            </a:pPr>
            <a:r>
              <a:rPr lang="de-DE" sz="1200" kern="0" dirty="0" smtClean="0">
                <a:solidFill>
                  <a:srgbClr val="0070C0"/>
                </a:solidFill>
              </a:rPr>
              <a:t>FFH 053 Bäche im </a:t>
            </a:r>
            <a:r>
              <a:rPr lang="de-DE" sz="1200" kern="0" dirty="0" err="1" smtClean="0">
                <a:solidFill>
                  <a:srgbClr val="0070C0"/>
                </a:solidFill>
              </a:rPr>
              <a:t>Artland</a:t>
            </a:r>
            <a:endParaRPr lang="de-DE" sz="1200" kern="0" dirty="0" smtClean="0">
              <a:solidFill>
                <a:srgbClr val="0070C0"/>
              </a:solidFill>
            </a:endParaRPr>
          </a:p>
          <a:p>
            <a:pPr marL="171450" indent="-171450">
              <a:buFontTx/>
              <a:buChar char="-"/>
              <a:defRPr/>
            </a:pPr>
            <a:r>
              <a:rPr lang="de-DE" sz="1200" kern="0" dirty="0" smtClean="0">
                <a:solidFill>
                  <a:srgbClr val="0070C0"/>
                </a:solidFill>
              </a:rPr>
              <a:t>Detailbetrachtung durchgeführt (Wasserwirtschaft/Naturschutz)</a:t>
            </a:r>
          </a:p>
          <a:p>
            <a:pPr marL="171450" indent="-171450">
              <a:buFontTx/>
              <a:buChar char="-"/>
              <a:defRPr/>
            </a:pPr>
            <a:r>
              <a:rPr lang="de-DE" sz="1200" kern="0" dirty="0" smtClean="0">
                <a:solidFill>
                  <a:srgbClr val="0070C0"/>
                </a:solidFill>
              </a:rPr>
              <a:t>Fazit. Kein Risiko</a:t>
            </a:r>
          </a:p>
          <a:p>
            <a:endParaRPr lang="de-DE" dirty="0"/>
          </a:p>
        </p:txBody>
      </p:sp>
      <p:sp>
        <p:nvSpPr>
          <p:cNvPr id="4" name="Foliennummernplatzhalter 3"/>
          <p:cNvSpPr>
            <a:spLocks noGrp="1"/>
          </p:cNvSpPr>
          <p:nvPr>
            <p:ph type="sldNum" sz="quarter" idx="10"/>
          </p:nvPr>
        </p:nvSpPr>
        <p:spPr/>
        <p:txBody>
          <a:bodyPr/>
          <a:lstStyle/>
          <a:p>
            <a:fld id="{7C245AE1-2BFB-4A91-8A83-D6304F9900AD}" type="slidenum">
              <a:rPr lang="de-DE" smtClean="0"/>
              <a:t>26</a:t>
            </a:fld>
            <a:endParaRPr lang="de-DE"/>
          </a:p>
        </p:txBody>
      </p:sp>
    </p:spTree>
    <p:extLst>
      <p:ext uri="{BB962C8B-B14F-4D97-AF65-F5344CB8AC3E}">
        <p14:creationId xmlns:p14="http://schemas.microsoft.com/office/powerpoint/2010/main" val="2737287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sz="1400" b="1" dirty="0" smtClean="0"/>
          </a:p>
        </p:txBody>
      </p:sp>
      <p:sp>
        <p:nvSpPr>
          <p:cNvPr id="4" name="Foliennummernplatzhalter 3"/>
          <p:cNvSpPr>
            <a:spLocks noGrp="1"/>
          </p:cNvSpPr>
          <p:nvPr>
            <p:ph type="sldNum" sz="quarter" idx="5"/>
          </p:nvPr>
        </p:nvSpPr>
        <p:spPr/>
        <p:txBody>
          <a:bodyPr/>
          <a:lstStyle/>
          <a:p>
            <a:pPr>
              <a:defRPr/>
            </a:pPr>
            <a:fld id="{74B92A5F-8C32-4ADF-9D22-6BA33C74B79A}" type="slidenum">
              <a:rPr lang="de-DE" smtClean="0">
                <a:solidFill>
                  <a:prstClr val="black"/>
                </a:solidFill>
              </a:rPr>
              <a:pPr>
                <a:defRPr/>
              </a:pPr>
              <a:t>27</a:t>
            </a:fld>
            <a:endParaRPr lang="de-DE">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Potenziell</a:t>
            </a:r>
            <a:r>
              <a:rPr lang="de-DE" baseline="0" dirty="0" smtClean="0"/>
              <a:t> gefährdetet Grundwasserkörper im Bereich Hannover: </a:t>
            </a:r>
          </a:p>
          <a:p>
            <a:r>
              <a:rPr lang="de-DE" baseline="0" dirty="0" smtClean="0"/>
              <a:t>Betroffenen Oberflächenwasserkörperabschnitte:</a:t>
            </a:r>
          </a:p>
          <a:p>
            <a:pPr marL="342900" indent="-342900">
              <a:buFontTx/>
              <a:buChar char="-"/>
              <a:defRPr/>
            </a:pPr>
            <a:r>
              <a:rPr lang="de-DE" kern="0" dirty="0" err="1" smtClean="0">
                <a:solidFill>
                  <a:srgbClr val="0070C0"/>
                </a:solidFill>
              </a:rPr>
              <a:t>Wietze</a:t>
            </a:r>
            <a:endParaRPr lang="de-DE" kern="0" dirty="0" smtClean="0">
              <a:solidFill>
                <a:srgbClr val="0070C0"/>
              </a:solidFill>
            </a:endParaRPr>
          </a:p>
          <a:p>
            <a:pPr marL="342900" indent="-342900">
              <a:buFontTx/>
              <a:buChar char="-"/>
              <a:defRPr/>
            </a:pPr>
            <a:r>
              <a:rPr lang="de-DE" kern="0" dirty="0" err="1" smtClean="0">
                <a:solidFill>
                  <a:srgbClr val="0070C0"/>
                </a:solidFill>
              </a:rPr>
              <a:t>Wuhlbeek</a:t>
            </a:r>
            <a:endParaRPr lang="de-DE" kern="0" dirty="0" smtClean="0">
              <a:solidFill>
                <a:srgbClr val="0070C0"/>
              </a:solidFill>
            </a:endParaRPr>
          </a:p>
          <a:p>
            <a:pPr marL="342900" indent="-342900">
              <a:buFontTx/>
              <a:buChar char="-"/>
              <a:defRPr/>
            </a:pPr>
            <a:r>
              <a:rPr lang="de-DE" kern="0" dirty="0" err="1" smtClean="0">
                <a:solidFill>
                  <a:srgbClr val="0070C0"/>
                </a:solidFill>
              </a:rPr>
              <a:t>Seebeeke</a:t>
            </a:r>
            <a:endParaRPr lang="de-DE" kern="0" dirty="0" smtClean="0">
              <a:solidFill>
                <a:srgbClr val="0070C0"/>
              </a:solidFill>
            </a:endParaRPr>
          </a:p>
          <a:p>
            <a:pPr marL="342900" indent="-342900">
              <a:buFontTx/>
              <a:buChar char="-"/>
              <a:defRPr/>
            </a:pPr>
            <a:r>
              <a:rPr lang="de-DE" kern="0" dirty="0" smtClean="0">
                <a:solidFill>
                  <a:srgbClr val="0070C0"/>
                </a:solidFill>
              </a:rPr>
              <a:t>Schleifbach</a:t>
            </a:r>
          </a:p>
          <a:p>
            <a:pPr marL="342900" indent="-342900">
              <a:buFontTx/>
              <a:buChar char="-"/>
              <a:defRPr/>
            </a:pPr>
            <a:r>
              <a:rPr lang="de-DE" kern="0" dirty="0" smtClean="0">
                <a:solidFill>
                  <a:srgbClr val="0070C0"/>
                </a:solidFill>
              </a:rPr>
              <a:t>Stockbach</a:t>
            </a:r>
          </a:p>
          <a:p>
            <a:pPr marL="342900" indent="-342900">
              <a:buFontTx/>
              <a:buChar char="-"/>
              <a:defRPr/>
            </a:pPr>
            <a:r>
              <a:rPr lang="de-DE" kern="0" dirty="0" err="1" smtClean="0">
                <a:solidFill>
                  <a:srgbClr val="0070C0"/>
                </a:solidFill>
              </a:rPr>
              <a:t>Kirchdorfer</a:t>
            </a:r>
            <a:r>
              <a:rPr lang="de-DE" kern="0" dirty="0" smtClean="0">
                <a:solidFill>
                  <a:srgbClr val="0070C0"/>
                </a:solidFill>
              </a:rPr>
              <a:t> Mühlbach</a:t>
            </a:r>
          </a:p>
          <a:p>
            <a:pPr marL="0" indent="0">
              <a:buFontTx/>
              <a:buNone/>
              <a:defRPr/>
            </a:pPr>
            <a:r>
              <a:rPr lang="de-DE" kern="0" dirty="0" smtClean="0">
                <a:solidFill>
                  <a:srgbClr val="0070C0"/>
                </a:solidFill>
              </a:rPr>
              <a:t>Zum Teil liegen nicht ausreichend Daten zur Beurteilung vor, deswegen</a:t>
            </a:r>
            <a:r>
              <a:rPr lang="de-DE" kern="0" baseline="0" dirty="0" smtClean="0">
                <a:solidFill>
                  <a:srgbClr val="0070C0"/>
                </a:solidFill>
              </a:rPr>
              <a:t> </a:t>
            </a:r>
            <a:r>
              <a:rPr lang="de-DE" kern="0" baseline="0" dirty="0" err="1" smtClean="0">
                <a:solidFill>
                  <a:srgbClr val="0070C0"/>
                </a:solidFill>
              </a:rPr>
              <a:t>yet</a:t>
            </a:r>
            <a:r>
              <a:rPr lang="de-DE" kern="0" baseline="0" dirty="0" smtClean="0">
                <a:solidFill>
                  <a:srgbClr val="0070C0"/>
                </a:solidFill>
              </a:rPr>
              <a:t> </a:t>
            </a:r>
            <a:r>
              <a:rPr lang="de-DE" kern="0" baseline="0" dirty="0" err="1" smtClean="0">
                <a:solidFill>
                  <a:srgbClr val="0070C0"/>
                </a:solidFill>
              </a:rPr>
              <a:t>to</a:t>
            </a:r>
            <a:r>
              <a:rPr lang="de-DE" kern="0" baseline="0" dirty="0" smtClean="0">
                <a:solidFill>
                  <a:srgbClr val="0070C0"/>
                </a:solidFill>
              </a:rPr>
              <a:t> </a:t>
            </a:r>
            <a:r>
              <a:rPr lang="de-DE" kern="0" baseline="0" dirty="0" err="1" smtClean="0">
                <a:solidFill>
                  <a:srgbClr val="0070C0"/>
                </a:solidFill>
              </a:rPr>
              <a:t>be</a:t>
            </a:r>
            <a:r>
              <a:rPr lang="de-DE" kern="0" baseline="0" dirty="0" smtClean="0">
                <a:solidFill>
                  <a:srgbClr val="0070C0"/>
                </a:solidFill>
              </a:rPr>
              <a:t> </a:t>
            </a:r>
            <a:r>
              <a:rPr lang="de-DE" kern="0" baseline="0" dirty="0" err="1" smtClean="0">
                <a:solidFill>
                  <a:srgbClr val="0070C0"/>
                </a:solidFill>
              </a:rPr>
              <a:t>determined</a:t>
            </a:r>
            <a:r>
              <a:rPr lang="de-DE" kern="0" baseline="0" dirty="0" smtClean="0">
                <a:solidFill>
                  <a:srgbClr val="0070C0"/>
                </a:solidFill>
              </a:rPr>
              <a:t> für GWK: </a:t>
            </a:r>
            <a:r>
              <a:rPr lang="de-DE" kern="0" baseline="0" dirty="0" err="1" smtClean="0">
                <a:solidFill>
                  <a:srgbClr val="0070C0"/>
                </a:solidFill>
              </a:rPr>
              <a:t>Wietze-Fuhse</a:t>
            </a:r>
            <a:r>
              <a:rPr lang="de-DE" kern="0" baseline="0" dirty="0" smtClean="0">
                <a:solidFill>
                  <a:srgbClr val="0070C0"/>
                </a:solidFill>
              </a:rPr>
              <a:t> Lockergestein  und Leine Lockergestein links</a:t>
            </a:r>
            <a:endParaRPr lang="de-DE" kern="0" dirty="0" smtClean="0">
              <a:solidFill>
                <a:srgbClr val="0070C0"/>
              </a:solidFill>
            </a:endParaRPr>
          </a:p>
          <a:p>
            <a:pPr marL="342900" indent="-342900">
              <a:buFontTx/>
              <a:buChar char="-"/>
              <a:defRPr/>
            </a:pPr>
            <a:endParaRPr lang="de-DE" sz="800" kern="0" dirty="0" smtClean="0">
              <a:solidFill>
                <a:srgbClr val="0070C0"/>
              </a:solidFill>
            </a:endParaRPr>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7C245AE1-2BFB-4A91-8A83-D6304F9900AD}" type="slidenum">
              <a:rPr lang="de-DE" smtClean="0"/>
              <a:t>28</a:t>
            </a:fld>
            <a:endParaRPr lang="de-DE"/>
          </a:p>
        </p:txBody>
      </p:sp>
    </p:spTree>
    <p:extLst>
      <p:ext uri="{BB962C8B-B14F-4D97-AF65-F5344CB8AC3E}">
        <p14:creationId xmlns:p14="http://schemas.microsoft.com/office/powerpoint/2010/main" val="3338428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dirty="0" smtClean="0"/>
              <a:t>Der wichtigste methodische Unterschied zwischen der Gefährdungsabschätzung</a:t>
            </a:r>
            <a:r>
              <a:rPr lang="de-DE" baseline="0" dirty="0" smtClean="0"/>
              <a:t> und der Bewertung liegt in der Berücksichtigung der Emission. Im Rahmen der Bewertung spielen hauptsächlich die Immissionsdaten eine Rolle. Die Emission geht überwiegend nur in die Gefährdungsabschätzung ein. </a:t>
            </a:r>
          </a:p>
          <a:p>
            <a:r>
              <a:rPr lang="de-DE" baseline="0" dirty="0" smtClean="0"/>
              <a:t>Ein weiterer Unterschied liegt in dem Ansatz der Schwellenwerte, bei der Gefährdungsabschätzung werden strengere Immissionsdaten angesetzt (Nitrat ab 10 mg/l, PSM halber Schwellenwert), weil nicht der </a:t>
            </a:r>
            <a:r>
              <a:rPr lang="de-DE" baseline="0" dirty="0" err="1" smtClean="0"/>
              <a:t>jetztíge</a:t>
            </a:r>
            <a:r>
              <a:rPr lang="de-DE" baseline="0" dirty="0" smtClean="0"/>
              <a:t> Zustand betrachtet sondern eine Aussage für die Zukunft getroffen wird  (was kommt).</a:t>
            </a:r>
          </a:p>
          <a:p>
            <a:r>
              <a:rPr lang="de-DE" baseline="0" dirty="0" smtClean="0"/>
              <a:t>Bei der Bewertung werden für die Immission die rechtlichen Grenzwerte (Schwellenwerte) herangezogen.</a:t>
            </a:r>
            <a:endParaRPr lang="de-DE" dirty="0" smtClean="0"/>
          </a:p>
        </p:txBody>
      </p:sp>
      <p:sp>
        <p:nvSpPr>
          <p:cNvPr id="4" name="Foliennummernplatzhalter 3"/>
          <p:cNvSpPr>
            <a:spLocks noGrp="1"/>
          </p:cNvSpPr>
          <p:nvPr>
            <p:ph type="sldNum" sz="quarter" idx="5"/>
          </p:nvPr>
        </p:nvSpPr>
        <p:spPr/>
        <p:txBody>
          <a:bodyPr/>
          <a:lstStyle/>
          <a:p>
            <a:pPr>
              <a:defRPr/>
            </a:pPr>
            <a:fld id="{250C4B8A-02F9-47DA-BF49-DE72DCCB5CF0}" type="slidenum">
              <a:rPr lang="de-DE" smtClean="0">
                <a:solidFill>
                  <a:prstClr val="black"/>
                </a:solidFill>
              </a:rPr>
              <a:pPr>
                <a:defRPr/>
              </a:pPr>
              <a:t>4</a:t>
            </a:fld>
            <a:endParaRPr lang="de-DE">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Hinweis, dass für die Schwellenwerte strengere Werte als die gesetzlichen angenommen werden.</a:t>
            </a:r>
          </a:p>
          <a:p>
            <a:r>
              <a:rPr lang="de-DE" dirty="0" smtClean="0"/>
              <a:t>Bei der Menge</a:t>
            </a:r>
            <a:r>
              <a:rPr lang="de-DE" baseline="0" dirty="0" smtClean="0"/>
              <a:t> reicht für die Gefährdungsabschätzung schon die Betroffenheit eines Schutzgutes. Bei der Bewertung muss bei einer Veränderung des Grundwasserstandes auch ein Schutzgut betroffen sein.  </a:t>
            </a:r>
            <a:endParaRPr lang="de-DE" dirty="0"/>
          </a:p>
        </p:txBody>
      </p:sp>
      <p:sp>
        <p:nvSpPr>
          <p:cNvPr id="4" name="Foliennummernplatzhalter 3"/>
          <p:cNvSpPr>
            <a:spLocks noGrp="1"/>
          </p:cNvSpPr>
          <p:nvPr>
            <p:ph type="sldNum" sz="quarter" idx="10"/>
          </p:nvPr>
        </p:nvSpPr>
        <p:spPr/>
        <p:txBody>
          <a:bodyPr/>
          <a:lstStyle/>
          <a:p>
            <a:fld id="{7C245AE1-2BFB-4A91-8A83-D6304F9900AD}" type="slidenum">
              <a:rPr lang="de-DE" smtClean="0"/>
              <a:t>5</a:t>
            </a:fld>
            <a:endParaRPr lang="de-DE"/>
          </a:p>
        </p:txBody>
      </p:sp>
    </p:spTree>
    <p:extLst>
      <p:ext uri="{BB962C8B-B14F-4D97-AF65-F5344CB8AC3E}">
        <p14:creationId xmlns:p14="http://schemas.microsoft.com/office/powerpoint/2010/main" val="282183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In</a:t>
            </a:r>
            <a:r>
              <a:rPr lang="de-DE" baseline="0" dirty="0" smtClean="0"/>
              <a:t> Niedersachsen werden abweichend zur LAWA-Arbeitshilfe die folgenden „Grenzwerte“ angesetzt, in Abstimmung mit MU und den Externen aus der AG Güte. Zu beachten ist, dass für die Einstufung eines GWK als gefährdet eine Überschreitung an einer Messstelle nicht ausreichend ist. </a:t>
            </a:r>
          </a:p>
          <a:p>
            <a:r>
              <a:rPr lang="de-DE" baseline="0" dirty="0" smtClean="0"/>
              <a:t>Es müssen mindestens drei MST pro Typfläche den entsprechenden Wert überschreiten. Anschließend wird geprüft, ob die Typfläche  20% Flächenanteil am GWK hat. Erst dann wird der GWK als gefährdet eingestuft. </a:t>
            </a:r>
          </a:p>
          <a:p>
            <a:r>
              <a:rPr lang="de-DE" dirty="0" smtClean="0"/>
              <a:t>Potenzielle Nitratkonzentration</a:t>
            </a:r>
            <a:r>
              <a:rPr lang="de-DE" baseline="0" dirty="0" smtClean="0"/>
              <a:t> im Sickerwasser, die aufgrund der Flächennutzung an der Untergrenze des Wurzelraums</a:t>
            </a:r>
            <a:r>
              <a:rPr lang="de-DE" dirty="0" smtClean="0"/>
              <a:t> emittiert wird. </a:t>
            </a:r>
            <a:r>
              <a:rPr lang="de-DE" baseline="0" dirty="0" smtClean="0"/>
              <a:t> </a:t>
            </a:r>
          </a:p>
          <a:p>
            <a:r>
              <a:rPr lang="de-DE" baseline="0" dirty="0" smtClean="0"/>
              <a:t>Gemäß Ansatz 7 der LAWA-Arbeitshilfe. Kombinierter Emissions- und Immissionsansatz</a:t>
            </a:r>
            <a:endParaRPr lang="de-DE" dirty="0"/>
          </a:p>
        </p:txBody>
      </p:sp>
      <p:sp>
        <p:nvSpPr>
          <p:cNvPr id="4" name="Foliennummernplatzhalter 3"/>
          <p:cNvSpPr>
            <a:spLocks noGrp="1"/>
          </p:cNvSpPr>
          <p:nvPr>
            <p:ph type="sldNum" sz="quarter" idx="10"/>
          </p:nvPr>
        </p:nvSpPr>
        <p:spPr/>
        <p:txBody>
          <a:bodyPr/>
          <a:lstStyle/>
          <a:p>
            <a:fld id="{7C245AE1-2BFB-4A91-8A83-D6304F9900AD}" type="slidenum">
              <a:rPr lang="de-DE" smtClean="0"/>
              <a:t>6</a:t>
            </a:fld>
            <a:endParaRPr lang="de-DE"/>
          </a:p>
        </p:txBody>
      </p:sp>
    </p:spTree>
    <p:extLst>
      <p:ext uri="{BB962C8B-B14F-4D97-AF65-F5344CB8AC3E}">
        <p14:creationId xmlns:p14="http://schemas.microsoft.com/office/powerpoint/2010/main" val="1673497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Immission: Messergebnisse aus dem Überblicksmessnetz. Maßgeblich ist der jeweils aktuellste Jahresmittelwert, der anschließend anhand der Messergebnisse aus den Vorjahren plausibilisiert wird. </a:t>
            </a:r>
            <a:endParaRPr lang="de-DE" dirty="0"/>
          </a:p>
        </p:txBody>
      </p:sp>
      <p:sp>
        <p:nvSpPr>
          <p:cNvPr id="4" name="Foliennummernplatzhalter 3"/>
          <p:cNvSpPr>
            <a:spLocks noGrp="1"/>
          </p:cNvSpPr>
          <p:nvPr>
            <p:ph type="sldNum" sz="quarter" idx="10"/>
          </p:nvPr>
        </p:nvSpPr>
        <p:spPr/>
        <p:txBody>
          <a:bodyPr/>
          <a:lstStyle/>
          <a:p>
            <a:fld id="{7C245AE1-2BFB-4A91-8A83-D6304F9900AD}" type="slidenum">
              <a:rPr lang="de-DE" smtClean="0"/>
              <a:t>7</a:t>
            </a:fld>
            <a:endParaRPr lang="de-DE"/>
          </a:p>
        </p:txBody>
      </p:sp>
    </p:spTree>
    <p:extLst>
      <p:ext uri="{BB962C8B-B14F-4D97-AF65-F5344CB8AC3E}">
        <p14:creationId xmlns:p14="http://schemas.microsoft.com/office/powerpoint/2010/main" val="1709551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Emissionsdaten aus der BEE liegen nur in Niedersachsen vor, alle</a:t>
            </a:r>
            <a:r>
              <a:rPr lang="de-DE" baseline="0" dirty="0" smtClean="0"/>
              <a:t> anderen Bundesländer müssen hier über die Landnutzung behelfsmäßig Daten ermitteln.</a:t>
            </a:r>
          </a:p>
          <a:p>
            <a:r>
              <a:rPr lang="de-DE" dirty="0" smtClean="0"/>
              <a:t>Daten beruhen auf der Basisemissionserkundung des LBEG. Zugrunde liegen</a:t>
            </a:r>
            <a:r>
              <a:rPr lang="de-DE" baseline="0" dirty="0" smtClean="0"/>
              <a:t> statistische Daten (ASE) aus der Landwirtschaft aus dem Jahr 2010, bundesweite Prognoseberechnungen und ein Wasserhaushaltsmodell (GROWA). Die Deposition geht ebenfalls ein.  Die BEE wird alle 5-7 Jahre aktualisiert. </a:t>
            </a:r>
          </a:p>
          <a:p>
            <a:endParaRPr lang="de-DE" dirty="0"/>
          </a:p>
        </p:txBody>
      </p:sp>
      <p:sp>
        <p:nvSpPr>
          <p:cNvPr id="4" name="Foliennummernplatzhalter 3"/>
          <p:cNvSpPr>
            <a:spLocks noGrp="1"/>
          </p:cNvSpPr>
          <p:nvPr>
            <p:ph type="sldNum" sz="quarter" idx="10"/>
          </p:nvPr>
        </p:nvSpPr>
        <p:spPr/>
        <p:txBody>
          <a:bodyPr/>
          <a:lstStyle/>
          <a:p>
            <a:fld id="{7C245AE1-2BFB-4A91-8A83-D6304F9900AD}" type="slidenum">
              <a:rPr lang="de-DE" smtClean="0"/>
              <a:t>8</a:t>
            </a:fld>
            <a:endParaRPr lang="de-DE"/>
          </a:p>
        </p:txBody>
      </p:sp>
    </p:spTree>
    <p:extLst>
      <p:ext uri="{BB962C8B-B14F-4D97-AF65-F5344CB8AC3E}">
        <p14:creationId xmlns:p14="http://schemas.microsoft.com/office/powerpoint/2010/main" val="162291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Es liegt der</a:t>
            </a:r>
            <a:r>
              <a:rPr lang="de-DE" baseline="0" dirty="0" smtClean="0"/>
              <a:t> aktuellste Jahresmittelwert (2012) zugrunde. Gemäß Leitfaden. Vorherige Mittelwerte wurden zur Plausibilisierung verwendet. Für die Gefährdungsabschätzung werden die Werte von 2007-2012, für die Bewertung 2008-13 verwendet.</a:t>
            </a:r>
            <a:endParaRPr lang="de-DE" dirty="0"/>
          </a:p>
        </p:txBody>
      </p:sp>
      <p:sp>
        <p:nvSpPr>
          <p:cNvPr id="4" name="Foliennummernplatzhalter 3"/>
          <p:cNvSpPr>
            <a:spLocks noGrp="1"/>
          </p:cNvSpPr>
          <p:nvPr>
            <p:ph type="sldNum" sz="quarter" idx="10"/>
          </p:nvPr>
        </p:nvSpPr>
        <p:spPr/>
        <p:txBody>
          <a:bodyPr/>
          <a:lstStyle/>
          <a:p>
            <a:fld id="{7C245AE1-2BFB-4A91-8A83-D6304F9900AD}" type="slidenum">
              <a:rPr lang="de-DE" smtClean="0"/>
              <a:t>10</a:t>
            </a:fld>
            <a:endParaRPr lang="de-DE"/>
          </a:p>
        </p:txBody>
      </p:sp>
    </p:spTree>
    <p:extLst>
      <p:ext uri="{BB962C8B-B14F-4D97-AF65-F5344CB8AC3E}">
        <p14:creationId xmlns:p14="http://schemas.microsoft.com/office/powerpoint/2010/main" val="1624131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C245AE1-2BFB-4A91-8A83-D6304F9900AD}" type="slidenum">
              <a:rPr lang="de-DE" smtClean="0"/>
              <a:t>12</a:t>
            </a:fld>
            <a:endParaRPr lang="de-DE"/>
          </a:p>
        </p:txBody>
      </p:sp>
    </p:spTree>
    <p:extLst>
      <p:ext uri="{BB962C8B-B14F-4D97-AF65-F5344CB8AC3E}">
        <p14:creationId xmlns:p14="http://schemas.microsoft.com/office/powerpoint/2010/main" val="1293843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Bei dem Wert von 0,5 </a:t>
            </a:r>
            <a:r>
              <a:rPr lang="de-DE" baseline="0" dirty="0" smtClean="0"/>
              <a:t> für Wirkstoffe handelt es sich um den sogenannten </a:t>
            </a:r>
            <a:r>
              <a:rPr lang="de-DE" baseline="0" dirty="0" err="1" smtClean="0"/>
              <a:t>Warnwert</a:t>
            </a:r>
            <a:r>
              <a:rPr lang="de-DE" baseline="0" dirty="0" smtClean="0"/>
              <a:t>. Bei der Gefährdungsabschätzung werden wie schon erwähnt strengere Grenzwerte angesetzt. Bei </a:t>
            </a:r>
            <a:r>
              <a:rPr lang="de-DE" baseline="0" dirty="0" err="1" smtClean="0"/>
              <a:t>Metabolite</a:t>
            </a:r>
            <a:r>
              <a:rPr lang="de-DE" baseline="0" dirty="0" smtClean="0"/>
              <a:t> ist es der GOW (die untere Grenze)  </a:t>
            </a:r>
            <a:endParaRPr lang="de-DE" dirty="0"/>
          </a:p>
        </p:txBody>
      </p:sp>
      <p:sp>
        <p:nvSpPr>
          <p:cNvPr id="4" name="Foliennummernplatzhalter 3"/>
          <p:cNvSpPr>
            <a:spLocks noGrp="1"/>
          </p:cNvSpPr>
          <p:nvPr>
            <p:ph type="sldNum" sz="quarter" idx="10"/>
          </p:nvPr>
        </p:nvSpPr>
        <p:spPr/>
        <p:txBody>
          <a:bodyPr/>
          <a:lstStyle/>
          <a:p>
            <a:fld id="{7C245AE1-2BFB-4A91-8A83-D6304F9900AD}" type="slidenum">
              <a:rPr lang="de-DE" smtClean="0"/>
              <a:t>15</a:t>
            </a:fld>
            <a:endParaRPr lang="de-DE"/>
          </a:p>
        </p:txBody>
      </p:sp>
    </p:spTree>
    <p:extLst>
      <p:ext uri="{BB962C8B-B14F-4D97-AF65-F5344CB8AC3E}">
        <p14:creationId xmlns:p14="http://schemas.microsoft.com/office/powerpoint/2010/main" val="3417739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35CAC792-C881-4730-852E-3A126C2B4439}" type="datetimeFigureOut">
              <a:rPr lang="de-DE" smtClean="0"/>
              <a:t>13.06.2014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7F8A490-9E26-42BA-8867-74DFDEE6E5E4}" type="slidenum">
              <a:rPr lang="de-DE" smtClean="0"/>
              <a:t>‹Nr.›</a:t>
            </a:fld>
            <a:endParaRPr lang="de-DE"/>
          </a:p>
        </p:txBody>
      </p:sp>
    </p:spTree>
    <p:extLst>
      <p:ext uri="{BB962C8B-B14F-4D97-AF65-F5344CB8AC3E}">
        <p14:creationId xmlns:p14="http://schemas.microsoft.com/office/powerpoint/2010/main" val="1303074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5CAC792-C881-4730-852E-3A126C2B4439}" type="datetimeFigureOut">
              <a:rPr lang="de-DE" smtClean="0"/>
              <a:t>13.06.2014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7F8A490-9E26-42BA-8867-74DFDEE6E5E4}" type="slidenum">
              <a:rPr lang="de-DE" smtClean="0"/>
              <a:t>‹Nr.›</a:t>
            </a:fld>
            <a:endParaRPr lang="de-DE"/>
          </a:p>
        </p:txBody>
      </p:sp>
    </p:spTree>
    <p:extLst>
      <p:ext uri="{BB962C8B-B14F-4D97-AF65-F5344CB8AC3E}">
        <p14:creationId xmlns:p14="http://schemas.microsoft.com/office/powerpoint/2010/main" val="717250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081ED986-574A-46B8-A025-0E78D4B27E7D}" type="datetimeFigureOut">
              <a:rPr lang="de-DE" smtClean="0">
                <a:solidFill>
                  <a:prstClr val="black"/>
                </a:solidFill>
              </a:rPr>
              <a:pPr/>
              <a:t>13.06.2014</a:t>
            </a:fld>
            <a:endParaRPr lang="de-DE">
              <a:solidFill>
                <a:prstClr val="black"/>
              </a:solidFill>
            </a:endParaRPr>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solidFill>
                <a:prstClr val="black"/>
              </a:solidFill>
            </a:endParaRPr>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0AA5C6B1-7602-4AE1-90B7-EF38B951DFEC}" type="slidenum">
              <a:rPr lang="de-DE" smtClean="0">
                <a:solidFill>
                  <a:prstClr val="black"/>
                </a:solidFill>
              </a:rPr>
              <a:pPr/>
              <a:t>‹Nr.›</a:t>
            </a:fld>
            <a:endParaRPr lang="de-DE">
              <a:solidFill>
                <a:prstClr val="black"/>
              </a:solidFill>
            </a:endParaRPr>
          </a:p>
        </p:txBody>
      </p:sp>
    </p:spTree>
    <p:extLst>
      <p:ext uri="{BB962C8B-B14F-4D97-AF65-F5344CB8AC3E}">
        <p14:creationId xmlns:p14="http://schemas.microsoft.com/office/powerpoint/2010/main" val="1523659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081ED986-574A-46B8-A025-0E78D4B27E7D}" type="datetimeFigureOut">
              <a:rPr lang="de-DE" smtClean="0">
                <a:solidFill>
                  <a:prstClr val="black"/>
                </a:solidFill>
              </a:rPr>
              <a:pPr/>
              <a:t>13.06.2014</a:t>
            </a:fld>
            <a:endParaRPr lang="de-DE">
              <a:solidFill>
                <a:prstClr val="black"/>
              </a:solidFill>
            </a:endParaRPr>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solidFill>
                <a:prstClr val="black"/>
              </a:solidFill>
            </a:endParaRPr>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0AA5C6B1-7602-4AE1-90B7-EF38B951DFEC}" type="slidenum">
              <a:rPr lang="de-DE" smtClean="0">
                <a:solidFill>
                  <a:prstClr val="black"/>
                </a:solidFill>
              </a:rPr>
              <a:pPr/>
              <a:t>‹Nr.›</a:t>
            </a:fld>
            <a:endParaRPr lang="de-DE">
              <a:solidFill>
                <a:prstClr val="black"/>
              </a:solidFill>
            </a:endParaRPr>
          </a:p>
        </p:txBody>
      </p:sp>
    </p:spTree>
    <p:extLst>
      <p:ext uri="{BB962C8B-B14F-4D97-AF65-F5344CB8AC3E}">
        <p14:creationId xmlns:p14="http://schemas.microsoft.com/office/powerpoint/2010/main" val="2647862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081ED986-574A-46B8-A025-0E78D4B27E7D}" type="datetimeFigureOut">
              <a:rPr lang="de-DE" smtClean="0">
                <a:solidFill>
                  <a:prstClr val="black"/>
                </a:solidFill>
              </a:rPr>
              <a:pPr/>
              <a:t>13.06.2014</a:t>
            </a:fld>
            <a:endParaRPr lang="de-DE">
              <a:solidFill>
                <a:prstClr val="black"/>
              </a:solidFill>
            </a:endParaRPr>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solidFill>
                <a:prstClr val="black"/>
              </a:solidFill>
            </a:endParaRPr>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0AA5C6B1-7602-4AE1-90B7-EF38B951DFEC}" type="slidenum">
              <a:rPr lang="de-DE" smtClean="0">
                <a:solidFill>
                  <a:prstClr val="black"/>
                </a:solidFill>
              </a:rPr>
              <a:pPr/>
              <a:t>‹Nr.›</a:t>
            </a:fld>
            <a:endParaRPr lang="de-DE">
              <a:solidFill>
                <a:prstClr val="black"/>
              </a:solidFill>
            </a:endParaRPr>
          </a:p>
        </p:txBody>
      </p:sp>
    </p:spTree>
    <p:extLst>
      <p:ext uri="{BB962C8B-B14F-4D97-AF65-F5344CB8AC3E}">
        <p14:creationId xmlns:p14="http://schemas.microsoft.com/office/powerpoint/2010/main" val="126185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081ED986-574A-46B8-A025-0E78D4B27E7D}" type="datetimeFigureOut">
              <a:rPr lang="de-DE" smtClean="0">
                <a:solidFill>
                  <a:prstClr val="black"/>
                </a:solidFill>
              </a:rPr>
              <a:pPr/>
              <a:t>13.06.2014</a:t>
            </a:fld>
            <a:endParaRPr lang="de-DE">
              <a:solidFill>
                <a:prstClr val="black"/>
              </a:solidFill>
            </a:endParaRPr>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solidFill>
                <a:prstClr val="black"/>
              </a:solidFill>
            </a:endParaRPr>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0AA5C6B1-7602-4AE1-90B7-EF38B951DFEC}" type="slidenum">
              <a:rPr lang="de-DE" smtClean="0">
                <a:solidFill>
                  <a:prstClr val="black"/>
                </a:solidFill>
              </a:rPr>
              <a:pPr/>
              <a:t>‹Nr.›</a:t>
            </a:fld>
            <a:endParaRPr lang="de-DE">
              <a:solidFill>
                <a:prstClr val="black"/>
              </a:solidFill>
            </a:endParaRPr>
          </a:p>
        </p:txBody>
      </p:sp>
    </p:spTree>
    <p:extLst>
      <p:ext uri="{BB962C8B-B14F-4D97-AF65-F5344CB8AC3E}">
        <p14:creationId xmlns:p14="http://schemas.microsoft.com/office/powerpoint/2010/main" val="2813721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457200" y="6356350"/>
            <a:ext cx="2133600" cy="365125"/>
          </a:xfrm>
          <a:prstGeom prst="rect">
            <a:avLst/>
          </a:prstGeom>
        </p:spPr>
        <p:txBody>
          <a:bodyPr/>
          <a:lstStyle/>
          <a:p>
            <a:fld id="{081ED986-574A-46B8-A025-0E78D4B27E7D}" type="datetimeFigureOut">
              <a:rPr lang="de-DE" smtClean="0">
                <a:solidFill>
                  <a:prstClr val="black"/>
                </a:solidFill>
              </a:rPr>
              <a:pPr/>
              <a:t>13.06.2014</a:t>
            </a:fld>
            <a:endParaRPr lang="de-DE">
              <a:solidFill>
                <a:prstClr val="black"/>
              </a:solidFill>
            </a:endParaRPr>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DE">
              <a:solidFill>
                <a:prstClr val="black"/>
              </a:solidFill>
            </a:endParaRPr>
          </a:p>
        </p:txBody>
      </p:sp>
      <p:sp>
        <p:nvSpPr>
          <p:cNvPr id="9" name="Foliennummernplatzhalter 8"/>
          <p:cNvSpPr>
            <a:spLocks noGrp="1"/>
          </p:cNvSpPr>
          <p:nvPr>
            <p:ph type="sldNum" sz="quarter" idx="12"/>
          </p:nvPr>
        </p:nvSpPr>
        <p:spPr>
          <a:xfrm>
            <a:off x="6553200" y="6356350"/>
            <a:ext cx="2133600" cy="365125"/>
          </a:xfrm>
          <a:prstGeom prst="rect">
            <a:avLst/>
          </a:prstGeom>
        </p:spPr>
        <p:txBody>
          <a:bodyPr/>
          <a:lstStyle/>
          <a:p>
            <a:fld id="{0AA5C6B1-7602-4AE1-90B7-EF38B951DFEC}" type="slidenum">
              <a:rPr lang="de-DE" smtClean="0">
                <a:solidFill>
                  <a:prstClr val="black"/>
                </a:solidFill>
              </a:rPr>
              <a:pPr/>
              <a:t>‹Nr.›</a:t>
            </a:fld>
            <a:endParaRPr lang="de-DE">
              <a:solidFill>
                <a:prstClr val="black"/>
              </a:solidFill>
            </a:endParaRPr>
          </a:p>
        </p:txBody>
      </p:sp>
    </p:spTree>
    <p:extLst>
      <p:ext uri="{BB962C8B-B14F-4D97-AF65-F5344CB8AC3E}">
        <p14:creationId xmlns:p14="http://schemas.microsoft.com/office/powerpoint/2010/main" val="4004825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a:xfrm>
            <a:off x="457200" y="6356350"/>
            <a:ext cx="2133600" cy="365125"/>
          </a:xfrm>
          <a:prstGeom prst="rect">
            <a:avLst/>
          </a:prstGeom>
        </p:spPr>
        <p:txBody>
          <a:bodyPr/>
          <a:lstStyle/>
          <a:p>
            <a:fld id="{081ED986-574A-46B8-A025-0E78D4B27E7D}" type="datetimeFigureOut">
              <a:rPr lang="de-DE" smtClean="0">
                <a:solidFill>
                  <a:prstClr val="black"/>
                </a:solidFill>
              </a:rPr>
              <a:pPr/>
              <a:t>13.06.2014</a:t>
            </a:fld>
            <a:endParaRPr lang="de-DE">
              <a:solidFill>
                <a:prstClr val="black"/>
              </a:solidFill>
            </a:endParaRPr>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de-DE">
              <a:solidFill>
                <a:prstClr val="black"/>
              </a:solidFill>
            </a:endParaRPr>
          </a:p>
        </p:txBody>
      </p:sp>
      <p:sp>
        <p:nvSpPr>
          <p:cNvPr id="5" name="Foliennummernplatzhalter 4"/>
          <p:cNvSpPr>
            <a:spLocks noGrp="1"/>
          </p:cNvSpPr>
          <p:nvPr>
            <p:ph type="sldNum" sz="quarter" idx="12"/>
          </p:nvPr>
        </p:nvSpPr>
        <p:spPr>
          <a:xfrm>
            <a:off x="6553200" y="6356350"/>
            <a:ext cx="2133600" cy="365125"/>
          </a:xfrm>
          <a:prstGeom prst="rect">
            <a:avLst/>
          </a:prstGeom>
        </p:spPr>
        <p:txBody>
          <a:bodyPr/>
          <a:lstStyle/>
          <a:p>
            <a:fld id="{0AA5C6B1-7602-4AE1-90B7-EF38B951DFEC}" type="slidenum">
              <a:rPr lang="de-DE" smtClean="0">
                <a:solidFill>
                  <a:prstClr val="black"/>
                </a:solidFill>
              </a:rPr>
              <a:pPr/>
              <a:t>‹Nr.›</a:t>
            </a:fld>
            <a:endParaRPr lang="de-DE">
              <a:solidFill>
                <a:prstClr val="black"/>
              </a:solidFill>
            </a:endParaRPr>
          </a:p>
        </p:txBody>
      </p:sp>
    </p:spTree>
    <p:extLst>
      <p:ext uri="{BB962C8B-B14F-4D97-AF65-F5344CB8AC3E}">
        <p14:creationId xmlns:p14="http://schemas.microsoft.com/office/powerpoint/2010/main" val="1392476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081ED986-574A-46B8-A025-0E78D4B27E7D}" type="datetimeFigureOut">
              <a:rPr lang="de-DE" smtClean="0">
                <a:solidFill>
                  <a:prstClr val="black"/>
                </a:solidFill>
              </a:rPr>
              <a:pPr/>
              <a:t>13.06.2014</a:t>
            </a:fld>
            <a:endParaRPr lang="de-DE">
              <a:solidFill>
                <a:prstClr val="black"/>
              </a:solidFill>
            </a:endParaRPr>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DE">
              <a:solidFill>
                <a:prstClr val="black"/>
              </a:solidFill>
            </a:endParaRPr>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p>
            <a:fld id="{0AA5C6B1-7602-4AE1-90B7-EF38B951DFEC}" type="slidenum">
              <a:rPr lang="de-DE" smtClean="0">
                <a:solidFill>
                  <a:prstClr val="black"/>
                </a:solidFill>
              </a:rPr>
              <a:pPr/>
              <a:t>‹Nr.›</a:t>
            </a:fld>
            <a:endParaRPr lang="de-DE">
              <a:solidFill>
                <a:prstClr val="black"/>
              </a:solidFill>
            </a:endParaRPr>
          </a:p>
        </p:txBody>
      </p:sp>
    </p:spTree>
    <p:extLst>
      <p:ext uri="{BB962C8B-B14F-4D97-AF65-F5344CB8AC3E}">
        <p14:creationId xmlns:p14="http://schemas.microsoft.com/office/powerpoint/2010/main" val="1270136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081ED986-574A-46B8-A025-0E78D4B27E7D}" type="datetimeFigureOut">
              <a:rPr lang="de-DE" smtClean="0">
                <a:solidFill>
                  <a:prstClr val="black"/>
                </a:solidFill>
              </a:rPr>
              <a:pPr/>
              <a:t>13.06.2014</a:t>
            </a:fld>
            <a:endParaRPr lang="de-DE">
              <a:solidFill>
                <a:prstClr val="black"/>
              </a:solidFill>
            </a:endParaRPr>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solidFill>
                <a:prstClr val="black"/>
              </a:solidFill>
            </a:endParaRPr>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0AA5C6B1-7602-4AE1-90B7-EF38B951DFEC}" type="slidenum">
              <a:rPr lang="de-DE" smtClean="0">
                <a:solidFill>
                  <a:prstClr val="black"/>
                </a:solidFill>
              </a:rPr>
              <a:pPr/>
              <a:t>‹Nr.›</a:t>
            </a:fld>
            <a:endParaRPr lang="de-DE">
              <a:solidFill>
                <a:prstClr val="black"/>
              </a:solidFill>
            </a:endParaRPr>
          </a:p>
        </p:txBody>
      </p:sp>
    </p:spTree>
    <p:extLst>
      <p:ext uri="{BB962C8B-B14F-4D97-AF65-F5344CB8AC3E}">
        <p14:creationId xmlns:p14="http://schemas.microsoft.com/office/powerpoint/2010/main" val="2230631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081ED986-574A-46B8-A025-0E78D4B27E7D}" type="datetimeFigureOut">
              <a:rPr lang="de-DE" smtClean="0">
                <a:solidFill>
                  <a:prstClr val="black"/>
                </a:solidFill>
              </a:rPr>
              <a:pPr/>
              <a:t>13.06.2014</a:t>
            </a:fld>
            <a:endParaRPr lang="de-DE">
              <a:solidFill>
                <a:prstClr val="black"/>
              </a:solidFill>
            </a:endParaRPr>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solidFill>
                <a:prstClr val="black"/>
              </a:solidFill>
            </a:endParaRPr>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0AA5C6B1-7602-4AE1-90B7-EF38B951DFEC}" type="slidenum">
              <a:rPr lang="de-DE" smtClean="0">
                <a:solidFill>
                  <a:prstClr val="black"/>
                </a:solidFill>
              </a:rPr>
              <a:pPr/>
              <a:t>‹Nr.›</a:t>
            </a:fld>
            <a:endParaRPr lang="de-DE">
              <a:solidFill>
                <a:prstClr val="black"/>
              </a:solidFill>
            </a:endParaRPr>
          </a:p>
        </p:txBody>
      </p:sp>
    </p:spTree>
    <p:extLst>
      <p:ext uri="{BB962C8B-B14F-4D97-AF65-F5344CB8AC3E}">
        <p14:creationId xmlns:p14="http://schemas.microsoft.com/office/powerpoint/2010/main" val="707933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5CAC792-C881-4730-852E-3A126C2B4439}" type="datetimeFigureOut">
              <a:rPr lang="de-DE" smtClean="0"/>
              <a:t>13.06.2014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7F8A490-9E26-42BA-8867-74DFDEE6E5E4}" type="slidenum">
              <a:rPr lang="de-DE" smtClean="0"/>
              <a:t>‹Nr.›</a:t>
            </a:fld>
            <a:endParaRPr lang="de-DE"/>
          </a:p>
        </p:txBody>
      </p:sp>
    </p:spTree>
    <p:extLst>
      <p:ext uri="{BB962C8B-B14F-4D97-AF65-F5344CB8AC3E}">
        <p14:creationId xmlns:p14="http://schemas.microsoft.com/office/powerpoint/2010/main" val="17347172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081ED986-574A-46B8-A025-0E78D4B27E7D}" type="datetimeFigureOut">
              <a:rPr lang="de-DE" smtClean="0">
                <a:solidFill>
                  <a:prstClr val="black"/>
                </a:solidFill>
              </a:rPr>
              <a:pPr/>
              <a:t>13.06.2014</a:t>
            </a:fld>
            <a:endParaRPr lang="de-DE">
              <a:solidFill>
                <a:prstClr val="black"/>
              </a:solidFill>
            </a:endParaRPr>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solidFill>
                <a:prstClr val="black"/>
              </a:solidFill>
            </a:endParaRPr>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0AA5C6B1-7602-4AE1-90B7-EF38B951DFEC}" type="slidenum">
              <a:rPr lang="de-DE" smtClean="0">
                <a:solidFill>
                  <a:prstClr val="black"/>
                </a:solidFill>
              </a:rPr>
              <a:pPr/>
              <a:t>‹Nr.›</a:t>
            </a:fld>
            <a:endParaRPr lang="de-DE">
              <a:solidFill>
                <a:prstClr val="black"/>
              </a:solidFill>
            </a:endParaRPr>
          </a:p>
        </p:txBody>
      </p:sp>
    </p:spTree>
    <p:extLst>
      <p:ext uri="{BB962C8B-B14F-4D97-AF65-F5344CB8AC3E}">
        <p14:creationId xmlns:p14="http://schemas.microsoft.com/office/powerpoint/2010/main" val="3863336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081ED986-574A-46B8-A025-0E78D4B27E7D}" type="datetimeFigureOut">
              <a:rPr lang="de-DE" smtClean="0">
                <a:solidFill>
                  <a:prstClr val="black"/>
                </a:solidFill>
              </a:rPr>
              <a:pPr/>
              <a:t>13.06.2014</a:t>
            </a:fld>
            <a:endParaRPr lang="de-DE">
              <a:solidFill>
                <a:prstClr val="black"/>
              </a:solidFill>
            </a:endParaRPr>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solidFill>
                <a:prstClr val="black"/>
              </a:solidFill>
            </a:endParaRPr>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0AA5C6B1-7602-4AE1-90B7-EF38B951DFEC}" type="slidenum">
              <a:rPr lang="de-DE" smtClean="0">
                <a:solidFill>
                  <a:prstClr val="black"/>
                </a:solidFill>
              </a:rPr>
              <a:pPr/>
              <a:t>‹Nr.›</a:t>
            </a:fld>
            <a:endParaRPr lang="de-DE">
              <a:solidFill>
                <a:prstClr val="black"/>
              </a:solidFill>
            </a:endParaRPr>
          </a:p>
        </p:txBody>
      </p:sp>
    </p:spTree>
    <p:extLst>
      <p:ext uri="{BB962C8B-B14F-4D97-AF65-F5344CB8AC3E}">
        <p14:creationId xmlns:p14="http://schemas.microsoft.com/office/powerpoint/2010/main" val="3110638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35CAC792-C881-4730-852E-3A126C2B4439}" type="datetimeFigureOut">
              <a:rPr lang="de-DE" smtClean="0"/>
              <a:t>13.06.2014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7F8A490-9E26-42BA-8867-74DFDEE6E5E4}" type="slidenum">
              <a:rPr lang="de-DE" smtClean="0"/>
              <a:t>‹Nr.›</a:t>
            </a:fld>
            <a:endParaRPr lang="de-DE"/>
          </a:p>
        </p:txBody>
      </p:sp>
    </p:spTree>
    <p:extLst>
      <p:ext uri="{BB962C8B-B14F-4D97-AF65-F5344CB8AC3E}">
        <p14:creationId xmlns:p14="http://schemas.microsoft.com/office/powerpoint/2010/main" val="1094221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35CAC792-C881-4730-852E-3A126C2B4439}" type="datetimeFigureOut">
              <a:rPr lang="de-DE" smtClean="0"/>
              <a:t>13.06.2014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7F8A490-9E26-42BA-8867-74DFDEE6E5E4}" type="slidenum">
              <a:rPr lang="de-DE" smtClean="0"/>
              <a:t>‹Nr.›</a:t>
            </a:fld>
            <a:endParaRPr lang="de-DE"/>
          </a:p>
        </p:txBody>
      </p:sp>
    </p:spTree>
    <p:extLst>
      <p:ext uri="{BB962C8B-B14F-4D97-AF65-F5344CB8AC3E}">
        <p14:creationId xmlns:p14="http://schemas.microsoft.com/office/powerpoint/2010/main" val="2667632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35CAC792-C881-4730-852E-3A126C2B4439}" type="datetimeFigureOut">
              <a:rPr lang="de-DE" smtClean="0"/>
              <a:t>13.06.2014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7F8A490-9E26-42BA-8867-74DFDEE6E5E4}" type="slidenum">
              <a:rPr lang="de-DE" smtClean="0"/>
              <a:t>‹Nr.›</a:t>
            </a:fld>
            <a:endParaRPr lang="de-DE"/>
          </a:p>
        </p:txBody>
      </p:sp>
    </p:spTree>
    <p:extLst>
      <p:ext uri="{BB962C8B-B14F-4D97-AF65-F5344CB8AC3E}">
        <p14:creationId xmlns:p14="http://schemas.microsoft.com/office/powerpoint/2010/main" val="2666537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5CAC792-C881-4730-852E-3A126C2B4439}" type="datetimeFigureOut">
              <a:rPr lang="de-DE" smtClean="0"/>
              <a:t>13.06.2014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7F8A490-9E26-42BA-8867-74DFDEE6E5E4}" type="slidenum">
              <a:rPr lang="de-DE" smtClean="0"/>
              <a:t>‹Nr.›</a:t>
            </a:fld>
            <a:endParaRPr lang="de-DE"/>
          </a:p>
        </p:txBody>
      </p:sp>
    </p:spTree>
    <p:extLst>
      <p:ext uri="{BB962C8B-B14F-4D97-AF65-F5344CB8AC3E}">
        <p14:creationId xmlns:p14="http://schemas.microsoft.com/office/powerpoint/2010/main" val="3579621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35CAC792-C881-4730-852E-3A126C2B4439}" type="datetimeFigureOut">
              <a:rPr lang="de-DE" smtClean="0"/>
              <a:t>13.06.2014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7F8A490-9E26-42BA-8867-74DFDEE6E5E4}" type="slidenum">
              <a:rPr lang="de-DE" smtClean="0"/>
              <a:t>‹Nr.›</a:t>
            </a:fld>
            <a:endParaRPr lang="de-DE"/>
          </a:p>
        </p:txBody>
      </p:sp>
    </p:spTree>
    <p:extLst>
      <p:ext uri="{BB962C8B-B14F-4D97-AF65-F5344CB8AC3E}">
        <p14:creationId xmlns:p14="http://schemas.microsoft.com/office/powerpoint/2010/main" val="1352863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35CAC792-C881-4730-852E-3A126C2B4439}" type="datetimeFigureOut">
              <a:rPr lang="de-DE" smtClean="0"/>
              <a:t>13.06.2014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7F8A490-9E26-42BA-8867-74DFDEE6E5E4}" type="slidenum">
              <a:rPr lang="de-DE" smtClean="0"/>
              <a:t>‹Nr.›</a:t>
            </a:fld>
            <a:endParaRPr lang="de-DE"/>
          </a:p>
        </p:txBody>
      </p:sp>
    </p:spTree>
    <p:extLst>
      <p:ext uri="{BB962C8B-B14F-4D97-AF65-F5344CB8AC3E}">
        <p14:creationId xmlns:p14="http://schemas.microsoft.com/office/powerpoint/2010/main" val="773055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5CAC792-C881-4730-852E-3A126C2B4439}" type="datetimeFigureOut">
              <a:rPr lang="de-DE" smtClean="0"/>
              <a:t>13.06.2014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7F8A490-9E26-42BA-8867-74DFDEE6E5E4}" type="slidenum">
              <a:rPr lang="de-DE" smtClean="0"/>
              <a:t>‹Nr.›</a:t>
            </a:fld>
            <a:endParaRPr lang="de-DE"/>
          </a:p>
        </p:txBody>
      </p:sp>
    </p:spTree>
    <p:extLst>
      <p:ext uri="{BB962C8B-B14F-4D97-AF65-F5344CB8AC3E}">
        <p14:creationId xmlns:p14="http://schemas.microsoft.com/office/powerpoint/2010/main" val="3750592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AC792-C881-4730-852E-3A126C2B4439}" type="datetimeFigureOut">
              <a:rPr lang="de-DE" smtClean="0"/>
              <a:t>13.06.2014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F8A490-9E26-42BA-8867-74DFDEE6E5E4}" type="slidenum">
              <a:rPr lang="de-DE" smtClean="0"/>
              <a:t>‹Nr.›</a:t>
            </a:fld>
            <a:endParaRPr lang="de-DE"/>
          </a:p>
        </p:txBody>
      </p:sp>
    </p:spTree>
    <p:extLst>
      <p:ext uri="{BB962C8B-B14F-4D97-AF65-F5344CB8AC3E}">
        <p14:creationId xmlns:p14="http://schemas.microsoft.com/office/powerpoint/2010/main" val="496332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Line 5"/>
          <p:cNvSpPr>
            <a:spLocks noChangeShapeType="1"/>
          </p:cNvSpPr>
          <p:nvPr userDrawn="1"/>
        </p:nvSpPr>
        <p:spPr bwMode="auto">
          <a:xfrm flipH="1">
            <a:off x="306000" y="6539499"/>
            <a:ext cx="853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solidFill>
                <a:prstClr val="black"/>
              </a:solidFill>
            </a:endParaRPr>
          </a:p>
        </p:txBody>
      </p:sp>
      <p:pic>
        <p:nvPicPr>
          <p:cNvPr id="10" name="Picture 2" descr="Landeswappen"/>
          <p:cNvPicPr>
            <a:picLocks noChangeAspect="1" noChangeArrowheads="1"/>
          </p:cNvPicPr>
          <p:nvPr userDrawn="1"/>
        </p:nvPicPr>
        <p:blipFill>
          <a:blip r:embed="rId1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118862" y="84892"/>
            <a:ext cx="719138"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NLWKN-Logo-Endfassungkleiner"/>
          <p:cNvPicPr>
            <a:picLocks noChangeAspect="1" noChangeArrowheads="1"/>
          </p:cNvPicPr>
          <p:nvPr userDrawn="1"/>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6000" y="84892"/>
            <a:ext cx="10175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7"/>
          <p:cNvSpPr>
            <a:spLocks noChangeArrowheads="1"/>
          </p:cNvSpPr>
          <p:nvPr userDrawn="1"/>
        </p:nvSpPr>
        <p:spPr bwMode="auto">
          <a:xfrm>
            <a:off x="1479550" y="115243"/>
            <a:ext cx="6483350"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1200" b="1" dirty="0">
                <a:solidFill>
                  <a:srgbClr val="1F497D"/>
                </a:solidFill>
              </a:rPr>
              <a:t>Niedersächsischer Landesbetrieb für Wasserwirtschaft, Küsten- und </a:t>
            </a:r>
            <a:r>
              <a:rPr lang="de-DE" sz="1200" b="1" dirty="0" smtClean="0">
                <a:solidFill>
                  <a:srgbClr val="1F497D"/>
                </a:solidFill>
              </a:rPr>
              <a:t>Naturschutz</a:t>
            </a:r>
            <a:endParaRPr lang="de-DE" sz="1200" b="1" dirty="0">
              <a:solidFill>
                <a:srgbClr val="1F497D"/>
              </a:solidFill>
            </a:endParaRPr>
          </a:p>
        </p:txBody>
      </p:sp>
      <p:sp>
        <p:nvSpPr>
          <p:cNvPr id="13" name="Rechteck 12"/>
          <p:cNvSpPr/>
          <p:nvPr userDrawn="1"/>
        </p:nvSpPr>
        <p:spPr>
          <a:xfrm>
            <a:off x="251520" y="42208"/>
            <a:ext cx="8857109" cy="79450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8" name="Line 6"/>
          <p:cNvSpPr>
            <a:spLocks noChangeShapeType="1"/>
          </p:cNvSpPr>
          <p:nvPr userDrawn="1"/>
        </p:nvSpPr>
        <p:spPr bwMode="auto">
          <a:xfrm flipV="1">
            <a:off x="306000" y="695911"/>
            <a:ext cx="0" cy="5843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solidFill>
                <a:prstClr val="black"/>
              </a:solidFill>
            </a:endParaRPr>
          </a:p>
        </p:txBody>
      </p:sp>
    </p:spTree>
    <p:extLst>
      <p:ext uri="{BB962C8B-B14F-4D97-AF65-F5344CB8AC3E}">
        <p14:creationId xmlns:p14="http://schemas.microsoft.com/office/powerpoint/2010/main" val="215639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gi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gi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7.gi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gi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7.png"/><Relationship Id="rId7" Type="http://schemas.openxmlformats.org/officeDocument/2006/relationships/hyperlink" Target="http://www.lbeg.niedersachsen.de/startseite/"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1.gif"/><Relationship Id="rId5" Type="http://schemas.openxmlformats.org/officeDocument/2006/relationships/hyperlink" Target="http://www.lbeg.niedersachsen.de/startseite/"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annerhintergrund_PPT"/>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a:stretch>
            <a:fillRect/>
          </a:stretch>
        </p:blipFill>
        <p:spPr bwMode="auto">
          <a:xfrm>
            <a:off x="-4763" y="1588"/>
            <a:ext cx="9148763"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4"/>
          <p:cNvSpPr>
            <a:spLocks noChangeArrowheads="1"/>
          </p:cNvSpPr>
          <p:nvPr/>
        </p:nvSpPr>
        <p:spPr bwMode="auto">
          <a:xfrm>
            <a:off x="1476375" y="333375"/>
            <a:ext cx="648176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de-DE" altLang="de-DE" sz="1200" b="1">
                <a:solidFill>
                  <a:schemeClr val="tx2"/>
                </a:solidFill>
              </a:rPr>
              <a:t>Niedersächsischer Landesbetrieb für Wasserwirtschaft, Küsten- und Naturschutz</a:t>
            </a:r>
          </a:p>
        </p:txBody>
      </p:sp>
      <p:pic>
        <p:nvPicPr>
          <p:cNvPr id="2052" name="Picture 5" descr="NLWKN-Logo-Endfassungkleine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288" y="333375"/>
            <a:ext cx="10175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3" name="Group 8"/>
          <p:cNvGrpSpPr>
            <a:grpSpLocks/>
          </p:cNvGrpSpPr>
          <p:nvPr/>
        </p:nvGrpSpPr>
        <p:grpSpPr bwMode="auto">
          <a:xfrm>
            <a:off x="7956550" y="260350"/>
            <a:ext cx="719138" cy="746125"/>
            <a:chOff x="4989" y="164"/>
            <a:chExt cx="476" cy="470"/>
          </a:xfrm>
        </p:grpSpPr>
        <p:grpSp>
          <p:nvGrpSpPr>
            <p:cNvPr id="2055" name="Group 9"/>
            <p:cNvGrpSpPr>
              <a:grpSpLocks/>
            </p:cNvGrpSpPr>
            <p:nvPr/>
          </p:nvGrpSpPr>
          <p:grpSpPr bwMode="auto">
            <a:xfrm>
              <a:off x="5057" y="210"/>
              <a:ext cx="362" cy="317"/>
              <a:chOff x="5057" y="210"/>
              <a:chExt cx="362" cy="317"/>
            </a:xfrm>
          </p:grpSpPr>
          <p:sp>
            <p:nvSpPr>
              <p:cNvPr id="2057" name="Rectangle 10"/>
              <p:cNvSpPr>
                <a:spLocks noChangeArrowheads="1"/>
              </p:cNvSpPr>
              <p:nvPr/>
            </p:nvSpPr>
            <p:spPr bwMode="auto">
              <a:xfrm rot="-5400000">
                <a:off x="5125" y="142"/>
                <a:ext cx="226" cy="3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sp>
            <p:nvSpPr>
              <p:cNvPr id="2058" name="Rectangle 11"/>
              <p:cNvSpPr>
                <a:spLocks noChangeArrowheads="1"/>
              </p:cNvSpPr>
              <p:nvPr/>
            </p:nvSpPr>
            <p:spPr bwMode="auto">
              <a:xfrm>
                <a:off x="5103" y="210"/>
                <a:ext cx="272" cy="31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de-DE" altLang="de-DE"/>
              </a:p>
            </p:txBody>
          </p:sp>
        </p:grpSp>
        <p:pic>
          <p:nvPicPr>
            <p:cNvPr id="2056" name="Picture 12" descr="Landeswappe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89" y="164"/>
              <a:ext cx="476"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4" name="Rectangle 13"/>
          <p:cNvSpPr>
            <a:spLocks noGrp="1" noChangeArrowheads="1"/>
          </p:cNvSpPr>
          <p:nvPr>
            <p:ph type="ctrTitle"/>
          </p:nvPr>
        </p:nvSpPr>
        <p:spPr bwMode="auto">
          <a:xfrm>
            <a:off x="323850" y="1844675"/>
            <a:ext cx="8569325" cy="3168650"/>
          </a:xfr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e-DE" altLang="de-DE" sz="2800" dirty="0" smtClean="0"/>
              <a:t>TOP X</a:t>
            </a:r>
            <a:br>
              <a:rPr lang="de-DE" altLang="de-DE" sz="2800" dirty="0" smtClean="0"/>
            </a:br>
            <a:r>
              <a:rPr lang="de-DE" altLang="de-DE" sz="2800" dirty="0" smtClean="0"/>
              <a:t/>
            </a:r>
            <a:br>
              <a:rPr lang="de-DE" altLang="de-DE" sz="2800" dirty="0" smtClean="0"/>
            </a:br>
            <a:r>
              <a:rPr lang="de-DE" altLang="de-DE" sz="2800" b="1" dirty="0" smtClean="0"/>
              <a:t>Ergebnisse der Bestandsaufnahme / Risikoabschätzung für das </a:t>
            </a:r>
            <a:r>
              <a:rPr lang="de-DE" altLang="de-DE" sz="2800" b="1" dirty="0"/>
              <a:t>G</a:t>
            </a:r>
            <a:r>
              <a:rPr lang="de-DE" altLang="de-DE" sz="2800" b="1" dirty="0" smtClean="0"/>
              <a:t>rundwasser in Niedersachsen,</a:t>
            </a:r>
            <a:br>
              <a:rPr lang="de-DE" altLang="de-DE" sz="2800" b="1" dirty="0" smtClean="0"/>
            </a:br>
            <a:r>
              <a:rPr lang="de-DE" altLang="de-DE" sz="2800" b="1" dirty="0" smtClean="0"/>
              <a:t>Datenstand: Januar 2014</a:t>
            </a:r>
            <a:br>
              <a:rPr lang="de-DE" altLang="de-DE" sz="2800" b="1" dirty="0" smtClean="0"/>
            </a:br>
            <a:endParaRPr lang="de-DE" altLang="de-DE" sz="2400" b="1" dirty="0" smtClean="0"/>
          </a:p>
        </p:txBody>
      </p:sp>
    </p:spTree>
    <p:extLst>
      <p:ext uri="{BB962C8B-B14F-4D97-AF65-F5344CB8AC3E}">
        <p14:creationId xmlns:p14="http://schemas.microsoft.com/office/powerpoint/2010/main" val="3580450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a576\Documents\EG WRRL\Geko\2014\WRRL_Nitrat_Güte_Trend_akt_JM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92696"/>
            <a:ext cx="8532807" cy="5893310"/>
          </a:xfrm>
          <a:prstGeom prst="rect">
            <a:avLst/>
          </a:prstGeom>
          <a:noFill/>
          <a:extLst>
            <a:ext uri="{909E8E84-426E-40DD-AFC4-6F175D3DCCD1}">
              <a14:hiddenFill xmlns:a14="http://schemas.microsoft.com/office/drawing/2010/main">
                <a:solidFill>
                  <a:srgbClr val="FFFFFF"/>
                </a:solidFill>
              </a14:hiddenFill>
            </a:ext>
          </a:extLst>
        </p:spPr>
      </p:pic>
      <p:sp>
        <p:nvSpPr>
          <p:cNvPr id="15" name="Rechteck 14"/>
          <p:cNvSpPr/>
          <p:nvPr/>
        </p:nvSpPr>
        <p:spPr>
          <a:xfrm>
            <a:off x="1259632" y="6237312"/>
            <a:ext cx="86409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6948264" y="6251451"/>
            <a:ext cx="588916" cy="201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68227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76786" y="1443841"/>
            <a:ext cx="8590429" cy="3970318"/>
          </a:xfrm>
          <a:prstGeom prst="rect">
            <a:avLst/>
          </a:prstGeom>
          <a:noFill/>
        </p:spPr>
        <p:txBody>
          <a:bodyPr wrap="none" rtlCol="0">
            <a:spAutoFit/>
          </a:bodyPr>
          <a:lstStyle/>
          <a:p>
            <a:pPr algn="ctr"/>
            <a:r>
              <a:rPr lang="de-DE" sz="3600" b="1" dirty="0" smtClean="0"/>
              <a:t>Hier bitte die Abb. aus Ordner</a:t>
            </a:r>
          </a:p>
          <a:p>
            <a:pPr algn="ctr"/>
            <a:r>
              <a:rPr lang="de-DE" sz="3600" b="1" dirty="0" smtClean="0"/>
              <a:t>„Karten </a:t>
            </a:r>
            <a:r>
              <a:rPr lang="de-DE" sz="3600" b="1" dirty="0"/>
              <a:t>G</a:t>
            </a:r>
            <a:r>
              <a:rPr lang="de-DE" sz="3600" b="1" dirty="0" smtClean="0"/>
              <a:t>rundwasser/</a:t>
            </a:r>
            <a:r>
              <a:rPr lang="de-DE" sz="3600" b="1" dirty="0" err="1" smtClean="0"/>
              <a:t>GeKo_Nitrat_Karten</a:t>
            </a:r>
            <a:r>
              <a:rPr lang="de-DE" sz="3600" b="1" dirty="0" smtClean="0"/>
              <a:t>“ </a:t>
            </a:r>
          </a:p>
          <a:p>
            <a:pPr algn="ctr"/>
            <a:r>
              <a:rPr lang="de-DE" sz="3600" b="1" dirty="0" smtClean="0"/>
              <a:t>einfügen:</a:t>
            </a:r>
          </a:p>
          <a:p>
            <a:pPr algn="ctr"/>
            <a:endParaRPr lang="de-DE" sz="3600" b="1" dirty="0" smtClean="0"/>
          </a:p>
          <a:p>
            <a:pPr algn="ctr"/>
            <a:r>
              <a:rPr lang="de-DE" sz="3600" b="1" dirty="0" smtClean="0"/>
              <a:t>„</a:t>
            </a:r>
            <a:r>
              <a:rPr lang="de-DE" sz="3600" b="1" dirty="0" err="1" smtClean="0"/>
              <a:t>XY_GeKo_Nitrat</a:t>
            </a:r>
            <a:r>
              <a:rPr lang="de-DE" sz="3600" b="1" dirty="0" smtClean="0"/>
              <a:t>“ (.</a:t>
            </a:r>
            <a:r>
              <a:rPr lang="de-DE" sz="3600" b="1" dirty="0" err="1" smtClean="0"/>
              <a:t>jpg</a:t>
            </a:r>
            <a:r>
              <a:rPr lang="de-DE" sz="3600" b="1" dirty="0" smtClean="0"/>
              <a:t> oder .</a:t>
            </a:r>
            <a:r>
              <a:rPr lang="de-DE" sz="3600" b="1" dirty="0" err="1" smtClean="0"/>
              <a:t>pdf</a:t>
            </a:r>
            <a:r>
              <a:rPr lang="de-DE" sz="3600" b="1" dirty="0" smtClean="0"/>
              <a:t>-Datei)</a:t>
            </a:r>
          </a:p>
          <a:p>
            <a:pPr algn="ctr"/>
            <a:endParaRPr lang="de-DE" sz="3600" b="1" dirty="0"/>
          </a:p>
          <a:p>
            <a:pPr algn="ctr"/>
            <a:r>
              <a:rPr lang="de-DE" sz="3600" b="1" dirty="0" smtClean="0"/>
              <a:t>(GW-Messstellen)</a:t>
            </a:r>
            <a:endParaRPr lang="de-DE" sz="3600" b="1" dirty="0"/>
          </a:p>
        </p:txBody>
      </p:sp>
    </p:spTree>
    <p:extLst>
      <p:ext uri="{BB962C8B-B14F-4D97-AF65-F5344CB8AC3E}">
        <p14:creationId xmlns:p14="http://schemas.microsoft.com/office/powerpoint/2010/main" val="2098025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7" y="802803"/>
            <a:ext cx="6696000" cy="5656634"/>
          </a:xfrm>
          <a:prstGeom prst="rect">
            <a:avLst/>
          </a:prstGeom>
        </p:spPr>
      </p:pic>
      <p:sp>
        <p:nvSpPr>
          <p:cNvPr id="2" name="Textfeld 1"/>
          <p:cNvSpPr txBox="1"/>
          <p:nvPr/>
        </p:nvSpPr>
        <p:spPr>
          <a:xfrm>
            <a:off x="3806828" y="802804"/>
            <a:ext cx="5125954" cy="769441"/>
          </a:xfrm>
          <a:prstGeom prst="rect">
            <a:avLst/>
          </a:prstGeom>
          <a:noFill/>
        </p:spPr>
        <p:txBody>
          <a:bodyPr wrap="none" rtlCol="0">
            <a:spAutoFit/>
          </a:bodyPr>
          <a:lstStyle/>
          <a:p>
            <a:pPr algn="r"/>
            <a:r>
              <a:rPr lang="de-DE" sz="2400" b="1" dirty="0" smtClean="0">
                <a:solidFill>
                  <a:prstClr val="black"/>
                </a:solidFill>
              </a:rPr>
              <a:t>Gefährdungsabschätzung 2021 – Nitrat</a:t>
            </a:r>
          </a:p>
          <a:p>
            <a:pPr algn="r"/>
            <a:r>
              <a:rPr lang="de-DE" sz="2000" b="1" dirty="0" smtClean="0">
                <a:solidFill>
                  <a:prstClr val="black"/>
                </a:solidFill>
              </a:rPr>
              <a:t>Ergebnis nach Einzelfallbetrachtung</a:t>
            </a:r>
            <a:endParaRPr lang="de-DE" sz="2000" b="1" dirty="0">
              <a:solidFill>
                <a:prstClr val="black"/>
              </a:solidFill>
            </a:endParaRPr>
          </a:p>
        </p:txBody>
      </p:sp>
      <p:grpSp>
        <p:nvGrpSpPr>
          <p:cNvPr id="3" name="Gruppieren 2"/>
          <p:cNvGrpSpPr/>
          <p:nvPr/>
        </p:nvGrpSpPr>
        <p:grpSpPr>
          <a:xfrm>
            <a:off x="6354903" y="3384000"/>
            <a:ext cx="2465569" cy="2062051"/>
            <a:chOff x="6354903" y="3212976"/>
            <a:chExt cx="2465569" cy="2062051"/>
          </a:xfrm>
        </p:grpSpPr>
        <p:sp>
          <p:nvSpPr>
            <p:cNvPr id="11" name="Abgerundetes Rechteck 10"/>
            <p:cNvSpPr/>
            <p:nvPr/>
          </p:nvSpPr>
          <p:spPr>
            <a:xfrm>
              <a:off x="6354903" y="3212976"/>
              <a:ext cx="2465569" cy="2062051"/>
            </a:xfrm>
            <a:prstGeom prst="roundRect">
              <a:avLst>
                <a:gd name="adj" fmla="val 4562"/>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grpSp>
          <p:nvGrpSpPr>
            <p:cNvPr id="13" name="Gruppieren 12"/>
            <p:cNvGrpSpPr/>
            <p:nvPr/>
          </p:nvGrpSpPr>
          <p:grpSpPr>
            <a:xfrm>
              <a:off x="6468440" y="3306928"/>
              <a:ext cx="1879237" cy="618433"/>
              <a:chOff x="1187624" y="4353053"/>
              <a:chExt cx="1879237" cy="618433"/>
            </a:xfrm>
          </p:grpSpPr>
          <p:sp>
            <p:nvSpPr>
              <p:cNvPr id="24" name="Abgerundetes Rechteck 23"/>
              <p:cNvSpPr>
                <a:spLocks/>
              </p:cNvSpPr>
              <p:nvPr/>
            </p:nvSpPr>
            <p:spPr>
              <a:xfrm>
                <a:off x="1187624" y="4731706"/>
                <a:ext cx="324000" cy="186149"/>
              </a:xfrm>
              <a:prstGeom prst="roundRect">
                <a:avLst/>
              </a:prstGeom>
              <a:noFill/>
              <a:ln w="22225">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a:solidFill>
                    <a:prstClr val="white"/>
                  </a:solidFill>
                </a:endParaRPr>
              </a:p>
            </p:txBody>
          </p:sp>
          <p:sp>
            <p:nvSpPr>
              <p:cNvPr id="25" name="Abgerundetes Rechteck 24"/>
              <p:cNvSpPr>
                <a:spLocks/>
              </p:cNvSpPr>
              <p:nvPr/>
            </p:nvSpPr>
            <p:spPr>
              <a:xfrm>
                <a:off x="1187624" y="4405927"/>
                <a:ext cx="324000" cy="186149"/>
              </a:xfrm>
              <a:prstGeom prst="roundRect">
                <a:avLst/>
              </a:prstGeom>
              <a:noFill/>
              <a:ln w="19050">
                <a:solidFill>
                  <a:srgbClr val="00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a:solidFill>
                    <a:prstClr val="white"/>
                  </a:solidFill>
                </a:endParaRPr>
              </a:p>
            </p:txBody>
          </p:sp>
          <p:sp>
            <p:nvSpPr>
              <p:cNvPr id="26" name="Textfeld 25"/>
              <p:cNvSpPr txBox="1"/>
              <p:nvPr/>
            </p:nvSpPr>
            <p:spPr>
              <a:xfrm>
                <a:off x="1475656" y="4353053"/>
                <a:ext cx="1591205" cy="292388"/>
              </a:xfrm>
              <a:prstGeom prst="rect">
                <a:avLst/>
              </a:prstGeom>
              <a:noFill/>
            </p:spPr>
            <p:txBody>
              <a:bodyPr wrap="none" rtlCol="0" anchor="ctr">
                <a:spAutoFit/>
              </a:bodyPr>
              <a:lstStyle/>
              <a:p>
                <a:r>
                  <a:rPr lang="de-DE" sz="1300" dirty="0" smtClean="0">
                    <a:solidFill>
                      <a:prstClr val="black"/>
                    </a:solidFill>
                  </a:rPr>
                  <a:t>Bearbeitungsgebiete</a:t>
                </a:r>
                <a:endParaRPr lang="de-DE" sz="1300" dirty="0">
                  <a:solidFill>
                    <a:prstClr val="black"/>
                  </a:solidFill>
                </a:endParaRPr>
              </a:p>
            </p:txBody>
          </p:sp>
          <p:sp>
            <p:nvSpPr>
              <p:cNvPr id="27" name="Textfeld 26"/>
              <p:cNvSpPr txBox="1"/>
              <p:nvPr/>
            </p:nvSpPr>
            <p:spPr>
              <a:xfrm>
                <a:off x="1475656" y="4679098"/>
                <a:ext cx="1526893" cy="292388"/>
              </a:xfrm>
              <a:prstGeom prst="rect">
                <a:avLst/>
              </a:prstGeom>
              <a:noFill/>
            </p:spPr>
            <p:txBody>
              <a:bodyPr wrap="none" rtlCol="0" anchor="ctr">
                <a:spAutoFit/>
              </a:bodyPr>
              <a:lstStyle/>
              <a:p>
                <a:r>
                  <a:rPr lang="de-DE" sz="1300" dirty="0" smtClean="0">
                    <a:solidFill>
                      <a:prstClr val="black"/>
                    </a:solidFill>
                  </a:rPr>
                  <a:t>Grundwasserkörper</a:t>
                </a:r>
                <a:endParaRPr lang="de-DE" sz="1300" dirty="0">
                  <a:solidFill>
                    <a:prstClr val="black"/>
                  </a:solidFill>
                </a:endParaRPr>
              </a:p>
            </p:txBody>
          </p:sp>
        </p:grpSp>
        <p:grpSp>
          <p:nvGrpSpPr>
            <p:cNvPr id="14" name="Gruppieren 13"/>
            <p:cNvGrpSpPr/>
            <p:nvPr/>
          </p:nvGrpSpPr>
          <p:grpSpPr>
            <a:xfrm>
              <a:off x="6468440" y="4289497"/>
              <a:ext cx="1527795" cy="292388"/>
              <a:chOff x="1187624" y="5356347"/>
              <a:chExt cx="1527795" cy="292388"/>
            </a:xfrm>
          </p:grpSpPr>
          <p:sp>
            <p:nvSpPr>
              <p:cNvPr id="22" name="Abgerundetes Rechteck 21"/>
              <p:cNvSpPr>
                <a:spLocks/>
              </p:cNvSpPr>
              <p:nvPr/>
            </p:nvSpPr>
            <p:spPr>
              <a:xfrm>
                <a:off x="1187624" y="5409467"/>
                <a:ext cx="324000" cy="186149"/>
              </a:xfrm>
              <a:prstGeom prst="roundRect">
                <a:avLst/>
              </a:prstGeom>
              <a:solidFill>
                <a:srgbClr val="00FF00"/>
              </a:solidFill>
              <a:ln w="2222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300">
                  <a:solidFill>
                    <a:prstClr val="white"/>
                  </a:solidFill>
                </a:endParaRPr>
              </a:p>
            </p:txBody>
          </p:sp>
          <p:sp>
            <p:nvSpPr>
              <p:cNvPr id="23" name="Textfeld 22"/>
              <p:cNvSpPr txBox="1"/>
              <p:nvPr/>
            </p:nvSpPr>
            <p:spPr>
              <a:xfrm>
                <a:off x="1475656" y="5356347"/>
                <a:ext cx="1239763" cy="292388"/>
              </a:xfrm>
              <a:prstGeom prst="rect">
                <a:avLst/>
              </a:prstGeom>
              <a:noFill/>
            </p:spPr>
            <p:txBody>
              <a:bodyPr wrap="none" rtlCol="0" anchor="ctr">
                <a:spAutoFit/>
              </a:bodyPr>
              <a:lstStyle/>
              <a:p>
                <a:r>
                  <a:rPr lang="de-DE" sz="1300" dirty="0" smtClean="0">
                    <a:solidFill>
                      <a:prstClr val="black"/>
                    </a:solidFill>
                  </a:rPr>
                  <a:t>Nicht gefährdet</a:t>
                </a:r>
                <a:endParaRPr lang="de-DE" sz="1300" dirty="0">
                  <a:solidFill>
                    <a:prstClr val="black"/>
                  </a:solidFill>
                </a:endParaRPr>
              </a:p>
            </p:txBody>
          </p:sp>
        </p:grpSp>
        <p:grpSp>
          <p:nvGrpSpPr>
            <p:cNvPr id="15" name="Gruppieren 14"/>
            <p:cNvGrpSpPr/>
            <p:nvPr/>
          </p:nvGrpSpPr>
          <p:grpSpPr>
            <a:xfrm>
              <a:off x="6468440" y="4890124"/>
              <a:ext cx="1072221" cy="292388"/>
              <a:chOff x="1187624" y="5956974"/>
              <a:chExt cx="1072221" cy="292388"/>
            </a:xfrm>
          </p:grpSpPr>
          <p:sp>
            <p:nvSpPr>
              <p:cNvPr id="20" name="Abgerundetes Rechteck 19"/>
              <p:cNvSpPr>
                <a:spLocks/>
              </p:cNvSpPr>
              <p:nvPr/>
            </p:nvSpPr>
            <p:spPr>
              <a:xfrm>
                <a:off x="1187624" y="6010094"/>
                <a:ext cx="324000" cy="186149"/>
              </a:xfrm>
              <a:prstGeom prst="roundRect">
                <a:avLst/>
              </a:prstGeom>
              <a:solidFill>
                <a:srgbClr val="FFFF00"/>
              </a:solidFill>
              <a:ln w="2222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300">
                  <a:solidFill>
                    <a:prstClr val="white"/>
                  </a:solidFill>
                </a:endParaRPr>
              </a:p>
            </p:txBody>
          </p:sp>
          <p:sp>
            <p:nvSpPr>
              <p:cNvPr id="21" name="Textfeld 20"/>
              <p:cNvSpPr txBox="1"/>
              <p:nvPr/>
            </p:nvSpPr>
            <p:spPr>
              <a:xfrm>
                <a:off x="1475656" y="5956974"/>
                <a:ext cx="784189" cy="292388"/>
              </a:xfrm>
              <a:prstGeom prst="rect">
                <a:avLst/>
              </a:prstGeom>
              <a:noFill/>
            </p:spPr>
            <p:txBody>
              <a:bodyPr wrap="none" rtlCol="0" anchor="ctr">
                <a:spAutoFit/>
              </a:bodyPr>
              <a:lstStyle/>
              <a:p>
                <a:r>
                  <a:rPr lang="de-DE" sz="1300" dirty="0" smtClean="0">
                    <a:solidFill>
                      <a:prstClr val="black"/>
                    </a:solidFill>
                  </a:rPr>
                  <a:t>Unsicher</a:t>
                </a:r>
                <a:endParaRPr lang="de-DE" sz="1300" dirty="0">
                  <a:solidFill>
                    <a:prstClr val="black"/>
                  </a:solidFill>
                </a:endParaRPr>
              </a:p>
            </p:txBody>
          </p:sp>
        </p:grpSp>
        <p:grpSp>
          <p:nvGrpSpPr>
            <p:cNvPr id="16" name="Gruppieren 15"/>
            <p:cNvGrpSpPr/>
            <p:nvPr/>
          </p:nvGrpSpPr>
          <p:grpSpPr>
            <a:xfrm>
              <a:off x="6468440" y="4582116"/>
              <a:ext cx="1296144" cy="307777"/>
              <a:chOff x="1187624" y="5661248"/>
              <a:chExt cx="1296144" cy="307777"/>
            </a:xfrm>
          </p:grpSpPr>
          <p:sp>
            <p:nvSpPr>
              <p:cNvPr id="18" name="Abgerundetes Rechteck 17"/>
              <p:cNvSpPr>
                <a:spLocks/>
              </p:cNvSpPr>
              <p:nvPr/>
            </p:nvSpPr>
            <p:spPr>
              <a:xfrm>
                <a:off x="1187624" y="5722062"/>
                <a:ext cx="324000" cy="186149"/>
              </a:xfrm>
              <a:prstGeom prst="roundRect">
                <a:avLst/>
              </a:prstGeom>
              <a:solidFill>
                <a:srgbClr val="FF0000"/>
              </a:solidFill>
              <a:ln w="2222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300">
                  <a:solidFill>
                    <a:prstClr val="white"/>
                  </a:solidFill>
                </a:endParaRPr>
              </a:p>
            </p:txBody>
          </p:sp>
          <p:sp>
            <p:nvSpPr>
              <p:cNvPr id="19" name="Textfeld 18"/>
              <p:cNvSpPr txBox="1"/>
              <p:nvPr/>
            </p:nvSpPr>
            <p:spPr>
              <a:xfrm>
                <a:off x="1475656" y="5661248"/>
                <a:ext cx="1008112" cy="307777"/>
              </a:xfrm>
              <a:prstGeom prst="rect">
                <a:avLst/>
              </a:prstGeom>
              <a:noFill/>
              <a:ln w="222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e-DE"/>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de-DE" sz="1300" dirty="0" smtClean="0">
                    <a:solidFill>
                      <a:prstClr val="black"/>
                    </a:solidFill>
                  </a:rPr>
                  <a:t>Gefährdet</a:t>
                </a:r>
                <a:endParaRPr lang="de-DE" sz="1300" dirty="0">
                  <a:solidFill>
                    <a:prstClr val="black"/>
                  </a:solidFill>
                </a:endParaRPr>
              </a:p>
            </p:txBody>
          </p:sp>
        </p:grpSp>
        <p:sp>
          <p:nvSpPr>
            <p:cNvPr id="17" name="Textfeld 16"/>
            <p:cNvSpPr txBox="1"/>
            <p:nvPr/>
          </p:nvSpPr>
          <p:spPr>
            <a:xfrm>
              <a:off x="6354904" y="4011310"/>
              <a:ext cx="2282804" cy="338554"/>
            </a:xfrm>
            <a:prstGeom prst="rect">
              <a:avLst/>
            </a:prstGeom>
            <a:noFill/>
          </p:spPr>
          <p:txBody>
            <a:bodyPr wrap="none" rtlCol="0">
              <a:spAutoFit/>
            </a:bodyPr>
            <a:lstStyle/>
            <a:p>
              <a:r>
                <a:rPr lang="de-DE" sz="1600" b="1" dirty="0" smtClean="0">
                  <a:solidFill>
                    <a:prstClr val="black"/>
                  </a:solidFill>
                </a:rPr>
                <a:t>Risikoabschätzung Nitrat</a:t>
              </a:r>
              <a:endParaRPr lang="de-DE" sz="1600" b="1" dirty="0">
                <a:solidFill>
                  <a:prstClr val="black"/>
                </a:solidFill>
              </a:endParaRPr>
            </a:p>
          </p:txBody>
        </p:sp>
      </p:grpSp>
      <p:grpSp>
        <p:nvGrpSpPr>
          <p:cNvPr id="7" name="Gruppieren 6"/>
          <p:cNvGrpSpPr/>
          <p:nvPr/>
        </p:nvGrpSpPr>
        <p:grpSpPr>
          <a:xfrm>
            <a:off x="395537" y="802804"/>
            <a:ext cx="6695999" cy="5656633"/>
            <a:chOff x="395537" y="802804"/>
            <a:chExt cx="6695999" cy="5656633"/>
          </a:xfrm>
        </p:grpSpPr>
        <p:pic>
          <p:nvPicPr>
            <p:cNvPr id="33" name="Picture 2"/>
            <p:cNvPicPr>
              <a:picLocks noChangeAspect="1" noChangeArrowheads="1"/>
            </p:cNvPicPr>
            <p:nvPr/>
          </p:nvPicPr>
          <p:blipFill rotWithShape="1">
            <a:blip r:embed="rId4" cstate="email">
              <a:clrChange>
                <a:clrFrom>
                  <a:srgbClr val="E1E1E1"/>
                </a:clrFrom>
                <a:clrTo>
                  <a:srgbClr val="E1E1E1">
                    <a:alpha val="0"/>
                  </a:srgbClr>
                </a:clrTo>
              </a:clrChange>
              <a:extLst>
                <a:ext uri="{28A0092B-C50C-407E-A947-70E740481C1C}">
                  <a14:useLocalDpi xmlns:a14="http://schemas.microsoft.com/office/drawing/2010/main"/>
                </a:ext>
              </a:extLst>
            </a:blip>
            <a:srcRect/>
            <a:stretch/>
          </p:blipFill>
          <p:spPr bwMode="auto">
            <a:xfrm>
              <a:off x="395537" y="802804"/>
              <a:ext cx="6695999" cy="565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hteck 27"/>
            <p:cNvSpPr/>
            <p:nvPr/>
          </p:nvSpPr>
          <p:spPr>
            <a:xfrm>
              <a:off x="6960290" y="1510690"/>
              <a:ext cx="131245" cy="17742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grpSp>
    </p:spTree>
    <p:extLst>
      <p:ext uri="{BB962C8B-B14F-4D97-AF65-F5344CB8AC3E}">
        <p14:creationId xmlns:p14="http://schemas.microsoft.com/office/powerpoint/2010/main" val="1272479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764704"/>
            <a:ext cx="8229600" cy="1143000"/>
          </a:xfrm>
        </p:spPr>
        <p:txBody>
          <a:bodyPr/>
          <a:lstStyle/>
          <a:p>
            <a:r>
              <a:rPr lang="de-DE" sz="2800" b="1" dirty="0" smtClean="0"/>
              <a:t>Risikoabschätzung  Güte</a:t>
            </a:r>
            <a:br>
              <a:rPr lang="de-DE" sz="2800" b="1" dirty="0" smtClean="0"/>
            </a:br>
            <a:r>
              <a:rPr lang="de-DE" sz="2800" b="1" dirty="0" smtClean="0"/>
              <a:t>alle Schwellenwerte außer Nitrat</a:t>
            </a:r>
            <a:endParaRPr lang="de-DE" sz="2800" b="1" dirty="0"/>
          </a:p>
        </p:txBody>
      </p:sp>
      <p:sp>
        <p:nvSpPr>
          <p:cNvPr id="3" name="Inhaltsplatzhalter 2"/>
          <p:cNvSpPr>
            <a:spLocks noGrp="1"/>
          </p:cNvSpPr>
          <p:nvPr>
            <p:ph idx="1"/>
          </p:nvPr>
        </p:nvSpPr>
        <p:spPr>
          <a:xfrm>
            <a:off x="467544" y="2298155"/>
            <a:ext cx="8229600" cy="1994942"/>
          </a:xfrm>
        </p:spPr>
        <p:txBody>
          <a:bodyPr/>
          <a:lstStyle/>
          <a:p>
            <a:r>
              <a:rPr lang="de-DE" sz="2800" dirty="0" smtClean="0"/>
              <a:t>Für alle anderen Parameter liegen keine Emissionswerte vor, so dass hier nur  Immissionsbetrachtungen zur Anwendung kommen</a:t>
            </a:r>
            <a:endParaRPr lang="de-DE" sz="2800" dirty="0"/>
          </a:p>
        </p:txBody>
      </p:sp>
    </p:spTree>
    <p:extLst>
      <p:ext uri="{BB962C8B-B14F-4D97-AF65-F5344CB8AC3E}">
        <p14:creationId xmlns:p14="http://schemas.microsoft.com/office/powerpoint/2010/main" val="3009064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1026" name="Picture 2" descr="Q:\GEBIETSKOOPERATIONEN\Sitzungsunterlagen\1. Sitzung 2014\TOP_3_GW_Gefährdungsabschätzung\Karten Grundwasser\Geko_PSM_Karten\x_Niedersachsen_GeKo_PS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2" y="100633"/>
            <a:ext cx="9082858" cy="6427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37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606605" y="1443841"/>
            <a:ext cx="5930790" cy="3970318"/>
          </a:xfrm>
          <a:prstGeom prst="rect">
            <a:avLst/>
          </a:prstGeom>
          <a:noFill/>
        </p:spPr>
        <p:txBody>
          <a:bodyPr wrap="none" rtlCol="0">
            <a:spAutoFit/>
          </a:bodyPr>
          <a:lstStyle/>
          <a:p>
            <a:pPr algn="ctr"/>
            <a:r>
              <a:rPr lang="de-DE" sz="3600" b="1" dirty="0" smtClean="0"/>
              <a:t>Hier bitte die Abb. aus Ordner</a:t>
            </a:r>
          </a:p>
          <a:p>
            <a:pPr algn="ctr"/>
            <a:r>
              <a:rPr lang="de-DE" sz="3600" b="1" dirty="0" smtClean="0"/>
              <a:t>„</a:t>
            </a:r>
            <a:r>
              <a:rPr lang="de-DE" sz="3600" b="1" dirty="0" err="1" smtClean="0"/>
              <a:t>GeKo-PSM_Karten</a:t>
            </a:r>
            <a:r>
              <a:rPr lang="de-DE" sz="3600" b="1" dirty="0" smtClean="0"/>
              <a:t>“</a:t>
            </a:r>
          </a:p>
          <a:p>
            <a:pPr algn="ctr"/>
            <a:r>
              <a:rPr lang="de-DE" sz="3600" b="1" dirty="0" smtClean="0"/>
              <a:t>einfügen:</a:t>
            </a:r>
          </a:p>
          <a:p>
            <a:pPr algn="ctr"/>
            <a:endParaRPr lang="de-DE" sz="3600" b="1" dirty="0" smtClean="0"/>
          </a:p>
          <a:p>
            <a:pPr algn="ctr"/>
            <a:r>
              <a:rPr lang="de-DE" sz="3600" b="1" dirty="0" smtClean="0"/>
              <a:t>„XY_GeKo_PSM.png“</a:t>
            </a:r>
          </a:p>
          <a:p>
            <a:pPr algn="ctr"/>
            <a:endParaRPr lang="de-DE" sz="3600" b="1" dirty="0"/>
          </a:p>
          <a:p>
            <a:pPr algn="ctr"/>
            <a:r>
              <a:rPr lang="de-DE" sz="3600" b="1" dirty="0" smtClean="0"/>
              <a:t>(GW-Messstellen)</a:t>
            </a:r>
            <a:endParaRPr lang="de-DE" sz="3600" b="1" dirty="0"/>
          </a:p>
        </p:txBody>
      </p:sp>
    </p:spTree>
    <p:extLst>
      <p:ext uri="{BB962C8B-B14F-4D97-AF65-F5344CB8AC3E}">
        <p14:creationId xmlns:p14="http://schemas.microsoft.com/office/powerpoint/2010/main" val="2364886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fik 2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7" y="802804"/>
            <a:ext cx="6696000" cy="5656633"/>
          </a:xfrm>
          <a:prstGeom prst="rect">
            <a:avLst/>
          </a:prstGeom>
        </p:spPr>
      </p:pic>
      <p:sp>
        <p:nvSpPr>
          <p:cNvPr id="2" name="Textfeld 1"/>
          <p:cNvSpPr txBox="1"/>
          <p:nvPr/>
        </p:nvSpPr>
        <p:spPr>
          <a:xfrm>
            <a:off x="4213459" y="802804"/>
            <a:ext cx="4606581" cy="769441"/>
          </a:xfrm>
          <a:prstGeom prst="rect">
            <a:avLst/>
          </a:prstGeom>
          <a:noFill/>
        </p:spPr>
        <p:txBody>
          <a:bodyPr wrap="none" rtlCol="0">
            <a:spAutoFit/>
          </a:bodyPr>
          <a:lstStyle/>
          <a:p>
            <a:pPr algn="r"/>
            <a:r>
              <a:rPr lang="de-DE" sz="2400" b="1" dirty="0" smtClean="0">
                <a:solidFill>
                  <a:prstClr val="black"/>
                </a:solidFill>
              </a:rPr>
              <a:t>Gefährdungsabschätzung 2021 - NI</a:t>
            </a:r>
          </a:p>
          <a:p>
            <a:pPr algn="r"/>
            <a:r>
              <a:rPr lang="de-DE" sz="2000" b="1" dirty="0" smtClean="0">
                <a:solidFill>
                  <a:prstClr val="black"/>
                </a:solidFill>
              </a:rPr>
              <a:t>Pflanzenschutzmittel (PSM) gesamt</a:t>
            </a:r>
            <a:endParaRPr lang="de-DE" sz="2000" b="1" dirty="0">
              <a:solidFill>
                <a:prstClr val="black"/>
              </a:solidFill>
            </a:endParaRPr>
          </a:p>
        </p:txBody>
      </p:sp>
      <p:grpSp>
        <p:nvGrpSpPr>
          <p:cNvPr id="4" name="Gruppieren 3"/>
          <p:cNvGrpSpPr/>
          <p:nvPr/>
        </p:nvGrpSpPr>
        <p:grpSpPr>
          <a:xfrm>
            <a:off x="395537" y="802804"/>
            <a:ext cx="6695999" cy="5656633"/>
            <a:chOff x="395537" y="802804"/>
            <a:chExt cx="6695999" cy="5656633"/>
          </a:xfrm>
        </p:grpSpPr>
        <p:pic>
          <p:nvPicPr>
            <p:cNvPr id="33" name="Picture 2"/>
            <p:cNvPicPr>
              <a:picLocks noChangeAspect="1" noChangeArrowheads="1"/>
            </p:cNvPicPr>
            <p:nvPr/>
          </p:nvPicPr>
          <p:blipFill rotWithShape="1">
            <a:blip r:embed="rId4" cstate="email">
              <a:clrChange>
                <a:clrFrom>
                  <a:srgbClr val="E1E1E1"/>
                </a:clrFrom>
                <a:clrTo>
                  <a:srgbClr val="E1E1E1">
                    <a:alpha val="0"/>
                  </a:srgbClr>
                </a:clrTo>
              </a:clrChange>
              <a:extLst>
                <a:ext uri="{28A0092B-C50C-407E-A947-70E740481C1C}">
                  <a14:useLocalDpi xmlns:a14="http://schemas.microsoft.com/office/drawing/2010/main"/>
                </a:ext>
              </a:extLst>
            </a:blip>
            <a:srcRect/>
            <a:stretch/>
          </p:blipFill>
          <p:spPr bwMode="auto">
            <a:xfrm>
              <a:off x="395537" y="802804"/>
              <a:ext cx="6695999" cy="565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eck 2"/>
            <p:cNvSpPr/>
            <p:nvPr/>
          </p:nvSpPr>
          <p:spPr>
            <a:xfrm>
              <a:off x="6960290" y="1510690"/>
              <a:ext cx="131245" cy="17742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grpSp>
      <p:sp>
        <p:nvSpPr>
          <p:cNvPr id="11" name="Abgerundetes Rechteck 10"/>
          <p:cNvSpPr/>
          <p:nvPr/>
        </p:nvSpPr>
        <p:spPr>
          <a:xfrm>
            <a:off x="6354903" y="3384000"/>
            <a:ext cx="2465569" cy="2062051"/>
          </a:xfrm>
          <a:prstGeom prst="roundRect">
            <a:avLst>
              <a:gd name="adj" fmla="val 4562"/>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grpSp>
        <p:nvGrpSpPr>
          <p:cNvPr id="13" name="Gruppieren 12"/>
          <p:cNvGrpSpPr/>
          <p:nvPr/>
        </p:nvGrpSpPr>
        <p:grpSpPr>
          <a:xfrm>
            <a:off x="6468440" y="3477952"/>
            <a:ext cx="1879237" cy="618433"/>
            <a:chOff x="1187624" y="4353053"/>
            <a:chExt cx="1879237" cy="618433"/>
          </a:xfrm>
        </p:grpSpPr>
        <p:sp>
          <p:nvSpPr>
            <p:cNvPr id="24" name="Abgerundetes Rechteck 23"/>
            <p:cNvSpPr>
              <a:spLocks/>
            </p:cNvSpPr>
            <p:nvPr/>
          </p:nvSpPr>
          <p:spPr>
            <a:xfrm>
              <a:off x="1187624" y="4731706"/>
              <a:ext cx="324000" cy="186149"/>
            </a:xfrm>
            <a:prstGeom prst="roundRect">
              <a:avLst/>
            </a:prstGeom>
            <a:noFill/>
            <a:ln w="22225">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a:solidFill>
                  <a:prstClr val="white"/>
                </a:solidFill>
              </a:endParaRPr>
            </a:p>
          </p:txBody>
        </p:sp>
        <p:sp>
          <p:nvSpPr>
            <p:cNvPr id="25" name="Abgerundetes Rechteck 24"/>
            <p:cNvSpPr>
              <a:spLocks/>
            </p:cNvSpPr>
            <p:nvPr/>
          </p:nvSpPr>
          <p:spPr>
            <a:xfrm>
              <a:off x="1187624" y="4405927"/>
              <a:ext cx="324000" cy="186149"/>
            </a:xfrm>
            <a:prstGeom prst="roundRect">
              <a:avLst/>
            </a:prstGeom>
            <a:noFill/>
            <a:ln w="19050">
              <a:solidFill>
                <a:srgbClr val="00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a:solidFill>
                  <a:prstClr val="white"/>
                </a:solidFill>
              </a:endParaRPr>
            </a:p>
          </p:txBody>
        </p:sp>
        <p:sp>
          <p:nvSpPr>
            <p:cNvPr id="26" name="Textfeld 25"/>
            <p:cNvSpPr txBox="1"/>
            <p:nvPr/>
          </p:nvSpPr>
          <p:spPr>
            <a:xfrm>
              <a:off x="1475656" y="4353053"/>
              <a:ext cx="1591205" cy="292388"/>
            </a:xfrm>
            <a:prstGeom prst="rect">
              <a:avLst/>
            </a:prstGeom>
            <a:noFill/>
          </p:spPr>
          <p:txBody>
            <a:bodyPr wrap="none" rtlCol="0" anchor="ctr">
              <a:spAutoFit/>
            </a:bodyPr>
            <a:lstStyle/>
            <a:p>
              <a:r>
                <a:rPr lang="de-DE" sz="1300" dirty="0" smtClean="0">
                  <a:solidFill>
                    <a:prstClr val="black"/>
                  </a:solidFill>
                </a:rPr>
                <a:t>Bearbeitungsgebiete</a:t>
              </a:r>
              <a:endParaRPr lang="de-DE" sz="1300" dirty="0">
                <a:solidFill>
                  <a:prstClr val="black"/>
                </a:solidFill>
              </a:endParaRPr>
            </a:p>
          </p:txBody>
        </p:sp>
        <p:sp>
          <p:nvSpPr>
            <p:cNvPr id="27" name="Textfeld 26"/>
            <p:cNvSpPr txBox="1"/>
            <p:nvPr/>
          </p:nvSpPr>
          <p:spPr>
            <a:xfrm>
              <a:off x="1475656" y="4679098"/>
              <a:ext cx="1526893" cy="292388"/>
            </a:xfrm>
            <a:prstGeom prst="rect">
              <a:avLst/>
            </a:prstGeom>
            <a:noFill/>
          </p:spPr>
          <p:txBody>
            <a:bodyPr wrap="none" rtlCol="0" anchor="ctr">
              <a:spAutoFit/>
            </a:bodyPr>
            <a:lstStyle/>
            <a:p>
              <a:r>
                <a:rPr lang="de-DE" sz="1300" dirty="0" smtClean="0">
                  <a:solidFill>
                    <a:prstClr val="black"/>
                  </a:solidFill>
                </a:rPr>
                <a:t>Grundwasserkörper</a:t>
              </a:r>
              <a:endParaRPr lang="de-DE" sz="1300" dirty="0">
                <a:solidFill>
                  <a:prstClr val="black"/>
                </a:solidFill>
              </a:endParaRPr>
            </a:p>
          </p:txBody>
        </p:sp>
      </p:grpSp>
      <p:grpSp>
        <p:nvGrpSpPr>
          <p:cNvPr id="14" name="Gruppieren 13"/>
          <p:cNvGrpSpPr/>
          <p:nvPr/>
        </p:nvGrpSpPr>
        <p:grpSpPr>
          <a:xfrm>
            <a:off x="6468440" y="4460521"/>
            <a:ext cx="1527795" cy="292388"/>
            <a:chOff x="1187624" y="5356347"/>
            <a:chExt cx="1527795" cy="292388"/>
          </a:xfrm>
        </p:grpSpPr>
        <p:sp>
          <p:nvSpPr>
            <p:cNvPr id="22" name="Abgerundetes Rechteck 21"/>
            <p:cNvSpPr>
              <a:spLocks/>
            </p:cNvSpPr>
            <p:nvPr/>
          </p:nvSpPr>
          <p:spPr>
            <a:xfrm>
              <a:off x="1187624" y="5409467"/>
              <a:ext cx="324000" cy="186149"/>
            </a:xfrm>
            <a:prstGeom prst="roundRect">
              <a:avLst/>
            </a:prstGeom>
            <a:solidFill>
              <a:srgbClr val="00FF00"/>
            </a:solidFill>
            <a:ln w="2222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300">
                <a:solidFill>
                  <a:prstClr val="white"/>
                </a:solidFill>
              </a:endParaRPr>
            </a:p>
          </p:txBody>
        </p:sp>
        <p:sp>
          <p:nvSpPr>
            <p:cNvPr id="23" name="Textfeld 22"/>
            <p:cNvSpPr txBox="1"/>
            <p:nvPr/>
          </p:nvSpPr>
          <p:spPr>
            <a:xfrm>
              <a:off x="1475656" y="5356347"/>
              <a:ext cx="1239763" cy="292388"/>
            </a:xfrm>
            <a:prstGeom prst="rect">
              <a:avLst/>
            </a:prstGeom>
            <a:noFill/>
          </p:spPr>
          <p:txBody>
            <a:bodyPr wrap="none" rtlCol="0" anchor="ctr">
              <a:spAutoFit/>
            </a:bodyPr>
            <a:lstStyle/>
            <a:p>
              <a:r>
                <a:rPr lang="de-DE" sz="1300" dirty="0" smtClean="0">
                  <a:solidFill>
                    <a:prstClr val="black"/>
                  </a:solidFill>
                </a:rPr>
                <a:t>Nicht gefährdet</a:t>
              </a:r>
              <a:endParaRPr lang="de-DE" sz="1300" dirty="0">
                <a:solidFill>
                  <a:prstClr val="black"/>
                </a:solidFill>
              </a:endParaRPr>
            </a:p>
          </p:txBody>
        </p:sp>
      </p:grpSp>
      <p:grpSp>
        <p:nvGrpSpPr>
          <p:cNvPr id="15" name="Gruppieren 14"/>
          <p:cNvGrpSpPr/>
          <p:nvPr/>
        </p:nvGrpSpPr>
        <p:grpSpPr>
          <a:xfrm>
            <a:off x="6468440" y="5061148"/>
            <a:ext cx="1072221" cy="292388"/>
            <a:chOff x="1187624" y="5956974"/>
            <a:chExt cx="1072221" cy="292388"/>
          </a:xfrm>
        </p:grpSpPr>
        <p:sp>
          <p:nvSpPr>
            <p:cNvPr id="20" name="Abgerundetes Rechteck 19"/>
            <p:cNvSpPr>
              <a:spLocks/>
            </p:cNvSpPr>
            <p:nvPr/>
          </p:nvSpPr>
          <p:spPr>
            <a:xfrm>
              <a:off x="1187624" y="6010094"/>
              <a:ext cx="324000" cy="186149"/>
            </a:xfrm>
            <a:prstGeom prst="roundRect">
              <a:avLst/>
            </a:prstGeom>
            <a:solidFill>
              <a:srgbClr val="FFFF00"/>
            </a:solidFill>
            <a:ln w="2222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300">
                <a:solidFill>
                  <a:prstClr val="white"/>
                </a:solidFill>
              </a:endParaRPr>
            </a:p>
          </p:txBody>
        </p:sp>
        <p:sp>
          <p:nvSpPr>
            <p:cNvPr id="21" name="Textfeld 20"/>
            <p:cNvSpPr txBox="1"/>
            <p:nvPr/>
          </p:nvSpPr>
          <p:spPr>
            <a:xfrm>
              <a:off x="1475656" y="5956974"/>
              <a:ext cx="784189" cy="292388"/>
            </a:xfrm>
            <a:prstGeom prst="rect">
              <a:avLst/>
            </a:prstGeom>
            <a:noFill/>
          </p:spPr>
          <p:txBody>
            <a:bodyPr wrap="none" rtlCol="0" anchor="ctr">
              <a:spAutoFit/>
            </a:bodyPr>
            <a:lstStyle/>
            <a:p>
              <a:r>
                <a:rPr lang="de-DE" sz="1300" dirty="0" smtClean="0">
                  <a:solidFill>
                    <a:prstClr val="black"/>
                  </a:solidFill>
                </a:rPr>
                <a:t>Unsicher</a:t>
              </a:r>
              <a:endParaRPr lang="de-DE" sz="1300" dirty="0">
                <a:solidFill>
                  <a:prstClr val="black"/>
                </a:solidFill>
              </a:endParaRPr>
            </a:p>
          </p:txBody>
        </p:sp>
      </p:grpSp>
      <p:grpSp>
        <p:nvGrpSpPr>
          <p:cNvPr id="16" name="Gruppieren 15"/>
          <p:cNvGrpSpPr/>
          <p:nvPr/>
        </p:nvGrpSpPr>
        <p:grpSpPr>
          <a:xfrm>
            <a:off x="6468440" y="4753140"/>
            <a:ext cx="1296144" cy="307777"/>
            <a:chOff x="1187624" y="5661248"/>
            <a:chExt cx="1296144" cy="307777"/>
          </a:xfrm>
        </p:grpSpPr>
        <p:sp>
          <p:nvSpPr>
            <p:cNvPr id="18" name="Abgerundetes Rechteck 17"/>
            <p:cNvSpPr>
              <a:spLocks/>
            </p:cNvSpPr>
            <p:nvPr/>
          </p:nvSpPr>
          <p:spPr>
            <a:xfrm>
              <a:off x="1187624" y="5722062"/>
              <a:ext cx="324000" cy="186149"/>
            </a:xfrm>
            <a:prstGeom prst="roundRect">
              <a:avLst/>
            </a:prstGeom>
            <a:solidFill>
              <a:srgbClr val="FF0000"/>
            </a:solidFill>
            <a:ln w="2222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300">
                <a:solidFill>
                  <a:prstClr val="white"/>
                </a:solidFill>
              </a:endParaRPr>
            </a:p>
          </p:txBody>
        </p:sp>
        <p:sp>
          <p:nvSpPr>
            <p:cNvPr id="19" name="Textfeld 18"/>
            <p:cNvSpPr txBox="1"/>
            <p:nvPr/>
          </p:nvSpPr>
          <p:spPr>
            <a:xfrm>
              <a:off x="1475656" y="5661248"/>
              <a:ext cx="1008112" cy="307777"/>
            </a:xfrm>
            <a:prstGeom prst="rect">
              <a:avLst/>
            </a:prstGeom>
            <a:noFill/>
            <a:ln w="222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e-DE"/>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de-DE" sz="1300" dirty="0" smtClean="0">
                  <a:solidFill>
                    <a:prstClr val="black"/>
                  </a:solidFill>
                </a:rPr>
                <a:t>Gefährdet</a:t>
              </a:r>
              <a:endParaRPr lang="de-DE" sz="1300" dirty="0">
                <a:solidFill>
                  <a:prstClr val="black"/>
                </a:solidFill>
              </a:endParaRPr>
            </a:p>
          </p:txBody>
        </p:sp>
      </p:grpSp>
      <p:sp>
        <p:nvSpPr>
          <p:cNvPr id="17" name="Textfeld 16"/>
          <p:cNvSpPr txBox="1"/>
          <p:nvPr/>
        </p:nvSpPr>
        <p:spPr>
          <a:xfrm>
            <a:off x="6354904" y="4182334"/>
            <a:ext cx="2175404" cy="338554"/>
          </a:xfrm>
          <a:prstGeom prst="rect">
            <a:avLst/>
          </a:prstGeom>
          <a:noFill/>
        </p:spPr>
        <p:txBody>
          <a:bodyPr wrap="none" rtlCol="0">
            <a:spAutoFit/>
          </a:bodyPr>
          <a:lstStyle/>
          <a:p>
            <a:r>
              <a:rPr lang="de-DE" sz="1600" b="1" dirty="0" smtClean="0">
                <a:solidFill>
                  <a:prstClr val="black"/>
                </a:solidFill>
              </a:rPr>
              <a:t>Risikoabschätzung PSM</a:t>
            </a:r>
            <a:endParaRPr lang="de-DE" sz="1600" b="1" dirty="0">
              <a:solidFill>
                <a:prstClr val="black"/>
              </a:solidFill>
            </a:endParaRPr>
          </a:p>
        </p:txBody>
      </p:sp>
    </p:spTree>
    <p:extLst>
      <p:ext uri="{BB962C8B-B14F-4D97-AF65-F5344CB8AC3E}">
        <p14:creationId xmlns:p14="http://schemas.microsoft.com/office/powerpoint/2010/main" val="4266957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Grafik 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7" y="802803"/>
            <a:ext cx="6696000" cy="5656634"/>
          </a:xfrm>
          <a:prstGeom prst="rect">
            <a:avLst/>
          </a:prstGeom>
        </p:spPr>
      </p:pic>
      <p:sp>
        <p:nvSpPr>
          <p:cNvPr id="2" name="Textfeld 1"/>
          <p:cNvSpPr txBox="1"/>
          <p:nvPr/>
        </p:nvSpPr>
        <p:spPr>
          <a:xfrm>
            <a:off x="4213459" y="802804"/>
            <a:ext cx="4606581" cy="830997"/>
          </a:xfrm>
          <a:prstGeom prst="rect">
            <a:avLst/>
          </a:prstGeom>
          <a:noFill/>
        </p:spPr>
        <p:txBody>
          <a:bodyPr wrap="none" rtlCol="0">
            <a:spAutoFit/>
          </a:bodyPr>
          <a:lstStyle/>
          <a:p>
            <a:pPr algn="r"/>
            <a:r>
              <a:rPr lang="de-DE" sz="2400" b="1" dirty="0" smtClean="0">
                <a:solidFill>
                  <a:prstClr val="black"/>
                </a:solidFill>
              </a:rPr>
              <a:t>Gefährdungsabschätzung 2021 - NI</a:t>
            </a:r>
          </a:p>
          <a:p>
            <a:pPr algn="r"/>
            <a:r>
              <a:rPr lang="de-DE" sz="2400" b="1" dirty="0" smtClean="0">
                <a:solidFill>
                  <a:prstClr val="black"/>
                </a:solidFill>
              </a:rPr>
              <a:t>Cadmium (</a:t>
            </a:r>
            <a:r>
              <a:rPr lang="de-DE" sz="2400" b="1" dirty="0" err="1" smtClean="0">
                <a:solidFill>
                  <a:prstClr val="black"/>
                </a:solidFill>
              </a:rPr>
              <a:t>Cd</a:t>
            </a:r>
            <a:r>
              <a:rPr lang="de-DE" sz="2400" b="1" dirty="0" smtClean="0">
                <a:solidFill>
                  <a:prstClr val="black"/>
                </a:solidFill>
              </a:rPr>
              <a:t>) gesamt</a:t>
            </a:r>
            <a:endParaRPr lang="de-DE" sz="2400" b="1" dirty="0">
              <a:solidFill>
                <a:prstClr val="black"/>
              </a:solidFill>
            </a:endParaRPr>
          </a:p>
        </p:txBody>
      </p:sp>
      <p:grpSp>
        <p:nvGrpSpPr>
          <p:cNvPr id="30" name="Gruppieren 29"/>
          <p:cNvGrpSpPr/>
          <p:nvPr/>
        </p:nvGrpSpPr>
        <p:grpSpPr>
          <a:xfrm>
            <a:off x="395537" y="802804"/>
            <a:ext cx="6695999" cy="5656633"/>
            <a:chOff x="395537" y="802804"/>
            <a:chExt cx="6695999" cy="5656633"/>
          </a:xfrm>
        </p:grpSpPr>
        <p:pic>
          <p:nvPicPr>
            <p:cNvPr id="31" name="Picture 2"/>
            <p:cNvPicPr>
              <a:picLocks noChangeAspect="1" noChangeArrowheads="1"/>
            </p:cNvPicPr>
            <p:nvPr/>
          </p:nvPicPr>
          <p:blipFill rotWithShape="1">
            <a:blip r:embed="rId4" cstate="email">
              <a:clrChange>
                <a:clrFrom>
                  <a:srgbClr val="E1E1E1"/>
                </a:clrFrom>
                <a:clrTo>
                  <a:srgbClr val="E1E1E1">
                    <a:alpha val="0"/>
                  </a:srgbClr>
                </a:clrTo>
              </a:clrChange>
              <a:extLst>
                <a:ext uri="{28A0092B-C50C-407E-A947-70E740481C1C}">
                  <a14:useLocalDpi xmlns:a14="http://schemas.microsoft.com/office/drawing/2010/main"/>
                </a:ext>
              </a:extLst>
            </a:blip>
            <a:srcRect/>
            <a:stretch/>
          </p:blipFill>
          <p:spPr bwMode="auto">
            <a:xfrm>
              <a:off x="395537" y="802804"/>
              <a:ext cx="6695999" cy="565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echteck 31"/>
            <p:cNvSpPr/>
            <p:nvPr/>
          </p:nvSpPr>
          <p:spPr>
            <a:xfrm>
              <a:off x="6960290" y="1510690"/>
              <a:ext cx="131245" cy="17742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grpSp>
      <p:grpSp>
        <p:nvGrpSpPr>
          <p:cNvPr id="4" name="Gruppieren 3"/>
          <p:cNvGrpSpPr/>
          <p:nvPr/>
        </p:nvGrpSpPr>
        <p:grpSpPr>
          <a:xfrm>
            <a:off x="6354903" y="3384000"/>
            <a:ext cx="2603406" cy="2062051"/>
            <a:chOff x="6354903" y="3212976"/>
            <a:chExt cx="2603406" cy="2062051"/>
          </a:xfrm>
        </p:grpSpPr>
        <p:sp>
          <p:nvSpPr>
            <p:cNvPr id="11" name="Abgerundetes Rechteck 10"/>
            <p:cNvSpPr/>
            <p:nvPr/>
          </p:nvSpPr>
          <p:spPr>
            <a:xfrm>
              <a:off x="6354903" y="3212976"/>
              <a:ext cx="2603406" cy="2062051"/>
            </a:xfrm>
            <a:prstGeom prst="roundRect">
              <a:avLst>
                <a:gd name="adj" fmla="val 4562"/>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grpSp>
          <p:nvGrpSpPr>
            <p:cNvPr id="13" name="Gruppieren 12"/>
            <p:cNvGrpSpPr/>
            <p:nvPr/>
          </p:nvGrpSpPr>
          <p:grpSpPr>
            <a:xfrm>
              <a:off x="6468440" y="3306928"/>
              <a:ext cx="1879237" cy="618433"/>
              <a:chOff x="1187624" y="4353053"/>
              <a:chExt cx="1879237" cy="618433"/>
            </a:xfrm>
          </p:grpSpPr>
          <p:sp>
            <p:nvSpPr>
              <p:cNvPr id="24" name="Abgerundetes Rechteck 23"/>
              <p:cNvSpPr>
                <a:spLocks/>
              </p:cNvSpPr>
              <p:nvPr/>
            </p:nvSpPr>
            <p:spPr>
              <a:xfrm>
                <a:off x="1187624" y="4731706"/>
                <a:ext cx="324000" cy="186149"/>
              </a:xfrm>
              <a:prstGeom prst="roundRect">
                <a:avLst/>
              </a:prstGeom>
              <a:noFill/>
              <a:ln w="22225">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a:solidFill>
                    <a:prstClr val="white"/>
                  </a:solidFill>
                </a:endParaRPr>
              </a:p>
            </p:txBody>
          </p:sp>
          <p:sp>
            <p:nvSpPr>
              <p:cNvPr id="25" name="Abgerundetes Rechteck 24"/>
              <p:cNvSpPr>
                <a:spLocks/>
              </p:cNvSpPr>
              <p:nvPr/>
            </p:nvSpPr>
            <p:spPr>
              <a:xfrm>
                <a:off x="1187624" y="4405927"/>
                <a:ext cx="324000" cy="186149"/>
              </a:xfrm>
              <a:prstGeom prst="roundRect">
                <a:avLst/>
              </a:prstGeom>
              <a:noFill/>
              <a:ln w="19050">
                <a:solidFill>
                  <a:srgbClr val="00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a:solidFill>
                    <a:prstClr val="white"/>
                  </a:solidFill>
                </a:endParaRPr>
              </a:p>
            </p:txBody>
          </p:sp>
          <p:sp>
            <p:nvSpPr>
              <p:cNvPr id="26" name="Textfeld 25"/>
              <p:cNvSpPr txBox="1"/>
              <p:nvPr/>
            </p:nvSpPr>
            <p:spPr>
              <a:xfrm>
                <a:off x="1475656" y="4353053"/>
                <a:ext cx="1591205" cy="292388"/>
              </a:xfrm>
              <a:prstGeom prst="rect">
                <a:avLst/>
              </a:prstGeom>
              <a:noFill/>
            </p:spPr>
            <p:txBody>
              <a:bodyPr wrap="none" rtlCol="0" anchor="ctr">
                <a:spAutoFit/>
              </a:bodyPr>
              <a:lstStyle/>
              <a:p>
                <a:r>
                  <a:rPr lang="de-DE" sz="1300" dirty="0" smtClean="0">
                    <a:solidFill>
                      <a:prstClr val="black"/>
                    </a:solidFill>
                  </a:rPr>
                  <a:t>Bearbeitungsgebiete</a:t>
                </a:r>
                <a:endParaRPr lang="de-DE" sz="1300" dirty="0">
                  <a:solidFill>
                    <a:prstClr val="black"/>
                  </a:solidFill>
                </a:endParaRPr>
              </a:p>
            </p:txBody>
          </p:sp>
          <p:sp>
            <p:nvSpPr>
              <p:cNvPr id="27" name="Textfeld 26"/>
              <p:cNvSpPr txBox="1"/>
              <p:nvPr/>
            </p:nvSpPr>
            <p:spPr>
              <a:xfrm>
                <a:off x="1475656" y="4679098"/>
                <a:ext cx="1526893" cy="292388"/>
              </a:xfrm>
              <a:prstGeom prst="rect">
                <a:avLst/>
              </a:prstGeom>
              <a:noFill/>
            </p:spPr>
            <p:txBody>
              <a:bodyPr wrap="none" rtlCol="0" anchor="ctr">
                <a:spAutoFit/>
              </a:bodyPr>
              <a:lstStyle/>
              <a:p>
                <a:r>
                  <a:rPr lang="de-DE" sz="1300" dirty="0" smtClean="0">
                    <a:solidFill>
                      <a:prstClr val="black"/>
                    </a:solidFill>
                  </a:rPr>
                  <a:t>Grundwasserkörper</a:t>
                </a:r>
                <a:endParaRPr lang="de-DE" sz="1300" dirty="0">
                  <a:solidFill>
                    <a:prstClr val="black"/>
                  </a:solidFill>
                </a:endParaRPr>
              </a:p>
            </p:txBody>
          </p:sp>
        </p:grpSp>
        <p:grpSp>
          <p:nvGrpSpPr>
            <p:cNvPr id="14" name="Gruppieren 13"/>
            <p:cNvGrpSpPr/>
            <p:nvPr/>
          </p:nvGrpSpPr>
          <p:grpSpPr>
            <a:xfrm>
              <a:off x="6468440" y="4289497"/>
              <a:ext cx="1527795" cy="292388"/>
              <a:chOff x="1187624" y="5356347"/>
              <a:chExt cx="1527795" cy="292388"/>
            </a:xfrm>
          </p:grpSpPr>
          <p:sp>
            <p:nvSpPr>
              <p:cNvPr id="22" name="Abgerundetes Rechteck 21"/>
              <p:cNvSpPr>
                <a:spLocks/>
              </p:cNvSpPr>
              <p:nvPr/>
            </p:nvSpPr>
            <p:spPr>
              <a:xfrm>
                <a:off x="1187624" y="5409467"/>
                <a:ext cx="324000" cy="186149"/>
              </a:xfrm>
              <a:prstGeom prst="roundRect">
                <a:avLst/>
              </a:prstGeom>
              <a:solidFill>
                <a:srgbClr val="00FF00"/>
              </a:solidFill>
              <a:ln w="2222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300">
                  <a:solidFill>
                    <a:prstClr val="white"/>
                  </a:solidFill>
                </a:endParaRPr>
              </a:p>
            </p:txBody>
          </p:sp>
          <p:sp>
            <p:nvSpPr>
              <p:cNvPr id="23" name="Textfeld 22"/>
              <p:cNvSpPr txBox="1"/>
              <p:nvPr/>
            </p:nvSpPr>
            <p:spPr>
              <a:xfrm>
                <a:off x="1475656" y="5356347"/>
                <a:ext cx="1239763" cy="292388"/>
              </a:xfrm>
              <a:prstGeom prst="rect">
                <a:avLst/>
              </a:prstGeom>
              <a:noFill/>
            </p:spPr>
            <p:txBody>
              <a:bodyPr wrap="none" rtlCol="0" anchor="ctr">
                <a:spAutoFit/>
              </a:bodyPr>
              <a:lstStyle/>
              <a:p>
                <a:r>
                  <a:rPr lang="de-DE" sz="1300" dirty="0" smtClean="0">
                    <a:solidFill>
                      <a:prstClr val="black"/>
                    </a:solidFill>
                  </a:rPr>
                  <a:t>Nicht gefährdet</a:t>
                </a:r>
                <a:endParaRPr lang="de-DE" sz="1300" dirty="0">
                  <a:solidFill>
                    <a:prstClr val="black"/>
                  </a:solidFill>
                </a:endParaRPr>
              </a:p>
            </p:txBody>
          </p:sp>
        </p:grpSp>
        <p:grpSp>
          <p:nvGrpSpPr>
            <p:cNvPr id="15" name="Gruppieren 14"/>
            <p:cNvGrpSpPr/>
            <p:nvPr/>
          </p:nvGrpSpPr>
          <p:grpSpPr>
            <a:xfrm>
              <a:off x="6468440" y="4890124"/>
              <a:ext cx="1072221" cy="292388"/>
              <a:chOff x="1187624" y="5956974"/>
              <a:chExt cx="1072221" cy="292388"/>
            </a:xfrm>
          </p:grpSpPr>
          <p:sp>
            <p:nvSpPr>
              <p:cNvPr id="20" name="Abgerundetes Rechteck 19"/>
              <p:cNvSpPr>
                <a:spLocks/>
              </p:cNvSpPr>
              <p:nvPr/>
            </p:nvSpPr>
            <p:spPr>
              <a:xfrm>
                <a:off x="1187624" y="6010094"/>
                <a:ext cx="324000" cy="186149"/>
              </a:xfrm>
              <a:prstGeom prst="roundRect">
                <a:avLst/>
              </a:prstGeom>
              <a:solidFill>
                <a:srgbClr val="FFFF00"/>
              </a:solidFill>
              <a:ln w="2222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300">
                  <a:solidFill>
                    <a:prstClr val="white"/>
                  </a:solidFill>
                </a:endParaRPr>
              </a:p>
            </p:txBody>
          </p:sp>
          <p:sp>
            <p:nvSpPr>
              <p:cNvPr id="21" name="Textfeld 20"/>
              <p:cNvSpPr txBox="1"/>
              <p:nvPr/>
            </p:nvSpPr>
            <p:spPr>
              <a:xfrm>
                <a:off x="1475656" y="5956974"/>
                <a:ext cx="784189" cy="292388"/>
              </a:xfrm>
              <a:prstGeom prst="rect">
                <a:avLst/>
              </a:prstGeom>
              <a:noFill/>
            </p:spPr>
            <p:txBody>
              <a:bodyPr wrap="none" rtlCol="0" anchor="ctr">
                <a:spAutoFit/>
              </a:bodyPr>
              <a:lstStyle/>
              <a:p>
                <a:r>
                  <a:rPr lang="de-DE" sz="1300" dirty="0" smtClean="0">
                    <a:solidFill>
                      <a:prstClr val="black"/>
                    </a:solidFill>
                  </a:rPr>
                  <a:t>Unsicher</a:t>
                </a:r>
                <a:endParaRPr lang="de-DE" sz="1300" dirty="0">
                  <a:solidFill>
                    <a:prstClr val="black"/>
                  </a:solidFill>
                </a:endParaRPr>
              </a:p>
            </p:txBody>
          </p:sp>
        </p:grpSp>
        <p:grpSp>
          <p:nvGrpSpPr>
            <p:cNvPr id="16" name="Gruppieren 15"/>
            <p:cNvGrpSpPr/>
            <p:nvPr/>
          </p:nvGrpSpPr>
          <p:grpSpPr>
            <a:xfrm>
              <a:off x="6468440" y="4582116"/>
              <a:ext cx="1296144" cy="307777"/>
              <a:chOff x="1187624" y="5661248"/>
              <a:chExt cx="1296144" cy="307777"/>
            </a:xfrm>
          </p:grpSpPr>
          <p:sp>
            <p:nvSpPr>
              <p:cNvPr id="18" name="Abgerundetes Rechteck 17"/>
              <p:cNvSpPr>
                <a:spLocks/>
              </p:cNvSpPr>
              <p:nvPr/>
            </p:nvSpPr>
            <p:spPr>
              <a:xfrm>
                <a:off x="1187624" y="5722062"/>
                <a:ext cx="324000" cy="186149"/>
              </a:xfrm>
              <a:prstGeom prst="roundRect">
                <a:avLst/>
              </a:prstGeom>
              <a:solidFill>
                <a:srgbClr val="FF0000"/>
              </a:solidFill>
              <a:ln w="2222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300">
                  <a:solidFill>
                    <a:prstClr val="white"/>
                  </a:solidFill>
                </a:endParaRPr>
              </a:p>
            </p:txBody>
          </p:sp>
          <p:sp>
            <p:nvSpPr>
              <p:cNvPr id="19" name="Textfeld 18"/>
              <p:cNvSpPr txBox="1"/>
              <p:nvPr/>
            </p:nvSpPr>
            <p:spPr>
              <a:xfrm>
                <a:off x="1475656" y="5661248"/>
                <a:ext cx="1008112" cy="307777"/>
              </a:xfrm>
              <a:prstGeom prst="rect">
                <a:avLst/>
              </a:prstGeom>
              <a:noFill/>
              <a:ln w="222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e-DE"/>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de-DE" sz="1300" dirty="0" smtClean="0">
                    <a:solidFill>
                      <a:prstClr val="black"/>
                    </a:solidFill>
                  </a:rPr>
                  <a:t>Gefährdet</a:t>
                </a:r>
                <a:endParaRPr lang="de-DE" sz="1300" dirty="0">
                  <a:solidFill>
                    <a:prstClr val="black"/>
                  </a:solidFill>
                </a:endParaRPr>
              </a:p>
            </p:txBody>
          </p:sp>
        </p:grpSp>
        <p:sp>
          <p:nvSpPr>
            <p:cNvPr id="17" name="Textfeld 16"/>
            <p:cNvSpPr txBox="1"/>
            <p:nvPr/>
          </p:nvSpPr>
          <p:spPr>
            <a:xfrm>
              <a:off x="6354904" y="4011310"/>
              <a:ext cx="2603405" cy="338554"/>
            </a:xfrm>
            <a:prstGeom prst="rect">
              <a:avLst/>
            </a:prstGeom>
            <a:noFill/>
          </p:spPr>
          <p:txBody>
            <a:bodyPr wrap="none" rtlCol="0">
              <a:spAutoFit/>
            </a:bodyPr>
            <a:lstStyle/>
            <a:p>
              <a:r>
                <a:rPr lang="de-DE" sz="1600" b="1" dirty="0" smtClean="0">
                  <a:solidFill>
                    <a:prstClr val="black"/>
                  </a:solidFill>
                </a:rPr>
                <a:t>Risikoabschätzung Cadmium</a:t>
              </a:r>
              <a:endParaRPr lang="de-DE" sz="1600" b="1" dirty="0">
                <a:solidFill>
                  <a:prstClr val="black"/>
                </a:solidFill>
              </a:endParaRPr>
            </a:p>
          </p:txBody>
        </p:sp>
      </p:grpSp>
    </p:spTree>
    <p:extLst>
      <p:ext uri="{BB962C8B-B14F-4D97-AF65-F5344CB8AC3E}">
        <p14:creationId xmlns:p14="http://schemas.microsoft.com/office/powerpoint/2010/main" val="808222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5537" y="802803"/>
            <a:ext cx="6696000" cy="5656634"/>
          </a:xfrm>
          <a:prstGeom prst="rect">
            <a:avLst/>
          </a:prstGeom>
        </p:spPr>
      </p:pic>
      <p:grpSp>
        <p:nvGrpSpPr>
          <p:cNvPr id="31" name="Gruppieren 30"/>
          <p:cNvGrpSpPr/>
          <p:nvPr/>
        </p:nvGrpSpPr>
        <p:grpSpPr>
          <a:xfrm>
            <a:off x="395537" y="802804"/>
            <a:ext cx="6695999" cy="5656633"/>
            <a:chOff x="395537" y="802804"/>
            <a:chExt cx="6695999" cy="5656633"/>
          </a:xfrm>
        </p:grpSpPr>
        <p:pic>
          <p:nvPicPr>
            <p:cNvPr id="32" name="Picture 2"/>
            <p:cNvPicPr>
              <a:picLocks noChangeAspect="1" noChangeArrowheads="1"/>
            </p:cNvPicPr>
            <p:nvPr/>
          </p:nvPicPr>
          <p:blipFill rotWithShape="1">
            <a:blip r:embed="rId3" cstate="email">
              <a:clrChange>
                <a:clrFrom>
                  <a:srgbClr val="E1E1E1"/>
                </a:clrFrom>
                <a:clrTo>
                  <a:srgbClr val="E1E1E1">
                    <a:alpha val="0"/>
                  </a:srgbClr>
                </a:clrTo>
              </a:clrChange>
              <a:extLst>
                <a:ext uri="{28A0092B-C50C-407E-A947-70E740481C1C}">
                  <a14:useLocalDpi xmlns:a14="http://schemas.microsoft.com/office/drawing/2010/main"/>
                </a:ext>
              </a:extLst>
            </a:blip>
            <a:srcRect/>
            <a:stretch/>
          </p:blipFill>
          <p:spPr bwMode="auto">
            <a:xfrm>
              <a:off x="395537" y="802804"/>
              <a:ext cx="6695999" cy="565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hteck 33"/>
            <p:cNvSpPr/>
            <p:nvPr/>
          </p:nvSpPr>
          <p:spPr>
            <a:xfrm>
              <a:off x="6960290" y="1510690"/>
              <a:ext cx="131245" cy="17742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grpSp>
      <p:sp>
        <p:nvSpPr>
          <p:cNvPr id="2" name="Textfeld 1"/>
          <p:cNvSpPr txBox="1"/>
          <p:nvPr/>
        </p:nvSpPr>
        <p:spPr>
          <a:xfrm>
            <a:off x="3902475" y="802804"/>
            <a:ext cx="4917565" cy="2616101"/>
          </a:xfrm>
          <a:prstGeom prst="rect">
            <a:avLst/>
          </a:prstGeom>
          <a:noFill/>
        </p:spPr>
        <p:txBody>
          <a:bodyPr wrap="none" rtlCol="0">
            <a:spAutoFit/>
          </a:bodyPr>
          <a:lstStyle/>
          <a:p>
            <a:pPr algn="r"/>
            <a:r>
              <a:rPr lang="de-DE" sz="2400" b="1" dirty="0" smtClean="0">
                <a:solidFill>
                  <a:prstClr val="black"/>
                </a:solidFill>
              </a:rPr>
              <a:t>Gefährdungsabschätzung 2021 - NI</a:t>
            </a:r>
          </a:p>
          <a:p>
            <a:pPr lvl="5"/>
            <a:r>
              <a:rPr lang="de-DE" sz="2000" dirty="0" smtClean="0">
                <a:solidFill>
                  <a:prstClr val="black"/>
                </a:solidFill>
              </a:rPr>
              <a:t>Für:</a:t>
            </a:r>
          </a:p>
          <a:p>
            <a:pPr marL="2628900" lvl="5" indent="-342900">
              <a:buFont typeface="Arial" panose="020B0604020202020204" pitchFamily="34" charset="0"/>
              <a:buChar char="•"/>
            </a:pPr>
            <a:r>
              <a:rPr lang="de-DE" sz="2000" dirty="0" smtClean="0">
                <a:solidFill>
                  <a:prstClr val="black"/>
                </a:solidFill>
              </a:rPr>
              <a:t>Ammonium</a:t>
            </a:r>
          </a:p>
          <a:p>
            <a:pPr marL="2628900" lvl="5" indent="-342900">
              <a:buFont typeface="Arial" panose="020B0604020202020204" pitchFamily="34" charset="0"/>
              <a:buChar char="•"/>
            </a:pPr>
            <a:r>
              <a:rPr lang="de-DE" sz="2000" dirty="0" smtClean="0">
                <a:solidFill>
                  <a:prstClr val="black"/>
                </a:solidFill>
              </a:rPr>
              <a:t>Arsen</a:t>
            </a:r>
          </a:p>
          <a:p>
            <a:pPr marL="2628900" lvl="5" indent="-342900">
              <a:buFont typeface="Arial" panose="020B0604020202020204" pitchFamily="34" charset="0"/>
              <a:buChar char="•"/>
            </a:pPr>
            <a:r>
              <a:rPr lang="de-DE" sz="2000" dirty="0" smtClean="0">
                <a:solidFill>
                  <a:prstClr val="black"/>
                </a:solidFill>
              </a:rPr>
              <a:t>Blei</a:t>
            </a:r>
          </a:p>
          <a:p>
            <a:pPr marL="2628900" lvl="5" indent="-342900">
              <a:buFont typeface="Arial" panose="020B0604020202020204" pitchFamily="34" charset="0"/>
              <a:buChar char="•"/>
            </a:pPr>
            <a:r>
              <a:rPr lang="de-DE" sz="2000" dirty="0" smtClean="0">
                <a:solidFill>
                  <a:prstClr val="black"/>
                </a:solidFill>
              </a:rPr>
              <a:t>Chlorid</a:t>
            </a:r>
          </a:p>
          <a:p>
            <a:pPr marL="2628900" lvl="5" indent="-342900">
              <a:buFont typeface="Arial" panose="020B0604020202020204" pitchFamily="34" charset="0"/>
              <a:buChar char="•"/>
            </a:pPr>
            <a:r>
              <a:rPr lang="de-DE" sz="2000" dirty="0" smtClean="0">
                <a:solidFill>
                  <a:prstClr val="black"/>
                </a:solidFill>
              </a:rPr>
              <a:t>Quecksilber</a:t>
            </a:r>
          </a:p>
          <a:p>
            <a:pPr marL="2628900" lvl="5" indent="-342900">
              <a:buFont typeface="Arial" panose="020B0604020202020204" pitchFamily="34" charset="0"/>
              <a:buChar char="•"/>
            </a:pPr>
            <a:r>
              <a:rPr lang="de-DE" sz="2000" dirty="0" smtClean="0">
                <a:solidFill>
                  <a:prstClr val="black"/>
                </a:solidFill>
              </a:rPr>
              <a:t>Sulfat</a:t>
            </a:r>
            <a:endParaRPr lang="de-DE" sz="2000" dirty="0">
              <a:solidFill>
                <a:prstClr val="black"/>
              </a:solidFill>
            </a:endParaRPr>
          </a:p>
        </p:txBody>
      </p:sp>
      <p:grpSp>
        <p:nvGrpSpPr>
          <p:cNvPr id="5" name="Gruppieren 4"/>
          <p:cNvGrpSpPr/>
          <p:nvPr/>
        </p:nvGrpSpPr>
        <p:grpSpPr>
          <a:xfrm>
            <a:off x="6354903" y="3383173"/>
            <a:ext cx="2465137" cy="2062051"/>
            <a:chOff x="6354903" y="3383173"/>
            <a:chExt cx="2465137" cy="2062051"/>
          </a:xfrm>
        </p:grpSpPr>
        <p:sp>
          <p:nvSpPr>
            <p:cNvPr id="11" name="Abgerundetes Rechteck 10"/>
            <p:cNvSpPr/>
            <p:nvPr/>
          </p:nvSpPr>
          <p:spPr>
            <a:xfrm>
              <a:off x="6354903" y="3383173"/>
              <a:ext cx="2465137" cy="2062051"/>
            </a:xfrm>
            <a:prstGeom prst="roundRect">
              <a:avLst>
                <a:gd name="adj" fmla="val 4562"/>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grpSp>
          <p:nvGrpSpPr>
            <p:cNvPr id="13" name="Gruppieren 12"/>
            <p:cNvGrpSpPr/>
            <p:nvPr/>
          </p:nvGrpSpPr>
          <p:grpSpPr>
            <a:xfrm>
              <a:off x="6468440" y="3477125"/>
              <a:ext cx="1879237" cy="618433"/>
              <a:chOff x="1187624" y="4353053"/>
              <a:chExt cx="1879237" cy="618433"/>
            </a:xfrm>
          </p:grpSpPr>
          <p:sp>
            <p:nvSpPr>
              <p:cNvPr id="24" name="Abgerundetes Rechteck 23"/>
              <p:cNvSpPr>
                <a:spLocks/>
              </p:cNvSpPr>
              <p:nvPr/>
            </p:nvSpPr>
            <p:spPr>
              <a:xfrm>
                <a:off x="1187624" y="4731706"/>
                <a:ext cx="324000" cy="186149"/>
              </a:xfrm>
              <a:prstGeom prst="roundRect">
                <a:avLst/>
              </a:prstGeom>
              <a:noFill/>
              <a:ln w="22225">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a:solidFill>
                    <a:prstClr val="white"/>
                  </a:solidFill>
                </a:endParaRPr>
              </a:p>
            </p:txBody>
          </p:sp>
          <p:sp>
            <p:nvSpPr>
              <p:cNvPr id="25" name="Abgerundetes Rechteck 24"/>
              <p:cNvSpPr>
                <a:spLocks/>
              </p:cNvSpPr>
              <p:nvPr/>
            </p:nvSpPr>
            <p:spPr>
              <a:xfrm>
                <a:off x="1187624" y="4405927"/>
                <a:ext cx="324000" cy="186149"/>
              </a:xfrm>
              <a:prstGeom prst="roundRect">
                <a:avLst/>
              </a:prstGeom>
              <a:noFill/>
              <a:ln w="19050">
                <a:solidFill>
                  <a:srgbClr val="00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a:solidFill>
                    <a:prstClr val="white"/>
                  </a:solidFill>
                </a:endParaRPr>
              </a:p>
            </p:txBody>
          </p:sp>
          <p:sp>
            <p:nvSpPr>
              <p:cNvPr id="26" name="Textfeld 25"/>
              <p:cNvSpPr txBox="1"/>
              <p:nvPr/>
            </p:nvSpPr>
            <p:spPr>
              <a:xfrm>
                <a:off x="1475656" y="4353053"/>
                <a:ext cx="1591205" cy="292388"/>
              </a:xfrm>
              <a:prstGeom prst="rect">
                <a:avLst/>
              </a:prstGeom>
              <a:noFill/>
            </p:spPr>
            <p:txBody>
              <a:bodyPr wrap="none" rtlCol="0" anchor="ctr">
                <a:spAutoFit/>
              </a:bodyPr>
              <a:lstStyle/>
              <a:p>
                <a:r>
                  <a:rPr lang="de-DE" sz="1300" dirty="0" smtClean="0">
                    <a:solidFill>
                      <a:prstClr val="black"/>
                    </a:solidFill>
                  </a:rPr>
                  <a:t>Bearbeitungsgebiete</a:t>
                </a:r>
                <a:endParaRPr lang="de-DE" sz="1300" dirty="0">
                  <a:solidFill>
                    <a:prstClr val="black"/>
                  </a:solidFill>
                </a:endParaRPr>
              </a:p>
            </p:txBody>
          </p:sp>
          <p:sp>
            <p:nvSpPr>
              <p:cNvPr id="27" name="Textfeld 26"/>
              <p:cNvSpPr txBox="1"/>
              <p:nvPr/>
            </p:nvSpPr>
            <p:spPr>
              <a:xfrm>
                <a:off x="1475656" y="4679098"/>
                <a:ext cx="1526893" cy="292388"/>
              </a:xfrm>
              <a:prstGeom prst="rect">
                <a:avLst/>
              </a:prstGeom>
              <a:noFill/>
            </p:spPr>
            <p:txBody>
              <a:bodyPr wrap="none" rtlCol="0" anchor="ctr">
                <a:spAutoFit/>
              </a:bodyPr>
              <a:lstStyle/>
              <a:p>
                <a:r>
                  <a:rPr lang="de-DE" sz="1300" dirty="0" smtClean="0">
                    <a:solidFill>
                      <a:prstClr val="black"/>
                    </a:solidFill>
                  </a:rPr>
                  <a:t>Grundwasserkörper</a:t>
                </a:r>
                <a:endParaRPr lang="de-DE" sz="1300" dirty="0">
                  <a:solidFill>
                    <a:prstClr val="black"/>
                  </a:solidFill>
                </a:endParaRPr>
              </a:p>
            </p:txBody>
          </p:sp>
        </p:grpSp>
        <p:grpSp>
          <p:nvGrpSpPr>
            <p:cNvPr id="14" name="Gruppieren 13"/>
            <p:cNvGrpSpPr/>
            <p:nvPr/>
          </p:nvGrpSpPr>
          <p:grpSpPr>
            <a:xfrm>
              <a:off x="6468440" y="4459694"/>
              <a:ext cx="1527795" cy="292388"/>
              <a:chOff x="1187624" y="5356347"/>
              <a:chExt cx="1527795" cy="292388"/>
            </a:xfrm>
          </p:grpSpPr>
          <p:sp>
            <p:nvSpPr>
              <p:cNvPr id="22" name="Abgerundetes Rechteck 21"/>
              <p:cNvSpPr>
                <a:spLocks/>
              </p:cNvSpPr>
              <p:nvPr/>
            </p:nvSpPr>
            <p:spPr>
              <a:xfrm>
                <a:off x="1187624" y="5409467"/>
                <a:ext cx="324000" cy="186149"/>
              </a:xfrm>
              <a:prstGeom prst="roundRect">
                <a:avLst/>
              </a:prstGeom>
              <a:solidFill>
                <a:srgbClr val="00FF00"/>
              </a:solidFill>
              <a:ln w="2222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300">
                  <a:solidFill>
                    <a:prstClr val="white"/>
                  </a:solidFill>
                </a:endParaRPr>
              </a:p>
            </p:txBody>
          </p:sp>
          <p:sp>
            <p:nvSpPr>
              <p:cNvPr id="23" name="Textfeld 22"/>
              <p:cNvSpPr txBox="1"/>
              <p:nvPr/>
            </p:nvSpPr>
            <p:spPr>
              <a:xfrm>
                <a:off x="1475656" y="5356347"/>
                <a:ext cx="1239763" cy="292388"/>
              </a:xfrm>
              <a:prstGeom prst="rect">
                <a:avLst/>
              </a:prstGeom>
              <a:noFill/>
            </p:spPr>
            <p:txBody>
              <a:bodyPr wrap="none" rtlCol="0" anchor="ctr">
                <a:spAutoFit/>
              </a:bodyPr>
              <a:lstStyle/>
              <a:p>
                <a:r>
                  <a:rPr lang="de-DE" sz="1300" dirty="0" smtClean="0">
                    <a:solidFill>
                      <a:prstClr val="black"/>
                    </a:solidFill>
                  </a:rPr>
                  <a:t>Nicht gefährdet</a:t>
                </a:r>
                <a:endParaRPr lang="de-DE" sz="1300" dirty="0">
                  <a:solidFill>
                    <a:prstClr val="black"/>
                  </a:solidFill>
                </a:endParaRPr>
              </a:p>
            </p:txBody>
          </p:sp>
        </p:grpSp>
        <p:grpSp>
          <p:nvGrpSpPr>
            <p:cNvPr id="15" name="Gruppieren 14"/>
            <p:cNvGrpSpPr/>
            <p:nvPr/>
          </p:nvGrpSpPr>
          <p:grpSpPr>
            <a:xfrm>
              <a:off x="6468440" y="5060321"/>
              <a:ext cx="1072221" cy="292388"/>
              <a:chOff x="1187624" y="5956974"/>
              <a:chExt cx="1072221" cy="292388"/>
            </a:xfrm>
          </p:grpSpPr>
          <p:sp>
            <p:nvSpPr>
              <p:cNvPr id="20" name="Abgerundetes Rechteck 19"/>
              <p:cNvSpPr>
                <a:spLocks/>
              </p:cNvSpPr>
              <p:nvPr/>
            </p:nvSpPr>
            <p:spPr>
              <a:xfrm>
                <a:off x="1187624" y="6010094"/>
                <a:ext cx="324000" cy="186149"/>
              </a:xfrm>
              <a:prstGeom prst="roundRect">
                <a:avLst/>
              </a:prstGeom>
              <a:solidFill>
                <a:srgbClr val="FFFF00"/>
              </a:solidFill>
              <a:ln w="2222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300">
                  <a:solidFill>
                    <a:prstClr val="white"/>
                  </a:solidFill>
                </a:endParaRPr>
              </a:p>
            </p:txBody>
          </p:sp>
          <p:sp>
            <p:nvSpPr>
              <p:cNvPr id="21" name="Textfeld 20"/>
              <p:cNvSpPr txBox="1"/>
              <p:nvPr/>
            </p:nvSpPr>
            <p:spPr>
              <a:xfrm>
                <a:off x="1475656" y="5956974"/>
                <a:ext cx="784189" cy="292388"/>
              </a:xfrm>
              <a:prstGeom prst="rect">
                <a:avLst/>
              </a:prstGeom>
              <a:noFill/>
            </p:spPr>
            <p:txBody>
              <a:bodyPr wrap="none" rtlCol="0" anchor="ctr">
                <a:spAutoFit/>
              </a:bodyPr>
              <a:lstStyle/>
              <a:p>
                <a:r>
                  <a:rPr lang="de-DE" sz="1300" dirty="0" smtClean="0">
                    <a:solidFill>
                      <a:prstClr val="black"/>
                    </a:solidFill>
                  </a:rPr>
                  <a:t>Unsicher</a:t>
                </a:r>
                <a:endParaRPr lang="de-DE" sz="1300" dirty="0">
                  <a:solidFill>
                    <a:prstClr val="black"/>
                  </a:solidFill>
                </a:endParaRPr>
              </a:p>
            </p:txBody>
          </p:sp>
        </p:grpSp>
        <p:grpSp>
          <p:nvGrpSpPr>
            <p:cNvPr id="16" name="Gruppieren 15"/>
            <p:cNvGrpSpPr/>
            <p:nvPr/>
          </p:nvGrpSpPr>
          <p:grpSpPr>
            <a:xfrm>
              <a:off x="6468440" y="4752313"/>
              <a:ext cx="1296144" cy="307777"/>
              <a:chOff x="1187624" y="5661248"/>
              <a:chExt cx="1296144" cy="307777"/>
            </a:xfrm>
          </p:grpSpPr>
          <p:sp>
            <p:nvSpPr>
              <p:cNvPr id="18" name="Abgerundetes Rechteck 17"/>
              <p:cNvSpPr>
                <a:spLocks/>
              </p:cNvSpPr>
              <p:nvPr/>
            </p:nvSpPr>
            <p:spPr>
              <a:xfrm>
                <a:off x="1187624" y="5722062"/>
                <a:ext cx="324000" cy="186149"/>
              </a:xfrm>
              <a:prstGeom prst="roundRect">
                <a:avLst/>
              </a:prstGeom>
              <a:solidFill>
                <a:srgbClr val="FF0000"/>
              </a:solidFill>
              <a:ln w="2222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300">
                  <a:solidFill>
                    <a:prstClr val="white"/>
                  </a:solidFill>
                </a:endParaRPr>
              </a:p>
            </p:txBody>
          </p:sp>
          <p:sp>
            <p:nvSpPr>
              <p:cNvPr id="19" name="Textfeld 18"/>
              <p:cNvSpPr txBox="1"/>
              <p:nvPr/>
            </p:nvSpPr>
            <p:spPr>
              <a:xfrm>
                <a:off x="1475656" y="5661248"/>
                <a:ext cx="1008112" cy="307777"/>
              </a:xfrm>
              <a:prstGeom prst="rect">
                <a:avLst/>
              </a:prstGeom>
              <a:noFill/>
              <a:ln w="222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e-DE"/>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de-DE" sz="1300" dirty="0" smtClean="0">
                    <a:solidFill>
                      <a:prstClr val="black"/>
                    </a:solidFill>
                  </a:rPr>
                  <a:t>Gefährdet</a:t>
                </a:r>
                <a:endParaRPr lang="de-DE" sz="1300" dirty="0">
                  <a:solidFill>
                    <a:prstClr val="black"/>
                  </a:solidFill>
                </a:endParaRPr>
              </a:p>
            </p:txBody>
          </p:sp>
        </p:grpSp>
        <p:sp>
          <p:nvSpPr>
            <p:cNvPr id="17" name="Textfeld 16"/>
            <p:cNvSpPr txBox="1"/>
            <p:nvPr/>
          </p:nvSpPr>
          <p:spPr>
            <a:xfrm>
              <a:off x="6354904" y="4181507"/>
              <a:ext cx="1742593" cy="338554"/>
            </a:xfrm>
            <a:prstGeom prst="rect">
              <a:avLst/>
            </a:prstGeom>
            <a:noFill/>
          </p:spPr>
          <p:txBody>
            <a:bodyPr wrap="none" rtlCol="0">
              <a:spAutoFit/>
            </a:bodyPr>
            <a:lstStyle/>
            <a:p>
              <a:r>
                <a:rPr lang="de-DE" sz="1600" b="1" dirty="0" smtClean="0">
                  <a:solidFill>
                    <a:prstClr val="black"/>
                  </a:solidFill>
                </a:rPr>
                <a:t>Risikoabschätzung</a:t>
              </a:r>
              <a:endParaRPr lang="de-DE" sz="1600" b="1" dirty="0">
                <a:solidFill>
                  <a:prstClr val="black"/>
                </a:solidFill>
              </a:endParaRPr>
            </a:p>
          </p:txBody>
        </p:sp>
      </p:grpSp>
    </p:spTree>
    <p:extLst>
      <p:ext uri="{BB962C8B-B14F-4D97-AF65-F5344CB8AC3E}">
        <p14:creationId xmlns:p14="http://schemas.microsoft.com/office/powerpoint/2010/main" val="2674362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Grafik 2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5537" y="802804"/>
            <a:ext cx="6696000" cy="5656634"/>
          </a:xfrm>
          <a:prstGeom prst="rect">
            <a:avLst/>
          </a:prstGeom>
        </p:spPr>
      </p:pic>
      <p:grpSp>
        <p:nvGrpSpPr>
          <p:cNvPr id="28" name="Gruppieren 27"/>
          <p:cNvGrpSpPr/>
          <p:nvPr/>
        </p:nvGrpSpPr>
        <p:grpSpPr>
          <a:xfrm>
            <a:off x="395537" y="802804"/>
            <a:ext cx="6695999" cy="5656633"/>
            <a:chOff x="395537" y="802804"/>
            <a:chExt cx="6695999" cy="5656633"/>
          </a:xfrm>
        </p:grpSpPr>
        <p:pic>
          <p:nvPicPr>
            <p:cNvPr id="30" name="Picture 2"/>
            <p:cNvPicPr>
              <a:picLocks noChangeAspect="1" noChangeArrowheads="1"/>
            </p:cNvPicPr>
            <p:nvPr/>
          </p:nvPicPr>
          <p:blipFill rotWithShape="1">
            <a:blip r:embed="rId3" cstate="email">
              <a:clrChange>
                <a:clrFrom>
                  <a:srgbClr val="E1E1E1"/>
                </a:clrFrom>
                <a:clrTo>
                  <a:srgbClr val="E1E1E1">
                    <a:alpha val="0"/>
                  </a:srgbClr>
                </a:clrTo>
              </a:clrChange>
              <a:extLst>
                <a:ext uri="{28A0092B-C50C-407E-A947-70E740481C1C}">
                  <a14:useLocalDpi xmlns:a14="http://schemas.microsoft.com/office/drawing/2010/main"/>
                </a:ext>
              </a:extLst>
            </a:blip>
            <a:srcRect/>
            <a:stretch/>
          </p:blipFill>
          <p:spPr bwMode="auto">
            <a:xfrm>
              <a:off x="395537" y="802804"/>
              <a:ext cx="6695999" cy="565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echteck 30"/>
            <p:cNvSpPr/>
            <p:nvPr/>
          </p:nvSpPr>
          <p:spPr>
            <a:xfrm>
              <a:off x="6960290" y="1510690"/>
              <a:ext cx="131245" cy="17742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grpSp>
      <p:grpSp>
        <p:nvGrpSpPr>
          <p:cNvPr id="4" name="Gruppieren 3"/>
          <p:cNvGrpSpPr/>
          <p:nvPr/>
        </p:nvGrpSpPr>
        <p:grpSpPr>
          <a:xfrm>
            <a:off x="6354903" y="3384000"/>
            <a:ext cx="2465569" cy="2062051"/>
            <a:chOff x="6354903" y="3212976"/>
            <a:chExt cx="2465569" cy="2062051"/>
          </a:xfrm>
        </p:grpSpPr>
        <p:sp>
          <p:nvSpPr>
            <p:cNvPr id="11" name="Abgerundetes Rechteck 10"/>
            <p:cNvSpPr/>
            <p:nvPr/>
          </p:nvSpPr>
          <p:spPr>
            <a:xfrm>
              <a:off x="6354903" y="3212976"/>
              <a:ext cx="2465569" cy="2062051"/>
            </a:xfrm>
            <a:prstGeom prst="roundRect">
              <a:avLst>
                <a:gd name="adj" fmla="val 4562"/>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grpSp>
          <p:nvGrpSpPr>
            <p:cNvPr id="13" name="Gruppieren 12"/>
            <p:cNvGrpSpPr/>
            <p:nvPr/>
          </p:nvGrpSpPr>
          <p:grpSpPr>
            <a:xfrm>
              <a:off x="6468440" y="3306928"/>
              <a:ext cx="1879237" cy="618433"/>
              <a:chOff x="1187624" y="4353053"/>
              <a:chExt cx="1879237" cy="618433"/>
            </a:xfrm>
          </p:grpSpPr>
          <p:sp>
            <p:nvSpPr>
              <p:cNvPr id="24" name="Abgerundetes Rechteck 23"/>
              <p:cNvSpPr>
                <a:spLocks/>
              </p:cNvSpPr>
              <p:nvPr/>
            </p:nvSpPr>
            <p:spPr>
              <a:xfrm>
                <a:off x="1187624" y="4731706"/>
                <a:ext cx="324000" cy="186149"/>
              </a:xfrm>
              <a:prstGeom prst="roundRect">
                <a:avLst/>
              </a:prstGeom>
              <a:noFill/>
              <a:ln w="22225">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a:solidFill>
                    <a:prstClr val="white"/>
                  </a:solidFill>
                </a:endParaRPr>
              </a:p>
            </p:txBody>
          </p:sp>
          <p:sp>
            <p:nvSpPr>
              <p:cNvPr id="25" name="Abgerundetes Rechteck 24"/>
              <p:cNvSpPr>
                <a:spLocks/>
              </p:cNvSpPr>
              <p:nvPr/>
            </p:nvSpPr>
            <p:spPr>
              <a:xfrm>
                <a:off x="1187624" y="4405927"/>
                <a:ext cx="324000" cy="186149"/>
              </a:xfrm>
              <a:prstGeom prst="roundRect">
                <a:avLst/>
              </a:prstGeom>
              <a:noFill/>
              <a:ln w="19050">
                <a:solidFill>
                  <a:srgbClr val="00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a:solidFill>
                    <a:prstClr val="white"/>
                  </a:solidFill>
                </a:endParaRPr>
              </a:p>
            </p:txBody>
          </p:sp>
          <p:sp>
            <p:nvSpPr>
              <p:cNvPr id="26" name="Textfeld 25"/>
              <p:cNvSpPr txBox="1"/>
              <p:nvPr/>
            </p:nvSpPr>
            <p:spPr>
              <a:xfrm>
                <a:off x="1475656" y="4353053"/>
                <a:ext cx="1591205" cy="292388"/>
              </a:xfrm>
              <a:prstGeom prst="rect">
                <a:avLst/>
              </a:prstGeom>
              <a:noFill/>
            </p:spPr>
            <p:txBody>
              <a:bodyPr wrap="none" rtlCol="0" anchor="ctr">
                <a:spAutoFit/>
              </a:bodyPr>
              <a:lstStyle/>
              <a:p>
                <a:r>
                  <a:rPr lang="de-DE" sz="1300" dirty="0" smtClean="0">
                    <a:solidFill>
                      <a:prstClr val="black"/>
                    </a:solidFill>
                  </a:rPr>
                  <a:t>Bearbeitungsgebiete</a:t>
                </a:r>
                <a:endParaRPr lang="de-DE" sz="1300" dirty="0">
                  <a:solidFill>
                    <a:prstClr val="black"/>
                  </a:solidFill>
                </a:endParaRPr>
              </a:p>
            </p:txBody>
          </p:sp>
          <p:sp>
            <p:nvSpPr>
              <p:cNvPr id="27" name="Textfeld 26"/>
              <p:cNvSpPr txBox="1"/>
              <p:nvPr/>
            </p:nvSpPr>
            <p:spPr>
              <a:xfrm>
                <a:off x="1475656" y="4679098"/>
                <a:ext cx="1526893" cy="292388"/>
              </a:xfrm>
              <a:prstGeom prst="rect">
                <a:avLst/>
              </a:prstGeom>
              <a:noFill/>
            </p:spPr>
            <p:txBody>
              <a:bodyPr wrap="none" rtlCol="0" anchor="ctr">
                <a:spAutoFit/>
              </a:bodyPr>
              <a:lstStyle/>
              <a:p>
                <a:r>
                  <a:rPr lang="de-DE" sz="1300" dirty="0" smtClean="0">
                    <a:solidFill>
                      <a:prstClr val="black"/>
                    </a:solidFill>
                  </a:rPr>
                  <a:t>Grundwasserkörper</a:t>
                </a:r>
                <a:endParaRPr lang="de-DE" sz="1300" dirty="0">
                  <a:solidFill>
                    <a:prstClr val="black"/>
                  </a:solidFill>
                </a:endParaRPr>
              </a:p>
            </p:txBody>
          </p:sp>
        </p:grpSp>
        <p:grpSp>
          <p:nvGrpSpPr>
            <p:cNvPr id="14" name="Gruppieren 13"/>
            <p:cNvGrpSpPr/>
            <p:nvPr/>
          </p:nvGrpSpPr>
          <p:grpSpPr>
            <a:xfrm>
              <a:off x="6468440" y="4289497"/>
              <a:ext cx="1527795" cy="292388"/>
              <a:chOff x="1187624" y="5356347"/>
              <a:chExt cx="1527795" cy="292388"/>
            </a:xfrm>
          </p:grpSpPr>
          <p:sp>
            <p:nvSpPr>
              <p:cNvPr id="22" name="Abgerundetes Rechteck 21"/>
              <p:cNvSpPr>
                <a:spLocks/>
              </p:cNvSpPr>
              <p:nvPr/>
            </p:nvSpPr>
            <p:spPr>
              <a:xfrm>
                <a:off x="1187624" y="5409467"/>
                <a:ext cx="324000" cy="186149"/>
              </a:xfrm>
              <a:prstGeom prst="roundRect">
                <a:avLst/>
              </a:prstGeom>
              <a:solidFill>
                <a:srgbClr val="00FF00"/>
              </a:solidFill>
              <a:ln w="2222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300">
                  <a:solidFill>
                    <a:prstClr val="white"/>
                  </a:solidFill>
                </a:endParaRPr>
              </a:p>
            </p:txBody>
          </p:sp>
          <p:sp>
            <p:nvSpPr>
              <p:cNvPr id="23" name="Textfeld 22"/>
              <p:cNvSpPr txBox="1"/>
              <p:nvPr/>
            </p:nvSpPr>
            <p:spPr>
              <a:xfrm>
                <a:off x="1475656" y="5356347"/>
                <a:ext cx="1239763" cy="292388"/>
              </a:xfrm>
              <a:prstGeom prst="rect">
                <a:avLst/>
              </a:prstGeom>
              <a:noFill/>
            </p:spPr>
            <p:txBody>
              <a:bodyPr wrap="none" rtlCol="0" anchor="ctr">
                <a:spAutoFit/>
              </a:bodyPr>
              <a:lstStyle/>
              <a:p>
                <a:r>
                  <a:rPr lang="de-DE" sz="1300" dirty="0" smtClean="0">
                    <a:solidFill>
                      <a:prstClr val="black"/>
                    </a:solidFill>
                  </a:rPr>
                  <a:t>Nicht gefährdet</a:t>
                </a:r>
                <a:endParaRPr lang="de-DE" sz="1300" dirty="0">
                  <a:solidFill>
                    <a:prstClr val="black"/>
                  </a:solidFill>
                </a:endParaRPr>
              </a:p>
            </p:txBody>
          </p:sp>
        </p:grpSp>
        <p:grpSp>
          <p:nvGrpSpPr>
            <p:cNvPr id="15" name="Gruppieren 14"/>
            <p:cNvGrpSpPr/>
            <p:nvPr/>
          </p:nvGrpSpPr>
          <p:grpSpPr>
            <a:xfrm>
              <a:off x="6468440" y="4890124"/>
              <a:ext cx="1072221" cy="292388"/>
              <a:chOff x="1187624" y="5956974"/>
              <a:chExt cx="1072221" cy="292388"/>
            </a:xfrm>
          </p:grpSpPr>
          <p:sp>
            <p:nvSpPr>
              <p:cNvPr id="20" name="Abgerundetes Rechteck 19"/>
              <p:cNvSpPr>
                <a:spLocks/>
              </p:cNvSpPr>
              <p:nvPr/>
            </p:nvSpPr>
            <p:spPr>
              <a:xfrm>
                <a:off x="1187624" y="6010094"/>
                <a:ext cx="324000" cy="186149"/>
              </a:xfrm>
              <a:prstGeom prst="roundRect">
                <a:avLst/>
              </a:prstGeom>
              <a:solidFill>
                <a:srgbClr val="FFFF00"/>
              </a:solidFill>
              <a:ln w="2222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300">
                  <a:solidFill>
                    <a:prstClr val="white"/>
                  </a:solidFill>
                </a:endParaRPr>
              </a:p>
            </p:txBody>
          </p:sp>
          <p:sp>
            <p:nvSpPr>
              <p:cNvPr id="21" name="Textfeld 20"/>
              <p:cNvSpPr txBox="1"/>
              <p:nvPr/>
            </p:nvSpPr>
            <p:spPr>
              <a:xfrm>
                <a:off x="1475656" y="5956974"/>
                <a:ext cx="784189" cy="292388"/>
              </a:xfrm>
              <a:prstGeom prst="rect">
                <a:avLst/>
              </a:prstGeom>
              <a:noFill/>
            </p:spPr>
            <p:txBody>
              <a:bodyPr wrap="none" rtlCol="0" anchor="ctr">
                <a:spAutoFit/>
              </a:bodyPr>
              <a:lstStyle/>
              <a:p>
                <a:r>
                  <a:rPr lang="de-DE" sz="1300" dirty="0" smtClean="0">
                    <a:solidFill>
                      <a:prstClr val="black"/>
                    </a:solidFill>
                  </a:rPr>
                  <a:t>Unsicher</a:t>
                </a:r>
                <a:endParaRPr lang="de-DE" sz="1300" dirty="0">
                  <a:solidFill>
                    <a:prstClr val="black"/>
                  </a:solidFill>
                </a:endParaRPr>
              </a:p>
            </p:txBody>
          </p:sp>
        </p:grpSp>
        <p:grpSp>
          <p:nvGrpSpPr>
            <p:cNvPr id="16" name="Gruppieren 15"/>
            <p:cNvGrpSpPr/>
            <p:nvPr/>
          </p:nvGrpSpPr>
          <p:grpSpPr>
            <a:xfrm>
              <a:off x="6468440" y="4582116"/>
              <a:ext cx="1296144" cy="307777"/>
              <a:chOff x="1187624" y="5661248"/>
              <a:chExt cx="1296144" cy="307777"/>
            </a:xfrm>
          </p:grpSpPr>
          <p:sp>
            <p:nvSpPr>
              <p:cNvPr id="18" name="Abgerundetes Rechteck 17"/>
              <p:cNvSpPr>
                <a:spLocks/>
              </p:cNvSpPr>
              <p:nvPr/>
            </p:nvSpPr>
            <p:spPr>
              <a:xfrm>
                <a:off x="1187624" y="5722062"/>
                <a:ext cx="324000" cy="186149"/>
              </a:xfrm>
              <a:prstGeom prst="roundRect">
                <a:avLst/>
              </a:prstGeom>
              <a:solidFill>
                <a:srgbClr val="FF0000"/>
              </a:solidFill>
              <a:ln w="2222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300">
                  <a:solidFill>
                    <a:prstClr val="white"/>
                  </a:solidFill>
                </a:endParaRPr>
              </a:p>
            </p:txBody>
          </p:sp>
          <p:sp>
            <p:nvSpPr>
              <p:cNvPr id="19" name="Textfeld 18"/>
              <p:cNvSpPr txBox="1"/>
              <p:nvPr/>
            </p:nvSpPr>
            <p:spPr>
              <a:xfrm>
                <a:off x="1475656" y="5661248"/>
                <a:ext cx="1008112" cy="307777"/>
              </a:xfrm>
              <a:prstGeom prst="rect">
                <a:avLst/>
              </a:prstGeom>
              <a:noFill/>
              <a:ln w="222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e-DE"/>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de-DE" sz="1300" dirty="0" smtClean="0">
                    <a:solidFill>
                      <a:prstClr val="black"/>
                    </a:solidFill>
                  </a:rPr>
                  <a:t>Gefährdet</a:t>
                </a:r>
                <a:endParaRPr lang="de-DE" sz="1300" dirty="0">
                  <a:solidFill>
                    <a:prstClr val="black"/>
                  </a:solidFill>
                </a:endParaRPr>
              </a:p>
            </p:txBody>
          </p:sp>
        </p:grpSp>
        <p:sp>
          <p:nvSpPr>
            <p:cNvPr id="17" name="Textfeld 16"/>
            <p:cNvSpPr txBox="1"/>
            <p:nvPr/>
          </p:nvSpPr>
          <p:spPr>
            <a:xfrm>
              <a:off x="6354904" y="4011310"/>
              <a:ext cx="2201757" cy="338554"/>
            </a:xfrm>
            <a:prstGeom prst="rect">
              <a:avLst/>
            </a:prstGeom>
            <a:noFill/>
          </p:spPr>
          <p:txBody>
            <a:bodyPr wrap="none" rtlCol="0">
              <a:spAutoFit/>
            </a:bodyPr>
            <a:lstStyle/>
            <a:p>
              <a:r>
                <a:rPr lang="de-DE" sz="1600" b="1" dirty="0" smtClean="0">
                  <a:solidFill>
                    <a:prstClr val="black"/>
                  </a:solidFill>
                </a:rPr>
                <a:t>Risikoabschätzung Güte</a:t>
              </a:r>
              <a:endParaRPr lang="de-DE" sz="1600" b="1" dirty="0">
                <a:solidFill>
                  <a:prstClr val="black"/>
                </a:solidFill>
              </a:endParaRPr>
            </a:p>
          </p:txBody>
        </p:sp>
      </p:grpSp>
      <p:sp>
        <p:nvSpPr>
          <p:cNvPr id="2" name="Textfeld 1"/>
          <p:cNvSpPr txBox="1"/>
          <p:nvPr/>
        </p:nvSpPr>
        <p:spPr>
          <a:xfrm>
            <a:off x="3877405" y="802804"/>
            <a:ext cx="4942635" cy="1077218"/>
          </a:xfrm>
          <a:prstGeom prst="rect">
            <a:avLst/>
          </a:prstGeom>
          <a:noFill/>
        </p:spPr>
        <p:txBody>
          <a:bodyPr wrap="none" rtlCol="0">
            <a:spAutoFit/>
          </a:bodyPr>
          <a:lstStyle/>
          <a:p>
            <a:pPr algn="r"/>
            <a:r>
              <a:rPr lang="de-DE" sz="2400" b="1" dirty="0" smtClean="0">
                <a:solidFill>
                  <a:prstClr val="black"/>
                </a:solidFill>
              </a:rPr>
              <a:t>Gefährdungsabschätzung 2021 - Güte</a:t>
            </a:r>
          </a:p>
          <a:p>
            <a:pPr algn="r"/>
            <a:r>
              <a:rPr lang="de-DE" sz="2000" dirty="0" smtClean="0">
                <a:solidFill>
                  <a:prstClr val="black"/>
                </a:solidFill>
              </a:rPr>
              <a:t>nach Abstimmung mit Nachbarn</a:t>
            </a:r>
          </a:p>
          <a:p>
            <a:pPr algn="r"/>
            <a:r>
              <a:rPr lang="de-DE" sz="2000" dirty="0" smtClean="0">
                <a:solidFill>
                  <a:prstClr val="black"/>
                </a:solidFill>
              </a:rPr>
              <a:t>unter Einbeziehung aller Parameter</a:t>
            </a:r>
            <a:endParaRPr lang="de-DE" sz="2000" dirty="0">
              <a:solidFill>
                <a:prstClr val="black"/>
              </a:solidFill>
            </a:endParaRPr>
          </a:p>
        </p:txBody>
      </p:sp>
    </p:spTree>
    <p:extLst>
      <p:ext uri="{BB962C8B-B14F-4D97-AF65-F5344CB8AC3E}">
        <p14:creationId xmlns:p14="http://schemas.microsoft.com/office/powerpoint/2010/main" val="2584171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1477963" y="333375"/>
            <a:ext cx="6480175"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1200" b="1" dirty="0">
                <a:solidFill>
                  <a:schemeClr val="tx2"/>
                </a:solidFill>
              </a:rPr>
              <a:t>Niedersächsischer Landesbetrieb für Wasserwirtschaft, Küsten- und Naturschutz</a:t>
            </a:r>
          </a:p>
        </p:txBody>
      </p:sp>
      <p:pic>
        <p:nvPicPr>
          <p:cNvPr id="6" name="Picture 9" descr="Landeswappen"/>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56550" y="260350"/>
            <a:ext cx="719138"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NLWKN-Logo-Endfassungkleine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288" y="333375"/>
            <a:ext cx="101917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1"/>
          <p:cNvSpPr>
            <a:spLocks noChangeShapeType="1"/>
          </p:cNvSpPr>
          <p:nvPr/>
        </p:nvSpPr>
        <p:spPr bwMode="auto">
          <a:xfrm flipH="1">
            <a:off x="323850" y="6642100"/>
            <a:ext cx="84963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 name="Line 12"/>
          <p:cNvSpPr>
            <a:spLocks noChangeShapeType="1"/>
          </p:cNvSpPr>
          <p:nvPr/>
        </p:nvSpPr>
        <p:spPr bwMode="auto">
          <a:xfrm flipV="1">
            <a:off x="323850" y="882650"/>
            <a:ext cx="0" cy="5761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 name="Rectangle 14"/>
          <p:cNvSpPr>
            <a:spLocks noChangeArrowheads="1"/>
          </p:cNvSpPr>
          <p:nvPr/>
        </p:nvSpPr>
        <p:spPr bwMode="auto">
          <a:xfrm>
            <a:off x="252413" y="6597650"/>
            <a:ext cx="424815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sz="1200">
                <a:solidFill>
                  <a:schemeClr val="bg2"/>
                </a:solidFill>
              </a:rPr>
              <a:t>Gebietskooperation Vechte                                                                                                                                   </a:t>
            </a:r>
          </a:p>
        </p:txBody>
      </p:sp>
      <p:sp>
        <p:nvSpPr>
          <p:cNvPr id="15" name="Rechteck 14"/>
          <p:cNvSpPr/>
          <p:nvPr/>
        </p:nvSpPr>
        <p:spPr>
          <a:xfrm>
            <a:off x="1259632" y="6237312"/>
            <a:ext cx="86409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6948264" y="6251451"/>
            <a:ext cx="588916" cy="201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3275856" y="6107435"/>
            <a:ext cx="588916" cy="201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p:cNvSpPr txBox="1"/>
          <p:nvPr/>
        </p:nvSpPr>
        <p:spPr>
          <a:xfrm>
            <a:off x="827584" y="869811"/>
            <a:ext cx="7056783" cy="954107"/>
          </a:xfrm>
          <a:prstGeom prst="rect">
            <a:avLst/>
          </a:prstGeom>
          <a:noFill/>
        </p:spPr>
        <p:txBody>
          <a:bodyPr wrap="square" rtlCol="0">
            <a:spAutoFit/>
          </a:bodyPr>
          <a:lstStyle/>
          <a:p>
            <a:pPr algn="ctr"/>
            <a:r>
              <a:rPr lang="de-DE" sz="2800" b="1" dirty="0" smtClean="0"/>
              <a:t>Bestandsaufnahme 2013 - Grundwasser </a:t>
            </a:r>
          </a:p>
          <a:p>
            <a:pPr algn="ctr"/>
            <a:r>
              <a:rPr lang="de-DE" sz="2800" b="1" dirty="0" smtClean="0"/>
              <a:t>Rechtliche </a:t>
            </a:r>
            <a:r>
              <a:rPr lang="de-DE" sz="2800" b="1" dirty="0"/>
              <a:t>G</a:t>
            </a:r>
            <a:r>
              <a:rPr lang="de-DE" sz="2800" b="1" dirty="0" smtClean="0"/>
              <a:t>rundlagen</a:t>
            </a:r>
          </a:p>
        </p:txBody>
      </p:sp>
      <p:sp>
        <p:nvSpPr>
          <p:cNvPr id="4" name="Textfeld 3"/>
          <p:cNvSpPr txBox="1"/>
          <p:nvPr/>
        </p:nvSpPr>
        <p:spPr>
          <a:xfrm>
            <a:off x="712489" y="1844824"/>
            <a:ext cx="7128792" cy="2831544"/>
          </a:xfrm>
          <a:prstGeom prst="rect">
            <a:avLst/>
          </a:prstGeom>
          <a:solidFill>
            <a:schemeClr val="tx2">
              <a:lumMod val="20000"/>
              <a:lumOff val="80000"/>
            </a:schemeClr>
          </a:solidFill>
          <a:ln>
            <a:solidFill>
              <a:schemeClr val="accent1"/>
            </a:solidFill>
          </a:ln>
          <a:effectLst>
            <a:outerShdw blurRad="50800" dist="38100" dir="16200000"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de-DE" sz="2000" dirty="0" smtClean="0"/>
              <a:t>EG-WRRL</a:t>
            </a:r>
          </a:p>
          <a:p>
            <a:pPr marL="742950" lvl="1" indent="-285750">
              <a:buFont typeface="Arial" panose="020B0604020202020204" pitchFamily="34" charset="0"/>
              <a:buChar char="•"/>
            </a:pPr>
            <a:r>
              <a:rPr lang="de-DE" sz="2000" dirty="0" smtClean="0"/>
              <a:t>Artikel 5 Merkmale der Flussgebietseinheit, Überprüfung der Umweltauswirkungen menschlicher Tätigkeiten….</a:t>
            </a:r>
          </a:p>
          <a:p>
            <a:pPr marL="285750" indent="-285750">
              <a:buFont typeface="Arial" panose="020B0604020202020204" pitchFamily="34" charset="0"/>
              <a:buChar char="•"/>
            </a:pPr>
            <a:r>
              <a:rPr lang="de-DE" sz="2000" dirty="0" smtClean="0"/>
              <a:t>Grundwasserrichtlinie  (GWRL, ergänzend zur EG-WRRL)</a:t>
            </a:r>
          </a:p>
          <a:p>
            <a:pPr marL="285750" indent="-285750">
              <a:buFont typeface="Arial" panose="020B0604020202020204" pitchFamily="34" charset="0"/>
              <a:buChar char="•"/>
            </a:pPr>
            <a:r>
              <a:rPr lang="de-DE" sz="2000" dirty="0" smtClean="0"/>
              <a:t>Grundwasserverordnung </a:t>
            </a:r>
          </a:p>
          <a:p>
            <a:pPr marL="742950" lvl="1" indent="-285750">
              <a:buFont typeface="Arial" panose="020B0604020202020204" pitchFamily="34" charset="0"/>
              <a:buChar char="•"/>
            </a:pPr>
            <a:r>
              <a:rPr lang="de-DE" sz="2000" dirty="0" smtClean="0"/>
              <a:t>§ 2 Bestimmung und Beschreibung der GWK</a:t>
            </a:r>
          </a:p>
          <a:p>
            <a:pPr marL="742950" lvl="1" indent="-285750">
              <a:buFont typeface="Arial" panose="020B0604020202020204" pitchFamily="34" charset="0"/>
              <a:buChar char="•"/>
            </a:pPr>
            <a:r>
              <a:rPr lang="de-DE" sz="2000" dirty="0" smtClean="0"/>
              <a:t>§ 3 Gefährdete Grundwasserkörper</a:t>
            </a:r>
          </a:p>
          <a:p>
            <a:pPr marL="742950" lvl="1" indent="-285750">
              <a:buFont typeface="Arial" panose="020B0604020202020204" pitchFamily="34" charset="0"/>
              <a:buChar char="•"/>
            </a:pPr>
            <a:r>
              <a:rPr lang="de-DE" sz="2000" dirty="0" smtClean="0"/>
              <a:t>§ 14 Wirtschaftliche Analyse der Wassernutzungen</a:t>
            </a:r>
          </a:p>
          <a:p>
            <a:endParaRPr lang="de-DE" dirty="0"/>
          </a:p>
        </p:txBody>
      </p:sp>
      <p:sp>
        <p:nvSpPr>
          <p:cNvPr id="10" name="Textfeld 9"/>
          <p:cNvSpPr txBox="1"/>
          <p:nvPr/>
        </p:nvSpPr>
        <p:spPr>
          <a:xfrm>
            <a:off x="683568" y="5011194"/>
            <a:ext cx="7128792" cy="1015663"/>
          </a:xfrm>
          <a:prstGeom prst="rect">
            <a:avLst/>
          </a:prstGeom>
          <a:solidFill>
            <a:schemeClr val="accent3">
              <a:lumMod val="40000"/>
              <a:lumOff val="60000"/>
            </a:schemeClr>
          </a:solidFill>
          <a:ln>
            <a:solidFill>
              <a:schemeClr val="accent3">
                <a:lumMod val="75000"/>
              </a:schemeClr>
            </a:solidFill>
          </a:ln>
          <a:effectLst>
            <a:outerShdw blurRad="50800" dist="38100" dir="18900000" algn="bl" rotWithShape="0">
              <a:prstClr val="black">
                <a:alpha val="40000"/>
              </a:prstClr>
            </a:outerShdw>
          </a:effectLst>
        </p:spPr>
        <p:txBody>
          <a:bodyPr wrap="square" rtlCol="0">
            <a:spAutoFit/>
          </a:bodyPr>
          <a:lstStyle/>
          <a:p>
            <a:r>
              <a:rPr lang="de-DE" sz="2000" dirty="0" smtClean="0"/>
              <a:t>LAWA-Arbeitshilfe: Überprüfung und Aktualisierung der LAWA-Arbeitshilfe zur Umsetzung der EG-Wasserrahmenrichtlinie bis zum 22. </a:t>
            </a:r>
            <a:r>
              <a:rPr lang="de-DE" sz="2000" dirty="0"/>
              <a:t>D</a:t>
            </a:r>
            <a:r>
              <a:rPr lang="de-DE" sz="2000" dirty="0" smtClean="0"/>
              <a:t>ezember 2013 (Produktdatenblatt 2.1.6)</a:t>
            </a:r>
            <a:endParaRPr lang="de-DE" sz="2000" dirty="0"/>
          </a:p>
        </p:txBody>
      </p:sp>
    </p:spTree>
    <p:extLst>
      <p:ext uri="{BB962C8B-B14F-4D97-AF65-F5344CB8AC3E}">
        <p14:creationId xmlns:p14="http://schemas.microsoft.com/office/powerpoint/2010/main" val="37441952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4"/>
          <p:cNvSpPr>
            <a:spLocks noChangeArrowheads="1"/>
          </p:cNvSpPr>
          <p:nvPr/>
        </p:nvSpPr>
        <p:spPr bwMode="auto">
          <a:xfrm>
            <a:off x="252413" y="6597650"/>
            <a:ext cx="424815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sz="1200">
                <a:solidFill>
                  <a:schemeClr val="bg2"/>
                </a:solidFill>
              </a:rPr>
              <a:t>Gebietskooperation Vechte                                                                                                                                   </a:t>
            </a:r>
          </a:p>
        </p:txBody>
      </p:sp>
      <p:sp>
        <p:nvSpPr>
          <p:cNvPr id="15" name="Rechteck 14"/>
          <p:cNvSpPr/>
          <p:nvPr/>
        </p:nvSpPr>
        <p:spPr>
          <a:xfrm>
            <a:off x="1259632" y="6237312"/>
            <a:ext cx="86409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6948264" y="6251451"/>
            <a:ext cx="588916" cy="201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3275856" y="6107435"/>
            <a:ext cx="588916" cy="201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p:cNvSpPr txBox="1"/>
          <p:nvPr/>
        </p:nvSpPr>
        <p:spPr>
          <a:xfrm>
            <a:off x="827584" y="869811"/>
            <a:ext cx="7056783" cy="523220"/>
          </a:xfrm>
          <a:prstGeom prst="rect">
            <a:avLst/>
          </a:prstGeom>
          <a:noFill/>
        </p:spPr>
        <p:txBody>
          <a:bodyPr wrap="square" rtlCol="0">
            <a:spAutoFit/>
          </a:bodyPr>
          <a:lstStyle/>
          <a:p>
            <a:pPr algn="ctr"/>
            <a:r>
              <a:rPr lang="de-DE" sz="2800" b="1" dirty="0" smtClean="0"/>
              <a:t>Risikoabschätzung 2021  </a:t>
            </a:r>
          </a:p>
        </p:txBody>
      </p:sp>
      <p:sp>
        <p:nvSpPr>
          <p:cNvPr id="4" name="Textfeld 3"/>
          <p:cNvSpPr txBox="1"/>
          <p:nvPr/>
        </p:nvSpPr>
        <p:spPr>
          <a:xfrm>
            <a:off x="670420" y="1349410"/>
            <a:ext cx="7371110" cy="1569660"/>
          </a:xfrm>
          <a:prstGeom prst="rect">
            <a:avLst/>
          </a:prstGeom>
          <a:noFill/>
        </p:spPr>
        <p:txBody>
          <a:bodyPr wrap="square" rtlCol="0">
            <a:spAutoFit/>
          </a:bodyPr>
          <a:lstStyle/>
          <a:p>
            <a:r>
              <a:rPr lang="de-DE" sz="2400" dirty="0" smtClean="0"/>
              <a:t>Risikoabschätzung (Gefährdungsabschätzung)  ist für die </a:t>
            </a:r>
            <a:r>
              <a:rPr lang="de-DE" sz="2400" b="1" dirty="0"/>
              <a:t>G</a:t>
            </a:r>
            <a:r>
              <a:rPr lang="de-DE" sz="2400" b="1" dirty="0" smtClean="0"/>
              <a:t>rundwassergüte</a:t>
            </a:r>
            <a:r>
              <a:rPr lang="de-DE" sz="2400" dirty="0" smtClean="0"/>
              <a:t> und die </a:t>
            </a:r>
            <a:r>
              <a:rPr lang="de-DE" sz="2400" b="1" dirty="0" smtClean="0"/>
              <a:t>Grundwassermenge</a:t>
            </a:r>
            <a:r>
              <a:rPr lang="de-DE" sz="2400" dirty="0" smtClean="0"/>
              <a:t> durchzuführen</a:t>
            </a:r>
          </a:p>
          <a:p>
            <a:r>
              <a:rPr lang="de-DE" sz="2400" dirty="0" smtClean="0"/>
              <a:t> </a:t>
            </a:r>
            <a:endParaRPr lang="de-DE" sz="2400" dirty="0"/>
          </a:p>
        </p:txBody>
      </p:sp>
      <p:sp>
        <p:nvSpPr>
          <p:cNvPr id="10" name="Textfeld 9"/>
          <p:cNvSpPr txBox="1"/>
          <p:nvPr/>
        </p:nvSpPr>
        <p:spPr>
          <a:xfrm>
            <a:off x="755577" y="2869778"/>
            <a:ext cx="3240000" cy="369332"/>
          </a:xfrm>
          <a:prstGeom prst="rect">
            <a:avLst/>
          </a:prstGeom>
          <a:solidFill>
            <a:schemeClr val="accent2">
              <a:lumMod val="40000"/>
              <a:lumOff val="60000"/>
            </a:schemeClr>
          </a:solidFill>
          <a:ln>
            <a:solidFill>
              <a:schemeClr val="accent2"/>
            </a:solidFill>
          </a:ln>
        </p:spPr>
        <p:txBody>
          <a:bodyPr wrap="square" rtlCol="0">
            <a:spAutoFit/>
          </a:bodyPr>
          <a:lstStyle/>
          <a:p>
            <a:pPr algn="ctr"/>
            <a:r>
              <a:rPr lang="de-DE" dirty="0" smtClean="0"/>
              <a:t>Güte</a:t>
            </a:r>
            <a:endParaRPr lang="de-DE" dirty="0"/>
          </a:p>
        </p:txBody>
      </p:sp>
      <p:sp>
        <p:nvSpPr>
          <p:cNvPr id="14" name="Textfeld 13"/>
          <p:cNvSpPr txBox="1"/>
          <p:nvPr/>
        </p:nvSpPr>
        <p:spPr>
          <a:xfrm>
            <a:off x="5328264" y="2837184"/>
            <a:ext cx="3240000" cy="369332"/>
          </a:xfrm>
          <a:prstGeom prst="rect">
            <a:avLst/>
          </a:prstGeom>
          <a:solidFill>
            <a:schemeClr val="accent1">
              <a:lumMod val="40000"/>
              <a:lumOff val="60000"/>
            </a:schemeClr>
          </a:solidFill>
          <a:ln>
            <a:solidFill>
              <a:schemeClr val="tx2"/>
            </a:solidFill>
          </a:ln>
        </p:spPr>
        <p:txBody>
          <a:bodyPr wrap="square" rtlCol="0">
            <a:spAutoFit/>
          </a:bodyPr>
          <a:lstStyle/>
          <a:p>
            <a:pPr algn="ctr"/>
            <a:r>
              <a:rPr lang="de-DE" dirty="0" smtClean="0"/>
              <a:t>Menge</a:t>
            </a:r>
            <a:endParaRPr lang="de-DE" dirty="0"/>
          </a:p>
        </p:txBody>
      </p:sp>
      <p:sp>
        <p:nvSpPr>
          <p:cNvPr id="17" name="Textfeld 16"/>
          <p:cNvSpPr txBox="1"/>
          <p:nvPr/>
        </p:nvSpPr>
        <p:spPr>
          <a:xfrm>
            <a:off x="755577" y="3501008"/>
            <a:ext cx="3240000" cy="2308324"/>
          </a:xfrm>
          <a:prstGeom prst="rect">
            <a:avLst/>
          </a:prstGeom>
          <a:noFill/>
          <a:ln>
            <a:solidFill>
              <a:schemeClr val="accent2"/>
            </a:solidFill>
          </a:ln>
        </p:spPr>
        <p:txBody>
          <a:bodyPr wrap="square" rtlCol="0">
            <a:spAutoFit/>
          </a:bodyPr>
          <a:lstStyle/>
          <a:p>
            <a:r>
              <a:rPr lang="de-DE" dirty="0" smtClean="0"/>
              <a:t>Prüfung, ob die </a:t>
            </a:r>
          </a:p>
          <a:p>
            <a:r>
              <a:rPr lang="de-DE" b="1" dirty="0" smtClean="0"/>
              <a:t>Schwellenwerte</a:t>
            </a:r>
            <a:r>
              <a:rPr lang="de-DE" dirty="0" smtClean="0"/>
              <a:t> gemäß Anlage 2 (</a:t>
            </a:r>
            <a:r>
              <a:rPr lang="de-DE" dirty="0" err="1" smtClean="0"/>
              <a:t>GrwVO</a:t>
            </a:r>
            <a:r>
              <a:rPr lang="de-DE" dirty="0" smtClean="0"/>
              <a:t>) überschritten werden</a:t>
            </a:r>
          </a:p>
          <a:p>
            <a:r>
              <a:rPr lang="de-DE" dirty="0" smtClean="0"/>
              <a:t>(Nitrat, Arsen, Cadmium, Blei, Quecksilber, Ammonium, Chlorid, Sulfat, PSM).</a:t>
            </a:r>
          </a:p>
          <a:p>
            <a:r>
              <a:rPr lang="de-DE" dirty="0" smtClean="0"/>
              <a:t>Für </a:t>
            </a:r>
            <a:r>
              <a:rPr lang="de-DE" b="1" dirty="0" smtClean="0"/>
              <a:t>diffuse</a:t>
            </a:r>
            <a:r>
              <a:rPr lang="de-DE" dirty="0" smtClean="0"/>
              <a:t> und </a:t>
            </a:r>
            <a:r>
              <a:rPr lang="de-DE" b="1" dirty="0" smtClean="0"/>
              <a:t>punktuelle </a:t>
            </a:r>
            <a:r>
              <a:rPr lang="de-DE" dirty="0" smtClean="0"/>
              <a:t>Quellen </a:t>
            </a:r>
            <a:endParaRPr lang="de-DE" dirty="0"/>
          </a:p>
        </p:txBody>
      </p:sp>
      <p:sp>
        <p:nvSpPr>
          <p:cNvPr id="18" name="Textfeld 17"/>
          <p:cNvSpPr txBox="1"/>
          <p:nvPr/>
        </p:nvSpPr>
        <p:spPr>
          <a:xfrm>
            <a:off x="5328264" y="3496816"/>
            <a:ext cx="3240000" cy="2308324"/>
          </a:xfrm>
          <a:prstGeom prst="rect">
            <a:avLst/>
          </a:prstGeom>
          <a:noFill/>
          <a:ln>
            <a:solidFill>
              <a:schemeClr val="tx2"/>
            </a:solidFill>
          </a:ln>
        </p:spPr>
        <p:txBody>
          <a:bodyPr wrap="square" rtlCol="0">
            <a:spAutoFit/>
          </a:bodyPr>
          <a:lstStyle/>
          <a:p>
            <a:r>
              <a:rPr lang="de-DE" dirty="0" smtClean="0"/>
              <a:t>Prüfung, ob die mittlere </a:t>
            </a:r>
            <a:r>
              <a:rPr lang="de-DE" b="1" dirty="0" smtClean="0"/>
              <a:t>Grundwasserentnahme</a:t>
            </a:r>
            <a:r>
              <a:rPr lang="de-DE" dirty="0" smtClean="0"/>
              <a:t>  das nutzbare </a:t>
            </a:r>
            <a:r>
              <a:rPr lang="de-DE" b="1" dirty="0" smtClean="0"/>
              <a:t>Grundwasserdargebot </a:t>
            </a:r>
            <a:r>
              <a:rPr lang="de-DE" dirty="0" smtClean="0"/>
              <a:t>übersteigt.</a:t>
            </a:r>
          </a:p>
          <a:p>
            <a:endParaRPr lang="de-DE" dirty="0" smtClean="0"/>
          </a:p>
          <a:p>
            <a:pPr marL="285750" indent="-285750">
              <a:buFont typeface="Wingdings" panose="05000000000000000000" pitchFamily="2" charset="2"/>
              <a:buChar char="v"/>
            </a:pPr>
            <a:r>
              <a:rPr lang="de-DE" dirty="0" smtClean="0"/>
              <a:t>Versalzung</a:t>
            </a:r>
          </a:p>
          <a:p>
            <a:pPr marL="285750" indent="-285750">
              <a:buFont typeface="Wingdings" panose="05000000000000000000" pitchFamily="2" charset="2"/>
              <a:buChar char="v"/>
            </a:pPr>
            <a:r>
              <a:rPr lang="de-DE" dirty="0" err="1" smtClean="0"/>
              <a:t>Gwa</a:t>
            </a:r>
            <a:r>
              <a:rPr lang="de-DE" dirty="0" smtClean="0"/>
              <a:t> Landökosysteme</a:t>
            </a:r>
          </a:p>
          <a:p>
            <a:pPr marL="285750" indent="-285750">
              <a:buFont typeface="Wingdings" panose="05000000000000000000" pitchFamily="2" charset="2"/>
              <a:buChar char="v"/>
            </a:pPr>
            <a:r>
              <a:rPr lang="de-DE" dirty="0" smtClean="0"/>
              <a:t>Oberflächengewässer</a:t>
            </a:r>
            <a:endParaRPr lang="de-DE" dirty="0"/>
          </a:p>
        </p:txBody>
      </p:sp>
    </p:spTree>
    <p:extLst>
      <p:ext uri="{BB962C8B-B14F-4D97-AF65-F5344CB8AC3E}">
        <p14:creationId xmlns:p14="http://schemas.microsoft.com/office/powerpoint/2010/main" val="2168043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6" presetClass="exit" presetSubtype="21" fill="hold" grpId="0" nodeType="withEffect">
                                  <p:stCondLst>
                                    <p:cond delay="0"/>
                                  </p:stCondLst>
                                  <p:childTnLst>
                                    <p:animEffect transition="out" filter="barn(inVertical)">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childTnLst>
                          </p:cTn>
                        </p:par>
                        <p:par>
                          <p:cTn id="11" fill="hold">
                            <p:stCondLst>
                              <p:cond delay="500"/>
                            </p:stCondLst>
                            <p:childTnLst>
                              <p:par>
                                <p:cTn id="12" presetID="15" presetClass="emph" presetSubtype="0" grpId="0" nodeType="afterEffect">
                                  <p:stCondLst>
                                    <p:cond delay="0"/>
                                  </p:stCondLst>
                                  <p:iterate type="lt">
                                    <p:tmAbs val="25"/>
                                  </p:iterate>
                                  <p:childTnLst>
                                    <p:set>
                                      <p:cBhvr override="childStyle">
                                        <p:cTn id="13" dur="indefinite"/>
                                        <p:tgtEl>
                                          <p:spTgt spid="14"/>
                                        </p:tgtEl>
                                        <p:attrNameLst>
                                          <p:attrName>style.fontWeight</p:attrName>
                                        </p:attrNameLst>
                                      </p:cBhvr>
                                      <p:to>
                                        <p:strVal val="bold"/>
                                      </p:to>
                                    </p:set>
                                  </p:childTnLst>
                                </p:cTn>
                              </p:par>
                            </p:childTnLst>
                          </p:cTn>
                        </p:par>
                        <p:par>
                          <p:cTn id="14" fill="hold">
                            <p:stCondLst>
                              <p:cond delay="625"/>
                            </p:stCondLst>
                            <p:childTnLst>
                              <p:par>
                                <p:cTn id="15" presetID="42" presetClass="path" presetSubtype="0" accel="50000" decel="50000" fill="hold" grpId="1" nodeType="afterEffect">
                                  <p:stCondLst>
                                    <p:cond delay="0"/>
                                  </p:stCondLst>
                                  <p:iterate type="lt">
                                    <p:tmPct val="0"/>
                                  </p:iterate>
                                  <p:childTnLst>
                                    <p:animMotion origin="layout" path="M 4.16667E-6 -3.7037E-6 L -0.28351 -3.7037E-6 " pathEditMode="relative" rAng="0" ptsTypes="AA">
                                      <p:cBhvr>
                                        <p:cTn id="16" dur="2000" fill="hold"/>
                                        <p:tgtEl>
                                          <p:spTgt spid="14"/>
                                        </p:tgtEl>
                                        <p:attrNameLst>
                                          <p:attrName>ppt_x</p:attrName>
                                          <p:attrName>ppt_y</p:attrName>
                                        </p:attrNameLst>
                                      </p:cBhvr>
                                      <p:rCtr x="-14184" y="0"/>
                                    </p:animMotion>
                                  </p:childTnLst>
                                </p:cTn>
                              </p:par>
                              <p:par>
                                <p:cTn id="17" presetID="42" presetClass="path" presetSubtype="0" accel="50000" decel="50000" fill="hold" grpId="0" nodeType="withEffect">
                                  <p:stCondLst>
                                    <p:cond delay="0"/>
                                  </p:stCondLst>
                                  <p:childTnLst>
                                    <p:animMotion origin="layout" path="M -2.22222E-6 -7.40741E-7 L -0.28333 0.00023 " pathEditMode="relative" rAng="0" ptsTypes="AA">
                                      <p:cBhvr>
                                        <p:cTn id="18" dur="2000" fill="hold"/>
                                        <p:tgtEl>
                                          <p:spTgt spid="18"/>
                                        </p:tgtEl>
                                        <p:attrNameLst>
                                          <p:attrName>ppt_x</p:attrName>
                                          <p:attrName>ppt_y</p:attrName>
                                        </p:attrNameLst>
                                      </p:cBhvr>
                                      <p:rCtr x="-1416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4" grpId="1" animBg="1"/>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Text Box 9"/>
          <p:cNvSpPr txBox="1">
            <a:spLocks noChangeArrowheads="1"/>
          </p:cNvSpPr>
          <p:nvPr/>
        </p:nvSpPr>
        <p:spPr bwMode="auto">
          <a:xfrm>
            <a:off x="1619250" y="1268413"/>
            <a:ext cx="12239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de-DE" sz="1000" b="1">
              <a:solidFill>
                <a:prstClr val="black"/>
              </a:solidFill>
              <a:latin typeface="Arial" charset="0"/>
            </a:endParaRPr>
          </a:p>
        </p:txBody>
      </p:sp>
      <p:sp>
        <p:nvSpPr>
          <p:cNvPr id="30" name="Rectangle 3"/>
          <p:cNvSpPr>
            <a:spLocks noChangeArrowheads="1"/>
          </p:cNvSpPr>
          <p:nvPr/>
        </p:nvSpPr>
        <p:spPr bwMode="auto">
          <a:xfrm>
            <a:off x="1476375" y="2852738"/>
            <a:ext cx="3671888"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kern="0">
              <a:solidFill>
                <a:sysClr val="windowText" lastClr="000000"/>
              </a:solidFill>
            </a:endParaRPr>
          </a:p>
        </p:txBody>
      </p:sp>
      <p:sp>
        <p:nvSpPr>
          <p:cNvPr id="32" name="Rectangle 8"/>
          <p:cNvSpPr>
            <a:spLocks noChangeArrowheads="1"/>
          </p:cNvSpPr>
          <p:nvPr/>
        </p:nvSpPr>
        <p:spPr bwMode="auto">
          <a:xfrm>
            <a:off x="395536" y="836712"/>
            <a:ext cx="316706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de-DE" sz="2800" b="1" kern="0" dirty="0" smtClean="0">
                <a:cs typeface="Arial" pitchFamily="34" charset="0"/>
              </a:rPr>
              <a:t>Risikoanalyse „GW-Stand“</a:t>
            </a:r>
            <a:endParaRPr lang="de-DE" sz="2800" b="1" kern="0" dirty="0">
              <a:cs typeface="Arial" pitchFamily="34" charset="0"/>
            </a:endParaRPr>
          </a:p>
        </p:txBody>
      </p:sp>
      <p:sp>
        <p:nvSpPr>
          <p:cNvPr id="33" name="Rectangle 9"/>
          <p:cNvSpPr>
            <a:spLocks noChangeArrowheads="1"/>
          </p:cNvSpPr>
          <p:nvPr/>
        </p:nvSpPr>
        <p:spPr bwMode="auto">
          <a:xfrm>
            <a:off x="2411413" y="1700213"/>
            <a:ext cx="143986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kern="0">
              <a:solidFill>
                <a:sysClr val="windowText" lastClr="000000"/>
              </a:solidFill>
            </a:endParaRPr>
          </a:p>
        </p:txBody>
      </p:sp>
      <p:sp>
        <p:nvSpPr>
          <p:cNvPr id="40" name="Rectangle 20"/>
          <p:cNvSpPr>
            <a:spLocks noChangeArrowheads="1"/>
          </p:cNvSpPr>
          <p:nvPr/>
        </p:nvSpPr>
        <p:spPr bwMode="auto">
          <a:xfrm>
            <a:off x="854076" y="2120900"/>
            <a:ext cx="410368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sz="2000" kern="0" dirty="0">
              <a:solidFill>
                <a:sysClr val="windowText" lastClr="000000"/>
              </a:solidFill>
            </a:endParaRPr>
          </a:p>
        </p:txBody>
      </p:sp>
      <p:sp>
        <p:nvSpPr>
          <p:cNvPr id="21" name="Rectangle 20"/>
          <p:cNvSpPr>
            <a:spLocks noChangeArrowheads="1"/>
          </p:cNvSpPr>
          <p:nvPr/>
        </p:nvSpPr>
        <p:spPr bwMode="auto">
          <a:xfrm>
            <a:off x="406649" y="1410941"/>
            <a:ext cx="3805311" cy="2234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t"/>
          <a:lstStyle/>
          <a:p>
            <a:pPr>
              <a:defRPr/>
            </a:pPr>
            <a:r>
              <a:rPr lang="de-DE" sz="2000" kern="0" dirty="0" smtClean="0">
                <a:solidFill>
                  <a:sysClr val="windowText" lastClr="000000"/>
                </a:solidFill>
                <a:latin typeface="Calibri"/>
                <a:cs typeface="Arial" pitchFamily="34" charset="0"/>
              </a:rPr>
              <a:t>Grundsätzliches</a:t>
            </a:r>
          </a:p>
          <a:p>
            <a:pPr>
              <a:defRPr/>
            </a:pPr>
            <a:endParaRPr lang="de-DE" sz="1000" kern="0" dirty="0" smtClean="0">
              <a:solidFill>
                <a:sysClr val="windowText" lastClr="000000"/>
              </a:solidFill>
              <a:latin typeface="Calibri"/>
              <a:cs typeface="Arial" pitchFamily="34" charset="0"/>
            </a:endParaRPr>
          </a:p>
          <a:p>
            <a:r>
              <a:rPr lang="de-DE" dirty="0" smtClean="0">
                <a:solidFill>
                  <a:srgbClr val="0070C0"/>
                </a:solidFill>
                <a:latin typeface="Calibri"/>
                <a:cs typeface="Arial" pitchFamily="34" charset="0"/>
              </a:rPr>
              <a:t>Der </a:t>
            </a:r>
            <a:r>
              <a:rPr lang="de-DE" dirty="0">
                <a:solidFill>
                  <a:srgbClr val="0070C0"/>
                </a:solidFill>
                <a:latin typeface="Calibri"/>
                <a:cs typeface="Arial" pitchFamily="34" charset="0"/>
              </a:rPr>
              <a:t>mengenmäßige Grundwasserzustand ist gut</a:t>
            </a:r>
            <a:r>
              <a:rPr lang="de-DE" dirty="0" smtClean="0">
                <a:solidFill>
                  <a:srgbClr val="0070C0"/>
                </a:solidFill>
                <a:latin typeface="Calibri"/>
                <a:cs typeface="Arial" pitchFamily="34" charset="0"/>
              </a:rPr>
              <a:t>,</a:t>
            </a:r>
          </a:p>
          <a:p>
            <a:r>
              <a:rPr lang="de-DE" dirty="0" smtClean="0">
                <a:solidFill>
                  <a:srgbClr val="0070C0"/>
                </a:solidFill>
                <a:latin typeface="Calibri"/>
                <a:cs typeface="Arial" pitchFamily="34" charset="0"/>
              </a:rPr>
              <a:t> wenn die </a:t>
            </a:r>
            <a:r>
              <a:rPr lang="de-DE" dirty="0">
                <a:solidFill>
                  <a:srgbClr val="0070C0"/>
                </a:solidFill>
                <a:latin typeface="Calibri"/>
                <a:cs typeface="Arial" pitchFamily="34" charset="0"/>
              </a:rPr>
              <a:t>Entwicklung der Grundwasserstände </a:t>
            </a:r>
            <a:r>
              <a:rPr lang="de-DE" dirty="0" smtClean="0">
                <a:solidFill>
                  <a:srgbClr val="0070C0"/>
                </a:solidFill>
                <a:latin typeface="Calibri"/>
                <a:cs typeface="Arial" pitchFamily="34" charset="0"/>
              </a:rPr>
              <a:t>(…) zeigt</a:t>
            </a:r>
            <a:r>
              <a:rPr lang="de-DE" dirty="0">
                <a:solidFill>
                  <a:srgbClr val="0070C0"/>
                </a:solidFill>
                <a:latin typeface="Calibri"/>
                <a:cs typeface="Arial" pitchFamily="34" charset="0"/>
              </a:rPr>
              <a:t>, </a:t>
            </a:r>
            <a:endParaRPr lang="de-DE" dirty="0" smtClean="0">
              <a:solidFill>
                <a:srgbClr val="0070C0"/>
              </a:solidFill>
              <a:latin typeface="Calibri"/>
              <a:cs typeface="Arial" pitchFamily="34" charset="0"/>
            </a:endParaRPr>
          </a:p>
          <a:p>
            <a:r>
              <a:rPr lang="de-DE" dirty="0" smtClean="0">
                <a:solidFill>
                  <a:srgbClr val="0070C0"/>
                </a:solidFill>
                <a:latin typeface="Calibri"/>
                <a:cs typeface="Arial" pitchFamily="34" charset="0"/>
              </a:rPr>
              <a:t>dass </a:t>
            </a:r>
            <a:r>
              <a:rPr lang="de-DE" dirty="0">
                <a:solidFill>
                  <a:srgbClr val="0070C0"/>
                </a:solidFill>
                <a:latin typeface="Calibri"/>
                <a:cs typeface="Arial" pitchFamily="34" charset="0"/>
              </a:rPr>
              <a:t>die langfristige mittlere </a:t>
            </a:r>
            <a:r>
              <a:rPr lang="de-DE" dirty="0" smtClean="0">
                <a:solidFill>
                  <a:srgbClr val="0070C0"/>
                </a:solidFill>
                <a:latin typeface="Calibri"/>
                <a:cs typeface="Arial" pitchFamily="34" charset="0"/>
              </a:rPr>
              <a:t>jährliche Grundwasserentnahme </a:t>
            </a:r>
          </a:p>
          <a:p>
            <a:r>
              <a:rPr lang="de-DE" dirty="0" smtClean="0">
                <a:solidFill>
                  <a:srgbClr val="0070C0"/>
                </a:solidFill>
                <a:latin typeface="Calibri"/>
                <a:cs typeface="Arial" pitchFamily="34" charset="0"/>
              </a:rPr>
              <a:t>das </a:t>
            </a:r>
            <a:r>
              <a:rPr lang="de-DE" dirty="0">
                <a:solidFill>
                  <a:srgbClr val="0070C0"/>
                </a:solidFill>
                <a:latin typeface="Calibri"/>
                <a:cs typeface="Arial" pitchFamily="34" charset="0"/>
              </a:rPr>
              <a:t>nutzbare Grundwasserdargebot nicht </a:t>
            </a:r>
            <a:r>
              <a:rPr lang="de-DE" dirty="0" smtClean="0">
                <a:solidFill>
                  <a:srgbClr val="0070C0"/>
                </a:solidFill>
                <a:latin typeface="Calibri"/>
                <a:cs typeface="Arial" pitchFamily="34" charset="0"/>
              </a:rPr>
              <a:t>übersteigt</a:t>
            </a:r>
            <a:endParaRPr lang="de-DE" dirty="0" smtClean="0">
              <a:solidFill>
                <a:srgbClr val="0070C0"/>
              </a:solidFill>
              <a:latin typeface="Calibri"/>
            </a:endParaRPr>
          </a:p>
          <a:p>
            <a:endParaRPr lang="de-DE" sz="1000" kern="0" dirty="0">
              <a:solidFill>
                <a:sysClr val="windowText" lastClr="000000"/>
              </a:solidFill>
            </a:endParaRPr>
          </a:p>
          <a:p>
            <a:r>
              <a:rPr lang="de-DE" sz="1400" dirty="0" smtClean="0">
                <a:solidFill>
                  <a:prstClr val="black"/>
                </a:solidFill>
              </a:rPr>
              <a:t>(Auszug aus § 4 Nr. 1.) der </a:t>
            </a:r>
            <a:r>
              <a:rPr lang="de-DE" sz="1400" dirty="0" err="1" smtClean="0">
                <a:solidFill>
                  <a:prstClr val="black"/>
                </a:solidFill>
              </a:rPr>
              <a:t>GrwV</a:t>
            </a:r>
            <a:r>
              <a:rPr lang="de-DE" sz="1400" dirty="0" smtClean="0">
                <a:solidFill>
                  <a:prstClr val="black"/>
                </a:solidFill>
              </a:rPr>
              <a:t>)</a:t>
            </a:r>
          </a:p>
          <a:p>
            <a:endParaRPr lang="de-DE" sz="1400" dirty="0">
              <a:solidFill>
                <a:prstClr val="black"/>
              </a:solidFill>
            </a:endParaRPr>
          </a:p>
          <a:p>
            <a:endParaRPr lang="de-DE" sz="1400" dirty="0" smtClean="0">
              <a:solidFill>
                <a:prstClr val="black"/>
              </a:solidFill>
            </a:endParaRPr>
          </a:p>
          <a:p>
            <a:r>
              <a:rPr lang="de-DE" sz="2000" dirty="0" smtClean="0">
                <a:solidFill>
                  <a:prstClr val="black"/>
                </a:solidFill>
              </a:rPr>
              <a:t>-&gt; Trendauswertung </a:t>
            </a:r>
          </a:p>
          <a:p>
            <a:r>
              <a:rPr lang="de-DE" sz="2000" dirty="0">
                <a:solidFill>
                  <a:prstClr val="black"/>
                </a:solidFill>
              </a:rPr>
              <a:t> </a:t>
            </a:r>
            <a:r>
              <a:rPr lang="de-DE" sz="2000" dirty="0" smtClean="0">
                <a:solidFill>
                  <a:prstClr val="black"/>
                </a:solidFill>
              </a:rPr>
              <a:t>    der Grundwasserganglinien </a:t>
            </a:r>
          </a:p>
          <a:p>
            <a:r>
              <a:rPr lang="de-DE" sz="2000" dirty="0" smtClean="0">
                <a:solidFill>
                  <a:prstClr val="black"/>
                </a:solidFill>
              </a:rPr>
              <a:t>     (als Indikator für </a:t>
            </a:r>
            <a:r>
              <a:rPr lang="de-DE" sz="2000" dirty="0" err="1" smtClean="0">
                <a:solidFill>
                  <a:prstClr val="black"/>
                </a:solidFill>
              </a:rPr>
              <a:t>pot</a:t>
            </a:r>
            <a:r>
              <a:rPr lang="de-DE" sz="2000" dirty="0" smtClean="0">
                <a:solidFill>
                  <a:prstClr val="black"/>
                </a:solidFill>
              </a:rPr>
              <a:t>. Betroffenheit) </a:t>
            </a:r>
            <a:endParaRPr lang="de-DE" sz="1400" dirty="0" smtClean="0">
              <a:solidFill>
                <a:prstClr val="black"/>
              </a:solidFill>
            </a:endParaRPr>
          </a:p>
          <a:p>
            <a:endParaRPr lang="de-DE" sz="2000" dirty="0">
              <a:solidFill>
                <a:prstClr val="black"/>
              </a:solidFill>
            </a:endParaRPr>
          </a:p>
          <a:p>
            <a:endParaRPr lang="de-DE" sz="1200" dirty="0">
              <a:solidFill>
                <a:prstClr val="black"/>
              </a:solidFill>
            </a:endParaRPr>
          </a:p>
          <a:p>
            <a:endParaRPr lang="de-DE" sz="1400" dirty="0" smtClean="0">
              <a:solidFill>
                <a:prstClr val="black"/>
              </a:solidFill>
            </a:endParaRPr>
          </a:p>
          <a:p>
            <a:endParaRPr lang="de-DE" sz="1400" dirty="0" smtClean="0">
              <a:solidFill>
                <a:prstClr val="black"/>
              </a:solidFill>
            </a:endParaRPr>
          </a:p>
          <a:p>
            <a:r>
              <a:rPr lang="de-DE" sz="1200" dirty="0" smtClean="0">
                <a:solidFill>
                  <a:prstClr val="black"/>
                </a:solidFill>
              </a:rPr>
              <a:t>                                                 </a:t>
            </a: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4858" y="3356992"/>
            <a:ext cx="4198054" cy="2968170"/>
          </a:xfrm>
          <a:prstGeom prst="rect">
            <a:avLst/>
          </a:prstGeom>
          <a:ln>
            <a:solidFill>
              <a:schemeClr val="accent1"/>
            </a:solidFill>
          </a:ln>
        </p:spPr>
      </p:pic>
    </p:spTree>
    <p:extLst>
      <p:ext uri="{BB962C8B-B14F-4D97-AF65-F5344CB8AC3E}">
        <p14:creationId xmlns:p14="http://schemas.microsoft.com/office/powerpoint/2010/main" val="3714132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759" y="796100"/>
            <a:ext cx="6694777" cy="5655600"/>
          </a:xfrm>
          <a:prstGeom prst="rect">
            <a:avLst/>
          </a:prstGeom>
        </p:spPr>
      </p:pic>
      <p:grpSp>
        <p:nvGrpSpPr>
          <p:cNvPr id="5" name="Gruppieren 4"/>
          <p:cNvGrpSpPr/>
          <p:nvPr/>
        </p:nvGrpSpPr>
        <p:grpSpPr>
          <a:xfrm>
            <a:off x="6354903" y="3384000"/>
            <a:ext cx="2671630" cy="2062051"/>
            <a:chOff x="6354903" y="3212976"/>
            <a:chExt cx="2671630" cy="2062051"/>
          </a:xfrm>
        </p:grpSpPr>
        <p:sp>
          <p:nvSpPr>
            <p:cNvPr id="11" name="Abgerundetes Rechteck 10"/>
            <p:cNvSpPr/>
            <p:nvPr/>
          </p:nvSpPr>
          <p:spPr>
            <a:xfrm>
              <a:off x="6354903" y="3212976"/>
              <a:ext cx="2609585" cy="2062051"/>
            </a:xfrm>
            <a:prstGeom prst="roundRect">
              <a:avLst>
                <a:gd name="adj" fmla="val 4562"/>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grpSp>
          <p:nvGrpSpPr>
            <p:cNvPr id="13" name="Gruppieren 12"/>
            <p:cNvGrpSpPr/>
            <p:nvPr/>
          </p:nvGrpSpPr>
          <p:grpSpPr>
            <a:xfrm>
              <a:off x="6468440" y="3306928"/>
              <a:ext cx="1879237" cy="618433"/>
              <a:chOff x="1187624" y="4353053"/>
              <a:chExt cx="1879237" cy="618433"/>
            </a:xfrm>
          </p:grpSpPr>
          <p:sp>
            <p:nvSpPr>
              <p:cNvPr id="24" name="Abgerundetes Rechteck 23"/>
              <p:cNvSpPr>
                <a:spLocks/>
              </p:cNvSpPr>
              <p:nvPr/>
            </p:nvSpPr>
            <p:spPr>
              <a:xfrm>
                <a:off x="1187624" y="4731706"/>
                <a:ext cx="324000" cy="186149"/>
              </a:xfrm>
              <a:prstGeom prst="roundRect">
                <a:avLst/>
              </a:prstGeom>
              <a:noFill/>
              <a:ln w="22225">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a:solidFill>
                    <a:prstClr val="white"/>
                  </a:solidFill>
                </a:endParaRPr>
              </a:p>
            </p:txBody>
          </p:sp>
          <p:sp>
            <p:nvSpPr>
              <p:cNvPr id="25" name="Abgerundetes Rechteck 24"/>
              <p:cNvSpPr>
                <a:spLocks/>
              </p:cNvSpPr>
              <p:nvPr/>
            </p:nvSpPr>
            <p:spPr>
              <a:xfrm>
                <a:off x="1187624" y="4405927"/>
                <a:ext cx="324000" cy="186149"/>
              </a:xfrm>
              <a:prstGeom prst="roundRect">
                <a:avLst/>
              </a:prstGeom>
              <a:noFill/>
              <a:ln w="19050">
                <a:solidFill>
                  <a:srgbClr val="00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a:solidFill>
                    <a:prstClr val="white"/>
                  </a:solidFill>
                </a:endParaRPr>
              </a:p>
            </p:txBody>
          </p:sp>
          <p:sp>
            <p:nvSpPr>
              <p:cNvPr id="26" name="Textfeld 25"/>
              <p:cNvSpPr txBox="1"/>
              <p:nvPr/>
            </p:nvSpPr>
            <p:spPr>
              <a:xfrm>
                <a:off x="1475656" y="4353053"/>
                <a:ext cx="1591205" cy="292388"/>
              </a:xfrm>
              <a:prstGeom prst="rect">
                <a:avLst/>
              </a:prstGeom>
              <a:noFill/>
            </p:spPr>
            <p:txBody>
              <a:bodyPr wrap="none" rtlCol="0" anchor="ctr">
                <a:spAutoFit/>
              </a:bodyPr>
              <a:lstStyle/>
              <a:p>
                <a:r>
                  <a:rPr lang="de-DE" sz="1300" dirty="0" smtClean="0">
                    <a:solidFill>
                      <a:prstClr val="black"/>
                    </a:solidFill>
                  </a:rPr>
                  <a:t>Bearbeitungsgebiete</a:t>
                </a:r>
                <a:endParaRPr lang="de-DE" sz="1300" dirty="0">
                  <a:solidFill>
                    <a:prstClr val="black"/>
                  </a:solidFill>
                </a:endParaRPr>
              </a:p>
            </p:txBody>
          </p:sp>
          <p:sp>
            <p:nvSpPr>
              <p:cNvPr id="27" name="Textfeld 26"/>
              <p:cNvSpPr txBox="1"/>
              <p:nvPr/>
            </p:nvSpPr>
            <p:spPr>
              <a:xfrm>
                <a:off x="1475656" y="4679098"/>
                <a:ext cx="1526893" cy="292388"/>
              </a:xfrm>
              <a:prstGeom prst="rect">
                <a:avLst/>
              </a:prstGeom>
              <a:noFill/>
            </p:spPr>
            <p:txBody>
              <a:bodyPr wrap="none" rtlCol="0" anchor="ctr">
                <a:spAutoFit/>
              </a:bodyPr>
              <a:lstStyle/>
              <a:p>
                <a:r>
                  <a:rPr lang="de-DE" sz="1300" dirty="0" smtClean="0">
                    <a:solidFill>
                      <a:prstClr val="black"/>
                    </a:solidFill>
                  </a:rPr>
                  <a:t>Grundwasserkörper</a:t>
                </a:r>
                <a:endParaRPr lang="de-DE" sz="1300" dirty="0">
                  <a:solidFill>
                    <a:prstClr val="black"/>
                  </a:solidFill>
                </a:endParaRPr>
              </a:p>
            </p:txBody>
          </p:sp>
        </p:grpSp>
        <p:grpSp>
          <p:nvGrpSpPr>
            <p:cNvPr id="14" name="Gruppieren 13"/>
            <p:cNvGrpSpPr/>
            <p:nvPr/>
          </p:nvGrpSpPr>
          <p:grpSpPr>
            <a:xfrm>
              <a:off x="6468440" y="4289497"/>
              <a:ext cx="1527795" cy="292388"/>
              <a:chOff x="1187624" y="5356347"/>
              <a:chExt cx="1527795" cy="292388"/>
            </a:xfrm>
          </p:grpSpPr>
          <p:sp>
            <p:nvSpPr>
              <p:cNvPr id="22" name="Abgerundetes Rechteck 21"/>
              <p:cNvSpPr>
                <a:spLocks/>
              </p:cNvSpPr>
              <p:nvPr/>
            </p:nvSpPr>
            <p:spPr>
              <a:xfrm>
                <a:off x="1187624" y="5409467"/>
                <a:ext cx="324000" cy="186149"/>
              </a:xfrm>
              <a:prstGeom prst="roundRect">
                <a:avLst/>
              </a:prstGeom>
              <a:solidFill>
                <a:srgbClr val="00FF00"/>
              </a:solidFill>
              <a:ln w="2222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300">
                  <a:solidFill>
                    <a:prstClr val="white"/>
                  </a:solidFill>
                </a:endParaRPr>
              </a:p>
            </p:txBody>
          </p:sp>
          <p:sp>
            <p:nvSpPr>
              <p:cNvPr id="23" name="Textfeld 22"/>
              <p:cNvSpPr txBox="1"/>
              <p:nvPr/>
            </p:nvSpPr>
            <p:spPr>
              <a:xfrm>
                <a:off x="1475656" y="5356347"/>
                <a:ext cx="1239763" cy="292388"/>
              </a:xfrm>
              <a:prstGeom prst="rect">
                <a:avLst/>
              </a:prstGeom>
              <a:noFill/>
            </p:spPr>
            <p:txBody>
              <a:bodyPr wrap="none" rtlCol="0" anchor="ctr">
                <a:spAutoFit/>
              </a:bodyPr>
              <a:lstStyle/>
              <a:p>
                <a:r>
                  <a:rPr lang="de-DE" sz="1300" dirty="0" smtClean="0">
                    <a:solidFill>
                      <a:prstClr val="black"/>
                    </a:solidFill>
                  </a:rPr>
                  <a:t>Nicht gefährdet</a:t>
                </a:r>
                <a:endParaRPr lang="de-DE" sz="1300" dirty="0">
                  <a:solidFill>
                    <a:prstClr val="black"/>
                  </a:solidFill>
                </a:endParaRPr>
              </a:p>
            </p:txBody>
          </p:sp>
        </p:grpSp>
        <p:grpSp>
          <p:nvGrpSpPr>
            <p:cNvPr id="15" name="Gruppieren 14"/>
            <p:cNvGrpSpPr/>
            <p:nvPr/>
          </p:nvGrpSpPr>
          <p:grpSpPr>
            <a:xfrm>
              <a:off x="6468440" y="4890124"/>
              <a:ext cx="1072221" cy="292388"/>
              <a:chOff x="1187624" y="5956974"/>
              <a:chExt cx="1072221" cy="292388"/>
            </a:xfrm>
          </p:grpSpPr>
          <p:sp>
            <p:nvSpPr>
              <p:cNvPr id="20" name="Abgerundetes Rechteck 19"/>
              <p:cNvSpPr>
                <a:spLocks/>
              </p:cNvSpPr>
              <p:nvPr/>
            </p:nvSpPr>
            <p:spPr>
              <a:xfrm>
                <a:off x="1187624" y="6010094"/>
                <a:ext cx="324000" cy="186149"/>
              </a:xfrm>
              <a:prstGeom prst="roundRect">
                <a:avLst/>
              </a:prstGeom>
              <a:solidFill>
                <a:srgbClr val="FFFF00"/>
              </a:solidFill>
              <a:ln w="2222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300">
                  <a:solidFill>
                    <a:prstClr val="white"/>
                  </a:solidFill>
                </a:endParaRPr>
              </a:p>
            </p:txBody>
          </p:sp>
          <p:sp>
            <p:nvSpPr>
              <p:cNvPr id="21" name="Textfeld 20"/>
              <p:cNvSpPr txBox="1"/>
              <p:nvPr/>
            </p:nvSpPr>
            <p:spPr>
              <a:xfrm>
                <a:off x="1475656" y="5956974"/>
                <a:ext cx="784189" cy="292388"/>
              </a:xfrm>
              <a:prstGeom prst="rect">
                <a:avLst/>
              </a:prstGeom>
              <a:noFill/>
            </p:spPr>
            <p:txBody>
              <a:bodyPr wrap="none" rtlCol="0" anchor="ctr">
                <a:spAutoFit/>
              </a:bodyPr>
              <a:lstStyle/>
              <a:p>
                <a:r>
                  <a:rPr lang="de-DE" sz="1300" dirty="0" smtClean="0">
                    <a:solidFill>
                      <a:prstClr val="black"/>
                    </a:solidFill>
                  </a:rPr>
                  <a:t>Unsicher</a:t>
                </a:r>
                <a:endParaRPr lang="de-DE" sz="1300" dirty="0">
                  <a:solidFill>
                    <a:prstClr val="black"/>
                  </a:solidFill>
                </a:endParaRPr>
              </a:p>
            </p:txBody>
          </p:sp>
        </p:grpSp>
        <p:grpSp>
          <p:nvGrpSpPr>
            <p:cNvPr id="16" name="Gruppieren 15"/>
            <p:cNvGrpSpPr/>
            <p:nvPr/>
          </p:nvGrpSpPr>
          <p:grpSpPr>
            <a:xfrm>
              <a:off x="6468440" y="4582116"/>
              <a:ext cx="1296144" cy="307777"/>
              <a:chOff x="1187624" y="5661248"/>
              <a:chExt cx="1296144" cy="307777"/>
            </a:xfrm>
          </p:grpSpPr>
          <p:sp>
            <p:nvSpPr>
              <p:cNvPr id="18" name="Abgerundetes Rechteck 17"/>
              <p:cNvSpPr>
                <a:spLocks/>
              </p:cNvSpPr>
              <p:nvPr/>
            </p:nvSpPr>
            <p:spPr>
              <a:xfrm>
                <a:off x="1187624" y="5722062"/>
                <a:ext cx="324000" cy="186149"/>
              </a:xfrm>
              <a:prstGeom prst="roundRect">
                <a:avLst/>
              </a:prstGeom>
              <a:solidFill>
                <a:srgbClr val="FF0000"/>
              </a:solidFill>
              <a:ln w="2222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300">
                  <a:solidFill>
                    <a:prstClr val="white"/>
                  </a:solidFill>
                </a:endParaRPr>
              </a:p>
            </p:txBody>
          </p:sp>
          <p:sp>
            <p:nvSpPr>
              <p:cNvPr id="19" name="Textfeld 18"/>
              <p:cNvSpPr txBox="1"/>
              <p:nvPr/>
            </p:nvSpPr>
            <p:spPr>
              <a:xfrm>
                <a:off x="1475656" y="5661248"/>
                <a:ext cx="1008112" cy="307777"/>
              </a:xfrm>
              <a:prstGeom prst="rect">
                <a:avLst/>
              </a:prstGeom>
              <a:noFill/>
              <a:ln w="222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e-DE"/>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de-DE" sz="1300" dirty="0" smtClean="0">
                    <a:solidFill>
                      <a:prstClr val="black"/>
                    </a:solidFill>
                  </a:rPr>
                  <a:t>Gefährdet</a:t>
                </a:r>
                <a:endParaRPr lang="de-DE" sz="1300" dirty="0">
                  <a:solidFill>
                    <a:prstClr val="black"/>
                  </a:solidFill>
                </a:endParaRPr>
              </a:p>
            </p:txBody>
          </p:sp>
        </p:grpSp>
        <p:sp>
          <p:nvSpPr>
            <p:cNvPr id="17" name="Textfeld 16"/>
            <p:cNvSpPr txBox="1"/>
            <p:nvPr/>
          </p:nvSpPr>
          <p:spPr>
            <a:xfrm>
              <a:off x="6354904" y="4011310"/>
              <a:ext cx="2671629" cy="338554"/>
            </a:xfrm>
            <a:prstGeom prst="rect">
              <a:avLst/>
            </a:prstGeom>
            <a:noFill/>
          </p:spPr>
          <p:txBody>
            <a:bodyPr wrap="none" rtlCol="0">
              <a:spAutoFit/>
            </a:bodyPr>
            <a:lstStyle/>
            <a:p>
              <a:r>
                <a:rPr lang="de-DE" sz="1600" b="1" dirty="0" smtClean="0">
                  <a:solidFill>
                    <a:prstClr val="black"/>
                  </a:solidFill>
                </a:rPr>
                <a:t>Risikoabschätzung GW-Stand</a:t>
              </a:r>
              <a:endParaRPr lang="de-DE" sz="1600" b="1" dirty="0">
                <a:solidFill>
                  <a:prstClr val="black"/>
                </a:solidFill>
              </a:endParaRPr>
            </a:p>
          </p:txBody>
        </p:sp>
      </p:grpSp>
      <p:sp>
        <p:nvSpPr>
          <p:cNvPr id="2" name="Textfeld 1"/>
          <p:cNvSpPr txBox="1"/>
          <p:nvPr/>
        </p:nvSpPr>
        <p:spPr>
          <a:xfrm>
            <a:off x="4441085" y="802804"/>
            <a:ext cx="4378955" cy="707886"/>
          </a:xfrm>
          <a:prstGeom prst="rect">
            <a:avLst/>
          </a:prstGeom>
          <a:noFill/>
        </p:spPr>
        <p:txBody>
          <a:bodyPr wrap="none" rtlCol="0">
            <a:spAutoFit/>
          </a:bodyPr>
          <a:lstStyle/>
          <a:p>
            <a:pPr algn="r"/>
            <a:r>
              <a:rPr lang="de-DE" sz="2000" b="1" dirty="0" smtClean="0">
                <a:solidFill>
                  <a:prstClr val="black"/>
                </a:solidFill>
              </a:rPr>
              <a:t>Gefährdungsabschätzung 2021 - Menge</a:t>
            </a:r>
          </a:p>
          <a:p>
            <a:pPr algn="r"/>
            <a:r>
              <a:rPr lang="de-DE" sz="2000" dirty="0" smtClean="0">
                <a:solidFill>
                  <a:prstClr val="black"/>
                </a:solidFill>
              </a:rPr>
              <a:t>Bewertung NI: GW-Stand</a:t>
            </a:r>
          </a:p>
        </p:txBody>
      </p:sp>
      <p:grpSp>
        <p:nvGrpSpPr>
          <p:cNvPr id="32" name="Gruppieren 31"/>
          <p:cNvGrpSpPr/>
          <p:nvPr/>
        </p:nvGrpSpPr>
        <p:grpSpPr>
          <a:xfrm>
            <a:off x="395537" y="802804"/>
            <a:ext cx="6695999" cy="5656633"/>
            <a:chOff x="395537" y="802804"/>
            <a:chExt cx="6695999" cy="5656633"/>
          </a:xfrm>
        </p:grpSpPr>
        <p:pic>
          <p:nvPicPr>
            <p:cNvPr id="33" name="Picture 2"/>
            <p:cNvPicPr>
              <a:picLocks noChangeAspect="1" noChangeArrowheads="1"/>
            </p:cNvPicPr>
            <p:nvPr/>
          </p:nvPicPr>
          <p:blipFill rotWithShape="1">
            <a:blip r:embed="rId4" cstate="email">
              <a:clrChange>
                <a:clrFrom>
                  <a:srgbClr val="E1E1E1"/>
                </a:clrFrom>
                <a:clrTo>
                  <a:srgbClr val="E1E1E1">
                    <a:alpha val="0"/>
                  </a:srgbClr>
                </a:clrTo>
              </a:clrChange>
              <a:extLst>
                <a:ext uri="{28A0092B-C50C-407E-A947-70E740481C1C}">
                  <a14:useLocalDpi xmlns:a14="http://schemas.microsoft.com/office/drawing/2010/main"/>
                </a:ext>
              </a:extLst>
            </a:blip>
            <a:srcRect/>
            <a:stretch/>
          </p:blipFill>
          <p:spPr bwMode="auto">
            <a:xfrm>
              <a:off x="395537" y="802804"/>
              <a:ext cx="6695999" cy="565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hteck 33"/>
            <p:cNvSpPr/>
            <p:nvPr/>
          </p:nvSpPr>
          <p:spPr>
            <a:xfrm>
              <a:off x="6960290" y="1510690"/>
              <a:ext cx="131245" cy="17742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grpSp>
      <p:sp>
        <p:nvSpPr>
          <p:cNvPr id="28" name="Rechteck 27"/>
          <p:cNvSpPr/>
          <p:nvPr/>
        </p:nvSpPr>
        <p:spPr>
          <a:xfrm>
            <a:off x="396759" y="5950281"/>
            <a:ext cx="2796791" cy="523220"/>
          </a:xfrm>
          <a:prstGeom prst="rect">
            <a:avLst/>
          </a:prstGeom>
        </p:spPr>
        <p:txBody>
          <a:bodyPr wrap="none">
            <a:spAutoFit/>
          </a:bodyPr>
          <a:lstStyle/>
          <a:p>
            <a:r>
              <a:rPr lang="de-DE" sz="1400" dirty="0" smtClean="0">
                <a:solidFill>
                  <a:prstClr val="black"/>
                </a:solidFill>
              </a:rPr>
              <a:t>(hier: nur </a:t>
            </a:r>
            <a:r>
              <a:rPr lang="de-DE" sz="1400" dirty="0">
                <a:solidFill>
                  <a:prstClr val="black"/>
                </a:solidFill>
              </a:rPr>
              <a:t>GWK, für </a:t>
            </a:r>
            <a:r>
              <a:rPr lang="de-DE" sz="1400" dirty="0" smtClean="0">
                <a:solidFill>
                  <a:prstClr val="black"/>
                </a:solidFill>
              </a:rPr>
              <a:t>die die Meldung</a:t>
            </a:r>
          </a:p>
          <a:p>
            <a:r>
              <a:rPr lang="de-DE" sz="1400" dirty="0" smtClean="0">
                <a:solidFill>
                  <a:prstClr val="black"/>
                </a:solidFill>
              </a:rPr>
              <a:t>federführend durch </a:t>
            </a:r>
            <a:r>
              <a:rPr lang="de-DE" sz="1400" dirty="0" err="1" smtClean="0">
                <a:solidFill>
                  <a:prstClr val="black"/>
                </a:solidFill>
              </a:rPr>
              <a:t>Nds</a:t>
            </a:r>
            <a:r>
              <a:rPr lang="de-DE" sz="1400" dirty="0">
                <a:solidFill>
                  <a:prstClr val="black"/>
                </a:solidFill>
              </a:rPr>
              <a:t>. </a:t>
            </a:r>
            <a:r>
              <a:rPr lang="de-DE" sz="1400" dirty="0" smtClean="0">
                <a:solidFill>
                  <a:prstClr val="black"/>
                </a:solidFill>
              </a:rPr>
              <a:t>erfolgt)</a:t>
            </a:r>
            <a:endParaRPr lang="de-DE" sz="1400" dirty="0">
              <a:solidFill>
                <a:prstClr val="black"/>
              </a:solidFill>
            </a:endParaRPr>
          </a:p>
        </p:txBody>
      </p:sp>
    </p:spTree>
    <p:extLst>
      <p:ext uri="{BB962C8B-B14F-4D97-AF65-F5344CB8AC3E}">
        <p14:creationId xmlns:p14="http://schemas.microsoft.com/office/powerpoint/2010/main" val="814190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Text Box 9"/>
          <p:cNvSpPr txBox="1">
            <a:spLocks noChangeArrowheads="1"/>
          </p:cNvSpPr>
          <p:nvPr/>
        </p:nvSpPr>
        <p:spPr bwMode="auto">
          <a:xfrm>
            <a:off x="1619250" y="1268413"/>
            <a:ext cx="12239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de-DE" sz="1000" b="1">
              <a:solidFill>
                <a:srgbClr val="000000"/>
              </a:solidFill>
              <a:latin typeface="Arial" charset="0"/>
            </a:endParaRPr>
          </a:p>
        </p:txBody>
      </p:sp>
      <p:sp>
        <p:nvSpPr>
          <p:cNvPr id="30" name="Rectangle 3"/>
          <p:cNvSpPr>
            <a:spLocks noChangeArrowheads="1"/>
          </p:cNvSpPr>
          <p:nvPr/>
        </p:nvSpPr>
        <p:spPr bwMode="auto">
          <a:xfrm>
            <a:off x="1476375" y="2852738"/>
            <a:ext cx="3671888"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kern="0">
              <a:solidFill>
                <a:sysClr val="windowText" lastClr="000000"/>
              </a:solidFill>
            </a:endParaRPr>
          </a:p>
        </p:txBody>
      </p:sp>
      <p:sp>
        <p:nvSpPr>
          <p:cNvPr id="31" name="Rectangle 7"/>
          <p:cNvSpPr>
            <a:spLocks noChangeArrowheads="1"/>
          </p:cNvSpPr>
          <p:nvPr/>
        </p:nvSpPr>
        <p:spPr bwMode="auto">
          <a:xfrm>
            <a:off x="539750" y="1412875"/>
            <a:ext cx="33115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kern="0">
              <a:solidFill>
                <a:sysClr val="windowText" lastClr="000000"/>
              </a:solidFill>
            </a:endParaRPr>
          </a:p>
        </p:txBody>
      </p:sp>
      <p:sp>
        <p:nvSpPr>
          <p:cNvPr id="32" name="Rectangle 8"/>
          <p:cNvSpPr>
            <a:spLocks noChangeArrowheads="1"/>
          </p:cNvSpPr>
          <p:nvPr/>
        </p:nvSpPr>
        <p:spPr bwMode="auto">
          <a:xfrm>
            <a:off x="468312" y="1268413"/>
            <a:ext cx="5543847"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de-DE" sz="2800" b="1" kern="0" dirty="0" smtClean="0">
                <a:cs typeface="Arial" pitchFamily="34" charset="0"/>
              </a:rPr>
              <a:t>Risikoanalyse „Versalzung / Salzintrusion</a:t>
            </a:r>
            <a:r>
              <a:rPr lang="de-DE" sz="2800" kern="0" dirty="0" smtClean="0">
                <a:cs typeface="Arial" pitchFamily="34" charset="0"/>
              </a:rPr>
              <a:t>“</a:t>
            </a:r>
            <a:endParaRPr lang="de-DE" sz="2800" kern="0" dirty="0">
              <a:cs typeface="Arial" pitchFamily="34" charset="0"/>
            </a:endParaRPr>
          </a:p>
        </p:txBody>
      </p:sp>
      <p:sp>
        <p:nvSpPr>
          <p:cNvPr id="33" name="Rectangle 9"/>
          <p:cNvSpPr>
            <a:spLocks noChangeArrowheads="1"/>
          </p:cNvSpPr>
          <p:nvPr/>
        </p:nvSpPr>
        <p:spPr bwMode="auto">
          <a:xfrm>
            <a:off x="2411413" y="1700213"/>
            <a:ext cx="143986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kern="0">
              <a:solidFill>
                <a:sysClr val="windowText" lastClr="000000"/>
              </a:solidFill>
            </a:endParaRPr>
          </a:p>
        </p:txBody>
      </p:sp>
      <p:sp>
        <p:nvSpPr>
          <p:cNvPr id="40" name="Rectangle 20"/>
          <p:cNvSpPr>
            <a:spLocks noChangeArrowheads="1"/>
          </p:cNvSpPr>
          <p:nvPr/>
        </p:nvSpPr>
        <p:spPr bwMode="auto">
          <a:xfrm>
            <a:off x="827088" y="2070100"/>
            <a:ext cx="410368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sz="2000" kern="0" dirty="0">
              <a:solidFill>
                <a:sysClr val="windowText" lastClr="000000"/>
              </a:solidFill>
            </a:endParaRPr>
          </a:p>
        </p:txBody>
      </p:sp>
      <p:sp>
        <p:nvSpPr>
          <p:cNvPr id="21" name="Rectangle 20"/>
          <p:cNvSpPr>
            <a:spLocks noChangeArrowheads="1"/>
          </p:cNvSpPr>
          <p:nvPr/>
        </p:nvSpPr>
        <p:spPr bwMode="auto">
          <a:xfrm>
            <a:off x="395536" y="1772891"/>
            <a:ext cx="3086495"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t"/>
          <a:lstStyle/>
          <a:p>
            <a:pPr>
              <a:defRPr/>
            </a:pPr>
            <a:r>
              <a:rPr lang="de-DE" sz="2000" kern="0" dirty="0" smtClean="0">
                <a:solidFill>
                  <a:sysClr val="windowText" lastClr="000000"/>
                </a:solidFill>
                <a:cs typeface="Arial" pitchFamily="34" charset="0"/>
              </a:rPr>
              <a:t>Grundsätzliches</a:t>
            </a:r>
          </a:p>
          <a:p>
            <a:pPr>
              <a:defRPr/>
            </a:pPr>
            <a:endParaRPr lang="de-DE" sz="1000" kern="0" dirty="0" smtClean="0">
              <a:solidFill>
                <a:sysClr val="windowText" lastClr="000000"/>
              </a:solidFill>
              <a:cs typeface="Arial" pitchFamily="34" charset="0"/>
            </a:endParaRPr>
          </a:p>
          <a:p>
            <a:r>
              <a:rPr lang="de-DE" dirty="0" smtClean="0">
                <a:solidFill>
                  <a:srgbClr val="0070C0"/>
                </a:solidFill>
                <a:cs typeface="Arial" pitchFamily="34" charset="0"/>
              </a:rPr>
              <a:t>Durch menschliche Tätigkeiten bedingte Änderungen des</a:t>
            </a:r>
          </a:p>
          <a:p>
            <a:r>
              <a:rPr lang="de-DE" dirty="0">
                <a:solidFill>
                  <a:srgbClr val="0070C0"/>
                </a:solidFill>
                <a:cs typeface="Arial" pitchFamily="34" charset="0"/>
              </a:rPr>
              <a:t>GW-Standes dürfen </a:t>
            </a:r>
            <a:r>
              <a:rPr lang="de-DE" dirty="0" smtClean="0">
                <a:solidFill>
                  <a:srgbClr val="0070C0"/>
                </a:solidFill>
                <a:cs typeface="Arial" pitchFamily="34" charset="0"/>
              </a:rPr>
              <a:t>zukünftig nicht dazu führen, </a:t>
            </a:r>
          </a:p>
          <a:p>
            <a:r>
              <a:rPr lang="de-DE" dirty="0" smtClean="0">
                <a:solidFill>
                  <a:srgbClr val="0070C0"/>
                </a:solidFill>
                <a:cs typeface="Arial" pitchFamily="34" charset="0"/>
              </a:rPr>
              <a:t>d) dass das Grundwasser durch </a:t>
            </a:r>
          </a:p>
          <a:p>
            <a:r>
              <a:rPr lang="de-DE" dirty="0" smtClean="0">
                <a:solidFill>
                  <a:srgbClr val="0070C0"/>
                </a:solidFill>
                <a:cs typeface="Arial" pitchFamily="34" charset="0"/>
              </a:rPr>
              <a:t>     Zustrom von Salzwasser (…) </a:t>
            </a:r>
          </a:p>
          <a:p>
            <a:r>
              <a:rPr lang="de-DE" dirty="0" smtClean="0">
                <a:solidFill>
                  <a:srgbClr val="0070C0"/>
                </a:solidFill>
                <a:cs typeface="Arial" pitchFamily="34" charset="0"/>
              </a:rPr>
              <a:t>     nachteilig verändert wird.</a:t>
            </a:r>
            <a:endParaRPr lang="de-DE" dirty="0" smtClean="0">
              <a:solidFill>
                <a:srgbClr val="0070C0"/>
              </a:solidFill>
            </a:endParaRPr>
          </a:p>
          <a:p>
            <a:endParaRPr lang="de-DE" sz="1000" kern="0" dirty="0">
              <a:solidFill>
                <a:sysClr val="windowText" lastClr="000000"/>
              </a:solidFill>
            </a:endParaRPr>
          </a:p>
          <a:p>
            <a:r>
              <a:rPr lang="de-DE" sz="1400" dirty="0" smtClean="0">
                <a:solidFill>
                  <a:srgbClr val="000000"/>
                </a:solidFill>
              </a:rPr>
              <a:t>(Auszug aus § 4 Nr. 2. d) der </a:t>
            </a:r>
            <a:r>
              <a:rPr lang="de-DE" sz="1400" dirty="0" err="1" smtClean="0">
                <a:solidFill>
                  <a:srgbClr val="000000"/>
                </a:solidFill>
              </a:rPr>
              <a:t>GrwV</a:t>
            </a:r>
            <a:r>
              <a:rPr lang="de-DE" sz="1400" dirty="0" smtClean="0">
                <a:solidFill>
                  <a:srgbClr val="000000"/>
                </a:solidFill>
              </a:rPr>
              <a:t>)</a:t>
            </a:r>
          </a:p>
          <a:p>
            <a:endParaRPr lang="de-DE" sz="1400" dirty="0">
              <a:solidFill>
                <a:srgbClr val="000000"/>
              </a:solidFill>
            </a:endParaRPr>
          </a:p>
          <a:p>
            <a:endParaRPr lang="de-DE" sz="1400" dirty="0" smtClean="0">
              <a:solidFill>
                <a:srgbClr val="000000"/>
              </a:solidFill>
            </a:endParaRPr>
          </a:p>
          <a:p>
            <a:endParaRPr lang="de-DE" sz="1400" dirty="0">
              <a:solidFill>
                <a:srgbClr val="000000"/>
              </a:solidFill>
            </a:endParaRPr>
          </a:p>
          <a:p>
            <a:endParaRPr lang="de-DE" sz="1400" dirty="0" smtClean="0">
              <a:solidFill>
                <a:srgbClr val="000000"/>
              </a:solidFill>
            </a:endParaRPr>
          </a:p>
          <a:p>
            <a:endParaRPr lang="de-DE" sz="1400" dirty="0">
              <a:solidFill>
                <a:srgbClr val="000000"/>
              </a:solidFill>
            </a:endParaRPr>
          </a:p>
          <a:p>
            <a:endParaRPr lang="de-DE" sz="1200" dirty="0">
              <a:solidFill>
                <a:srgbClr val="000000"/>
              </a:solidFill>
            </a:endParaRPr>
          </a:p>
          <a:p>
            <a:endParaRPr lang="de-DE" sz="1400" dirty="0" smtClean="0">
              <a:solidFill>
                <a:srgbClr val="000000"/>
              </a:solidFill>
            </a:endParaRPr>
          </a:p>
          <a:p>
            <a:endParaRPr lang="de-DE" sz="1400" dirty="0" smtClean="0">
              <a:solidFill>
                <a:srgbClr val="000000"/>
              </a:solidFill>
            </a:endParaRPr>
          </a:p>
          <a:p>
            <a:endParaRPr lang="de-DE" sz="1000" dirty="0">
              <a:solidFill>
                <a:srgbClr val="000000"/>
              </a:solidFill>
            </a:endParaRPr>
          </a:p>
          <a:p>
            <a:endParaRPr lang="de-DE" sz="1400" dirty="0" smtClean="0">
              <a:solidFill>
                <a:srgbClr val="000000"/>
              </a:solidFill>
            </a:endParaRPr>
          </a:p>
          <a:p>
            <a:r>
              <a:rPr lang="de-DE" sz="1400" dirty="0">
                <a:solidFill>
                  <a:srgbClr val="000000"/>
                </a:solidFill>
              </a:rPr>
              <a:t> </a:t>
            </a:r>
            <a:r>
              <a:rPr lang="de-DE" sz="1400" dirty="0" smtClean="0">
                <a:solidFill>
                  <a:srgbClr val="000000"/>
                </a:solidFill>
              </a:rPr>
              <a:t>	</a:t>
            </a:r>
            <a:r>
              <a:rPr lang="de-DE" sz="1400" dirty="0">
                <a:solidFill>
                  <a:srgbClr val="000000"/>
                </a:solidFill>
              </a:rPr>
              <a:t> </a:t>
            </a:r>
            <a:r>
              <a:rPr lang="de-DE" sz="1400" dirty="0" smtClean="0">
                <a:solidFill>
                  <a:srgbClr val="000000"/>
                </a:solidFill>
              </a:rPr>
              <a:t>                         </a:t>
            </a:r>
            <a:r>
              <a:rPr lang="de-DE" sz="1200" dirty="0" smtClean="0">
                <a:solidFill>
                  <a:srgbClr val="000000"/>
                </a:solidFill>
              </a:rPr>
              <a:t>Abb</a:t>
            </a:r>
            <a:r>
              <a:rPr lang="de-DE" sz="1200" dirty="0">
                <a:solidFill>
                  <a:srgbClr val="000000"/>
                </a:solidFill>
              </a:rPr>
              <a:t>. </a:t>
            </a:r>
            <a:r>
              <a:rPr lang="de-DE" sz="1200" dirty="0" smtClean="0">
                <a:solidFill>
                  <a:srgbClr val="000000"/>
                </a:solidFill>
              </a:rPr>
              <a:t>Systemskizze Salzintrusion</a:t>
            </a:r>
            <a:endParaRPr lang="de-DE" sz="1200" dirty="0">
              <a:solidFill>
                <a:srgbClr val="000000"/>
              </a:solidFill>
            </a:endParaRPr>
          </a:p>
        </p:txBody>
      </p:sp>
      <p:pic>
        <p:nvPicPr>
          <p:cNvPr id="1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2943183"/>
            <a:ext cx="3815705" cy="32941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9590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061" y="803837"/>
            <a:ext cx="6694777" cy="5655600"/>
          </a:xfrm>
          <a:prstGeom prst="rect">
            <a:avLst/>
          </a:prstGeom>
        </p:spPr>
      </p:pic>
      <p:grpSp>
        <p:nvGrpSpPr>
          <p:cNvPr id="31" name="Gruppieren 30"/>
          <p:cNvGrpSpPr/>
          <p:nvPr/>
        </p:nvGrpSpPr>
        <p:grpSpPr>
          <a:xfrm>
            <a:off x="395537" y="802804"/>
            <a:ext cx="6695999" cy="5656633"/>
            <a:chOff x="395537" y="802804"/>
            <a:chExt cx="6695999" cy="5656633"/>
          </a:xfrm>
        </p:grpSpPr>
        <p:pic>
          <p:nvPicPr>
            <p:cNvPr id="32" name="Picture 2"/>
            <p:cNvPicPr>
              <a:picLocks noChangeAspect="1" noChangeArrowheads="1"/>
            </p:cNvPicPr>
            <p:nvPr/>
          </p:nvPicPr>
          <p:blipFill rotWithShape="1">
            <a:blip r:embed="rId4" cstate="email">
              <a:clrChange>
                <a:clrFrom>
                  <a:srgbClr val="E1E1E1"/>
                </a:clrFrom>
                <a:clrTo>
                  <a:srgbClr val="E1E1E1">
                    <a:alpha val="0"/>
                  </a:srgbClr>
                </a:clrTo>
              </a:clrChange>
              <a:extLst>
                <a:ext uri="{28A0092B-C50C-407E-A947-70E740481C1C}">
                  <a14:useLocalDpi xmlns:a14="http://schemas.microsoft.com/office/drawing/2010/main"/>
                </a:ext>
              </a:extLst>
            </a:blip>
            <a:srcRect/>
            <a:stretch/>
          </p:blipFill>
          <p:spPr bwMode="auto">
            <a:xfrm>
              <a:off x="395537" y="802804"/>
              <a:ext cx="6695999" cy="565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hteck 33"/>
            <p:cNvSpPr/>
            <p:nvPr/>
          </p:nvSpPr>
          <p:spPr>
            <a:xfrm>
              <a:off x="6960290" y="1510690"/>
              <a:ext cx="131245" cy="17742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grpSp>
      <p:sp>
        <p:nvSpPr>
          <p:cNvPr id="2" name="Textfeld 1"/>
          <p:cNvSpPr txBox="1"/>
          <p:nvPr/>
        </p:nvSpPr>
        <p:spPr>
          <a:xfrm>
            <a:off x="4944877" y="802804"/>
            <a:ext cx="3875163" cy="400110"/>
          </a:xfrm>
          <a:prstGeom prst="rect">
            <a:avLst/>
          </a:prstGeom>
          <a:noFill/>
        </p:spPr>
        <p:txBody>
          <a:bodyPr wrap="none" rtlCol="0">
            <a:spAutoFit/>
          </a:bodyPr>
          <a:lstStyle/>
          <a:p>
            <a:pPr algn="r"/>
            <a:r>
              <a:rPr lang="de-DE" sz="2000" b="1" dirty="0" smtClean="0">
                <a:solidFill>
                  <a:prstClr val="black"/>
                </a:solidFill>
              </a:rPr>
              <a:t>Gefährdungsabschätzung 2021 - NI</a:t>
            </a:r>
          </a:p>
        </p:txBody>
      </p:sp>
      <p:grpSp>
        <p:nvGrpSpPr>
          <p:cNvPr id="5" name="Gruppieren 4"/>
          <p:cNvGrpSpPr/>
          <p:nvPr/>
        </p:nvGrpSpPr>
        <p:grpSpPr>
          <a:xfrm>
            <a:off x="6354903" y="3383173"/>
            <a:ext cx="2465137" cy="2062051"/>
            <a:chOff x="6354903" y="3383173"/>
            <a:chExt cx="2465137" cy="2062051"/>
          </a:xfrm>
        </p:grpSpPr>
        <p:sp>
          <p:nvSpPr>
            <p:cNvPr id="11" name="Abgerundetes Rechteck 10"/>
            <p:cNvSpPr/>
            <p:nvPr/>
          </p:nvSpPr>
          <p:spPr>
            <a:xfrm>
              <a:off x="6354903" y="3383173"/>
              <a:ext cx="2465137" cy="2062051"/>
            </a:xfrm>
            <a:prstGeom prst="roundRect">
              <a:avLst>
                <a:gd name="adj" fmla="val 4562"/>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grpSp>
          <p:nvGrpSpPr>
            <p:cNvPr id="13" name="Gruppieren 12"/>
            <p:cNvGrpSpPr/>
            <p:nvPr/>
          </p:nvGrpSpPr>
          <p:grpSpPr>
            <a:xfrm>
              <a:off x="6468440" y="3477125"/>
              <a:ext cx="1879237" cy="618433"/>
              <a:chOff x="1187624" y="4353053"/>
              <a:chExt cx="1879237" cy="618433"/>
            </a:xfrm>
          </p:grpSpPr>
          <p:sp>
            <p:nvSpPr>
              <p:cNvPr id="24" name="Abgerundetes Rechteck 23"/>
              <p:cNvSpPr>
                <a:spLocks/>
              </p:cNvSpPr>
              <p:nvPr/>
            </p:nvSpPr>
            <p:spPr>
              <a:xfrm>
                <a:off x="1187624" y="4731706"/>
                <a:ext cx="324000" cy="186149"/>
              </a:xfrm>
              <a:prstGeom prst="roundRect">
                <a:avLst/>
              </a:prstGeom>
              <a:noFill/>
              <a:ln w="22225">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a:solidFill>
                    <a:prstClr val="white"/>
                  </a:solidFill>
                </a:endParaRPr>
              </a:p>
            </p:txBody>
          </p:sp>
          <p:sp>
            <p:nvSpPr>
              <p:cNvPr id="25" name="Abgerundetes Rechteck 24"/>
              <p:cNvSpPr>
                <a:spLocks/>
              </p:cNvSpPr>
              <p:nvPr/>
            </p:nvSpPr>
            <p:spPr>
              <a:xfrm>
                <a:off x="1187624" y="4405927"/>
                <a:ext cx="324000" cy="186149"/>
              </a:xfrm>
              <a:prstGeom prst="roundRect">
                <a:avLst/>
              </a:prstGeom>
              <a:noFill/>
              <a:ln w="19050">
                <a:solidFill>
                  <a:srgbClr val="00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a:solidFill>
                    <a:prstClr val="white"/>
                  </a:solidFill>
                </a:endParaRPr>
              </a:p>
            </p:txBody>
          </p:sp>
          <p:sp>
            <p:nvSpPr>
              <p:cNvPr id="26" name="Textfeld 25"/>
              <p:cNvSpPr txBox="1"/>
              <p:nvPr/>
            </p:nvSpPr>
            <p:spPr>
              <a:xfrm>
                <a:off x="1475656" y="4353053"/>
                <a:ext cx="1591205" cy="292388"/>
              </a:xfrm>
              <a:prstGeom prst="rect">
                <a:avLst/>
              </a:prstGeom>
              <a:noFill/>
            </p:spPr>
            <p:txBody>
              <a:bodyPr wrap="none" rtlCol="0" anchor="ctr">
                <a:spAutoFit/>
              </a:bodyPr>
              <a:lstStyle/>
              <a:p>
                <a:r>
                  <a:rPr lang="de-DE" sz="1300" dirty="0" smtClean="0">
                    <a:solidFill>
                      <a:prstClr val="black"/>
                    </a:solidFill>
                  </a:rPr>
                  <a:t>Bearbeitungsgebiete</a:t>
                </a:r>
                <a:endParaRPr lang="de-DE" sz="1300" dirty="0">
                  <a:solidFill>
                    <a:prstClr val="black"/>
                  </a:solidFill>
                </a:endParaRPr>
              </a:p>
            </p:txBody>
          </p:sp>
          <p:sp>
            <p:nvSpPr>
              <p:cNvPr id="27" name="Textfeld 26"/>
              <p:cNvSpPr txBox="1"/>
              <p:nvPr/>
            </p:nvSpPr>
            <p:spPr>
              <a:xfrm>
                <a:off x="1475656" y="4679098"/>
                <a:ext cx="1526893" cy="292388"/>
              </a:xfrm>
              <a:prstGeom prst="rect">
                <a:avLst/>
              </a:prstGeom>
              <a:noFill/>
            </p:spPr>
            <p:txBody>
              <a:bodyPr wrap="none" rtlCol="0" anchor="ctr">
                <a:spAutoFit/>
              </a:bodyPr>
              <a:lstStyle/>
              <a:p>
                <a:r>
                  <a:rPr lang="de-DE" sz="1300" dirty="0" smtClean="0">
                    <a:solidFill>
                      <a:prstClr val="black"/>
                    </a:solidFill>
                  </a:rPr>
                  <a:t>Grundwasserkörper</a:t>
                </a:r>
                <a:endParaRPr lang="de-DE" sz="1300" dirty="0">
                  <a:solidFill>
                    <a:prstClr val="black"/>
                  </a:solidFill>
                </a:endParaRPr>
              </a:p>
            </p:txBody>
          </p:sp>
        </p:grpSp>
        <p:grpSp>
          <p:nvGrpSpPr>
            <p:cNvPr id="14" name="Gruppieren 13"/>
            <p:cNvGrpSpPr/>
            <p:nvPr/>
          </p:nvGrpSpPr>
          <p:grpSpPr>
            <a:xfrm>
              <a:off x="6468440" y="4459694"/>
              <a:ext cx="1527795" cy="292388"/>
              <a:chOff x="1187624" y="5356347"/>
              <a:chExt cx="1527795" cy="292388"/>
            </a:xfrm>
          </p:grpSpPr>
          <p:sp>
            <p:nvSpPr>
              <p:cNvPr id="22" name="Abgerundetes Rechteck 21"/>
              <p:cNvSpPr>
                <a:spLocks/>
              </p:cNvSpPr>
              <p:nvPr/>
            </p:nvSpPr>
            <p:spPr>
              <a:xfrm>
                <a:off x="1187624" y="5409467"/>
                <a:ext cx="324000" cy="186149"/>
              </a:xfrm>
              <a:prstGeom prst="roundRect">
                <a:avLst/>
              </a:prstGeom>
              <a:solidFill>
                <a:srgbClr val="00FF00"/>
              </a:solidFill>
              <a:ln w="2222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300">
                  <a:solidFill>
                    <a:prstClr val="white"/>
                  </a:solidFill>
                </a:endParaRPr>
              </a:p>
            </p:txBody>
          </p:sp>
          <p:sp>
            <p:nvSpPr>
              <p:cNvPr id="23" name="Textfeld 22"/>
              <p:cNvSpPr txBox="1"/>
              <p:nvPr/>
            </p:nvSpPr>
            <p:spPr>
              <a:xfrm>
                <a:off x="1475656" y="5356347"/>
                <a:ext cx="1239763" cy="292388"/>
              </a:xfrm>
              <a:prstGeom prst="rect">
                <a:avLst/>
              </a:prstGeom>
              <a:noFill/>
            </p:spPr>
            <p:txBody>
              <a:bodyPr wrap="none" rtlCol="0" anchor="ctr">
                <a:spAutoFit/>
              </a:bodyPr>
              <a:lstStyle/>
              <a:p>
                <a:r>
                  <a:rPr lang="de-DE" sz="1300" dirty="0" smtClean="0">
                    <a:solidFill>
                      <a:prstClr val="black"/>
                    </a:solidFill>
                  </a:rPr>
                  <a:t>Nicht gefährdet</a:t>
                </a:r>
                <a:endParaRPr lang="de-DE" sz="1300" dirty="0">
                  <a:solidFill>
                    <a:prstClr val="black"/>
                  </a:solidFill>
                </a:endParaRPr>
              </a:p>
            </p:txBody>
          </p:sp>
        </p:grpSp>
        <p:grpSp>
          <p:nvGrpSpPr>
            <p:cNvPr id="15" name="Gruppieren 14"/>
            <p:cNvGrpSpPr/>
            <p:nvPr/>
          </p:nvGrpSpPr>
          <p:grpSpPr>
            <a:xfrm>
              <a:off x="6468440" y="5060321"/>
              <a:ext cx="1072221" cy="292388"/>
              <a:chOff x="1187624" y="5956974"/>
              <a:chExt cx="1072221" cy="292388"/>
            </a:xfrm>
          </p:grpSpPr>
          <p:sp>
            <p:nvSpPr>
              <p:cNvPr id="20" name="Abgerundetes Rechteck 19"/>
              <p:cNvSpPr>
                <a:spLocks/>
              </p:cNvSpPr>
              <p:nvPr/>
            </p:nvSpPr>
            <p:spPr>
              <a:xfrm>
                <a:off x="1187624" y="6010094"/>
                <a:ext cx="324000" cy="186149"/>
              </a:xfrm>
              <a:prstGeom prst="roundRect">
                <a:avLst/>
              </a:prstGeom>
              <a:solidFill>
                <a:srgbClr val="FFFF00"/>
              </a:solidFill>
              <a:ln w="2222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300">
                  <a:solidFill>
                    <a:prstClr val="white"/>
                  </a:solidFill>
                </a:endParaRPr>
              </a:p>
            </p:txBody>
          </p:sp>
          <p:sp>
            <p:nvSpPr>
              <p:cNvPr id="21" name="Textfeld 20"/>
              <p:cNvSpPr txBox="1"/>
              <p:nvPr/>
            </p:nvSpPr>
            <p:spPr>
              <a:xfrm>
                <a:off x="1475656" y="5956974"/>
                <a:ext cx="784189" cy="292388"/>
              </a:xfrm>
              <a:prstGeom prst="rect">
                <a:avLst/>
              </a:prstGeom>
              <a:noFill/>
            </p:spPr>
            <p:txBody>
              <a:bodyPr wrap="none" rtlCol="0" anchor="ctr">
                <a:spAutoFit/>
              </a:bodyPr>
              <a:lstStyle/>
              <a:p>
                <a:r>
                  <a:rPr lang="de-DE" sz="1300" dirty="0" smtClean="0">
                    <a:solidFill>
                      <a:prstClr val="black"/>
                    </a:solidFill>
                  </a:rPr>
                  <a:t>Unsicher</a:t>
                </a:r>
                <a:endParaRPr lang="de-DE" sz="1300" dirty="0">
                  <a:solidFill>
                    <a:prstClr val="black"/>
                  </a:solidFill>
                </a:endParaRPr>
              </a:p>
            </p:txBody>
          </p:sp>
        </p:grpSp>
        <p:grpSp>
          <p:nvGrpSpPr>
            <p:cNvPr id="16" name="Gruppieren 15"/>
            <p:cNvGrpSpPr/>
            <p:nvPr/>
          </p:nvGrpSpPr>
          <p:grpSpPr>
            <a:xfrm>
              <a:off x="6468440" y="4752313"/>
              <a:ext cx="1296144" cy="307777"/>
              <a:chOff x="1187624" y="5661248"/>
              <a:chExt cx="1296144" cy="307777"/>
            </a:xfrm>
          </p:grpSpPr>
          <p:sp>
            <p:nvSpPr>
              <p:cNvPr id="18" name="Abgerundetes Rechteck 17"/>
              <p:cNvSpPr>
                <a:spLocks/>
              </p:cNvSpPr>
              <p:nvPr/>
            </p:nvSpPr>
            <p:spPr>
              <a:xfrm>
                <a:off x="1187624" y="5722062"/>
                <a:ext cx="324000" cy="186149"/>
              </a:xfrm>
              <a:prstGeom prst="roundRect">
                <a:avLst/>
              </a:prstGeom>
              <a:solidFill>
                <a:srgbClr val="FF0000"/>
              </a:solidFill>
              <a:ln w="2222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300">
                  <a:solidFill>
                    <a:prstClr val="white"/>
                  </a:solidFill>
                </a:endParaRPr>
              </a:p>
            </p:txBody>
          </p:sp>
          <p:sp>
            <p:nvSpPr>
              <p:cNvPr id="19" name="Textfeld 18"/>
              <p:cNvSpPr txBox="1"/>
              <p:nvPr/>
            </p:nvSpPr>
            <p:spPr>
              <a:xfrm>
                <a:off x="1475656" y="5661248"/>
                <a:ext cx="1008112" cy="307777"/>
              </a:xfrm>
              <a:prstGeom prst="rect">
                <a:avLst/>
              </a:prstGeom>
              <a:noFill/>
              <a:ln w="222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e-DE"/>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de-DE" sz="1300" dirty="0" smtClean="0">
                    <a:solidFill>
                      <a:prstClr val="black"/>
                    </a:solidFill>
                  </a:rPr>
                  <a:t>Gefährdet</a:t>
                </a:r>
                <a:endParaRPr lang="de-DE" sz="1300" dirty="0">
                  <a:solidFill>
                    <a:prstClr val="black"/>
                  </a:solidFill>
                </a:endParaRPr>
              </a:p>
            </p:txBody>
          </p:sp>
        </p:grpSp>
        <p:sp>
          <p:nvSpPr>
            <p:cNvPr id="17" name="Textfeld 16"/>
            <p:cNvSpPr txBox="1"/>
            <p:nvPr/>
          </p:nvSpPr>
          <p:spPr>
            <a:xfrm>
              <a:off x="6354904" y="4181507"/>
              <a:ext cx="1742593" cy="338554"/>
            </a:xfrm>
            <a:prstGeom prst="rect">
              <a:avLst/>
            </a:prstGeom>
            <a:noFill/>
          </p:spPr>
          <p:txBody>
            <a:bodyPr wrap="none" rtlCol="0">
              <a:spAutoFit/>
            </a:bodyPr>
            <a:lstStyle/>
            <a:p>
              <a:r>
                <a:rPr lang="de-DE" sz="1600" b="1" dirty="0" smtClean="0">
                  <a:solidFill>
                    <a:prstClr val="black"/>
                  </a:solidFill>
                </a:rPr>
                <a:t>Risikoabschätzung</a:t>
              </a:r>
              <a:endParaRPr lang="de-DE" sz="1600" b="1" dirty="0">
                <a:solidFill>
                  <a:prstClr val="black"/>
                </a:solidFill>
              </a:endParaRPr>
            </a:p>
          </p:txBody>
        </p:sp>
      </p:grpSp>
      <p:sp>
        <p:nvSpPr>
          <p:cNvPr id="28" name="Textfeld 27"/>
          <p:cNvSpPr txBox="1"/>
          <p:nvPr/>
        </p:nvSpPr>
        <p:spPr>
          <a:xfrm>
            <a:off x="6071957" y="1196752"/>
            <a:ext cx="1332481" cy="400110"/>
          </a:xfrm>
          <a:prstGeom prst="rect">
            <a:avLst/>
          </a:prstGeom>
          <a:noFill/>
        </p:spPr>
        <p:txBody>
          <a:bodyPr wrap="none" rtlCol="0">
            <a:spAutoFit/>
          </a:bodyPr>
          <a:lstStyle/>
          <a:p>
            <a:pPr>
              <a:spcBef>
                <a:spcPts val="600"/>
              </a:spcBef>
            </a:pPr>
            <a:r>
              <a:rPr lang="de-DE" sz="2000" b="1" dirty="0" smtClean="0"/>
              <a:t>Versalzung</a:t>
            </a:r>
            <a:endParaRPr lang="de-DE" sz="2000" b="1" dirty="0"/>
          </a:p>
        </p:txBody>
      </p:sp>
      <p:sp>
        <p:nvSpPr>
          <p:cNvPr id="29" name="Rechteck 28"/>
          <p:cNvSpPr/>
          <p:nvPr/>
        </p:nvSpPr>
        <p:spPr>
          <a:xfrm>
            <a:off x="396759" y="5950281"/>
            <a:ext cx="2796791" cy="523220"/>
          </a:xfrm>
          <a:prstGeom prst="rect">
            <a:avLst/>
          </a:prstGeom>
        </p:spPr>
        <p:txBody>
          <a:bodyPr wrap="none">
            <a:spAutoFit/>
          </a:bodyPr>
          <a:lstStyle/>
          <a:p>
            <a:r>
              <a:rPr lang="de-DE" sz="1400" dirty="0" smtClean="0">
                <a:solidFill>
                  <a:prstClr val="black"/>
                </a:solidFill>
              </a:rPr>
              <a:t>(hier: nur </a:t>
            </a:r>
            <a:r>
              <a:rPr lang="de-DE" sz="1400" dirty="0">
                <a:solidFill>
                  <a:prstClr val="black"/>
                </a:solidFill>
              </a:rPr>
              <a:t>GWK, für </a:t>
            </a:r>
            <a:r>
              <a:rPr lang="de-DE" sz="1400" dirty="0" smtClean="0">
                <a:solidFill>
                  <a:prstClr val="black"/>
                </a:solidFill>
              </a:rPr>
              <a:t>die die Meldung</a:t>
            </a:r>
          </a:p>
          <a:p>
            <a:r>
              <a:rPr lang="de-DE" sz="1400" dirty="0" smtClean="0">
                <a:solidFill>
                  <a:prstClr val="black"/>
                </a:solidFill>
              </a:rPr>
              <a:t>federführend durch </a:t>
            </a:r>
            <a:r>
              <a:rPr lang="de-DE" sz="1400" dirty="0" err="1" smtClean="0">
                <a:solidFill>
                  <a:prstClr val="black"/>
                </a:solidFill>
              </a:rPr>
              <a:t>Nds</a:t>
            </a:r>
            <a:r>
              <a:rPr lang="de-DE" sz="1400" dirty="0">
                <a:solidFill>
                  <a:prstClr val="black"/>
                </a:solidFill>
              </a:rPr>
              <a:t>. </a:t>
            </a:r>
            <a:r>
              <a:rPr lang="de-DE" sz="1400" dirty="0" smtClean="0">
                <a:solidFill>
                  <a:prstClr val="black"/>
                </a:solidFill>
              </a:rPr>
              <a:t>erfolgt)</a:t>
            </a:r>
            <a:endParaRPr lang="de-DE" sz="1400" dirty="0">
              <a:solidFill>
                <a:prstClr val="black"/>
              </a:solidFill>
            </a:endParaRPr>
          </a:p>
        </p:txBody>
      </p:sp>
    </p:spTree>
    <p:extLst>
      <p:ext uri="{BB962C8B-B14F-4D97-AF65-F5344CB8AC3E}">
        <p14:creationId xmlns:p14="http://schemas.microsoft.com/office/powerpoint/2010/main" val="4207191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Text Box 9"/>
          <p:cNvSpPr txBox="1">
            <a:spLocks noChangeArrowheads="1"/>
          </p:cNvSpPr>
          <p:nvPr/>
        </p:nvSpPr>
        <p:spPr bwMode="auto">
          <a:xfrm>
            <a:off x="1619250" y="1268413"/>
            <a:ext cx="12239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de-DE" sz="1000" b="1">
              <a:solidFill>
                <a:srgbClr val="000000"/>
              </a:solidFill>
              <a:latin typeface="Arial" charset="0"/>
            </a:endParaRPr>
          </a:p>
        </p:txBody>
      </p:sp>
      <p:sp>
        <p:nvSpPr>
          <p:cNvPr id="30" name="Rectangle 3"/>
          <p:cNvSpPr>
            <a:spLocks noChangeArrowheads="1"/>
          </p:cNvSpPr>
          <p:nvPr/>
        </p:nvSpPr>
        <p:spPr bwMode="auto">
          <a:xfrm>
            <a:off x="1476375" y="2852738"/>
            <a:ext cx="3671888"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kern="0">
              <a:solidFill>
                <a:sysClr val="windowText" lastClr="000000"/>
              </a:solidFill>
            </a:endParaRPr>
          </a:p>
        </p:txBody>
      </p:sp>
      <p:sp>
        <p:nvSpPr>
          <p:cNvPr id="31" name="Rectangle 7"/>
          <p:cNvSpPr>
            <a:spLocks noChangeArrowheads="1"/>
          </p:cNvSpPr>
          <p:nvPr/>
        </p:nvSpPr>
        <p:spPr bwMode="auto">
          <a:xfrm>
            <a:off x="755650" y="1412875"/>
            <a:ext cx="33115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kern="0">
              <a:solidFill>
                <a:sysClr val="windowText" lastClr="000000"/>
              </a:solidFill>
            </a:endParaRPr>
          </a:p>
        </p:txBody>
      </p:sp>
      <p:sp>
        <p:nvSpPr>
          <p:cNvPr id="32" name="Rectangle 8"/>
          <p:cNvSpPr>
            <a:spLocks noChangeArrowheads="1"/>
          </p:cNvSpPr>
          <p:nvPr/>
        </p:nvSpPr>
        <p:spPr bwMode="auto">
          <a:xfrm>
            <a:off x="468312" y="1268413"/>
            <a:ext cx="5183807"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de-DE" sz="2800" b="1" kern="0" dirty="0" smtClean="0">
                <a:cs typeface="Arial" pitchFamily="34" charset="0"/>
              </a:rPr>
              <a:t>Risikoanalyse „(g)</a:t>
            </a:r>
            <a:r>
              <a:rPr lang="de-DE" sz="2800" b="1" kern="0" dirty="0" err="1" smtClean="0">
                <a:cs typeface="Arial" pitchFamily="34" charset="0"/>
              </a:rPr>
              <a:t>wa</a:t>
            </a:r>
            <a:r>
              <a:rPr lang="de-DE" sz="2800" b="1" kern="0" dirty="0" smtClean="0">
                <a:cs typeface="Arial" pitchFamily="34" charset="0"/>
              </a:rPr>
              <a:t> Landökosysteme“</a:t>
            </a:r>
            <a:endParaRPr lang="de-DE" sz="2800" b="1" kern="0" dirty="0">
              <a:cs typeface="Arial" pitchFamily="34" charset="0"/>
            </a:endParaRPr>
          </a:p>
        </p:txBody>
      </p:sp>
      <p:sp>
        <p:nvSpPr>
          <p:cNvPr id="33" name="Rectangle 9"/>
          <p:cNvSpPr>
            <a:spLocks noChangeArrowheads="1"/>
          </p:cNvSpPr>
          <p:nvPr/>
        </p:nvSpPr>
        <p:spPr bwMode="auto">
          <a:xfrm>
            <a:off x="2411413" y="1700213"/>
            <a:ext cx="143986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kern="0">
              <a:solidFill>
                <a:sysClr val="windowText" lastClr="000000"/>
              </a:solidFill>
            </a:endParaRPr>
          </a:p>
        </p:txBody>
      </p:sp>
      <p:sp>
        <p:nvSpPr>
          <p:cNvPr id="40" name="Rectangle 20"/>
          <p:cNvSpPr>
            <a:spLocks noChangeArrowheads="1"/>
          </p:cNvSpPr>
          <p:nvPr/>
        </p:nvSpPr>
        <p:spPr bwMode="auto">
          <a:xfrm>
            <a:off x="827088" y="2070100"/>
            <a:ext cx="410368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sz="2000" kern="0" dirty="0">
              <a:solidFill>
                <a:sysClr val="windowText" lastClr="000000"/>
              </a:solidFill>
            </a:endParaRPr>
          </a:p>
        </p:txBody>
      </p:sp>
      <p:sp>
        <p:nvSpPr>
          <p:cNvPr id="21" name="Rectangle 20"/>
          <p:cNvSpPr>
            <a:spLocks noChangeArrowheads="1"/>
          </p:cNvSpPr>
          <p:nvPr/>
        </p:nvSpPr>
        <p:spPr bwMode="auto">
          <a:xfrm>
            <a:off x="395536" y="1772891"/>
            <a:ext cx="3086495"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t"/>
          <a:lstStyle/>
          <a:p>
            <a:pPr>
              <a:defRPr/>
            </a:pPr>
            <a:r>
              <a:rPr lang="de-DE" sz="2000" kern="0" dirty="0" smtClean="0">
                <a:solidFill>
                  <a:sysClr val="windowText" lastClr="000000"/>
                </a:solidFill>
                <a:cs typeface="Arial" pitchFamily="34" charset="0"/>
              </a:rPr>
              <a:t>Grundsätzliches</a:t>
            </a:r>
          </a:p>
          <a:p>
            <a:pPr>
              <a:defRPr/>
            </a:pPr>
            <a:endParaRPr lang="de-DE" sz="1000" kern="0" dirty="0" smtClean="0">
              <a:solidFill>
                <a:sysClr val="windowText" lastClr="000000"/>
              </a:solidFill>
              <a:cs typeface="Arial" pitchFamily="34" charset="0"/>
            </a:endParaRPr>
          </a:p>
          <a:p>
            <a:r>
              <a:rPr lang="de-DE" dirty="0" smtClean="0">
                <a:solidFill>
                  <a:srgbClr val="0070C0"/>
                </a:solidFill>
                <a:cs typeface="Arial" pitchFamily="34" charset="0"/>
              </a:rPr>
              <a:t>Durch menschliche Tätigkeiten bedingte Änderungen des</a:t>
            </a:r>
          </a:p>
          <a:p>
            <a:r>
              <a:rPr lang="de-DE" dirty="0">
                <a:solidFill>
                  <a:srgbClr val="0070C0"/>
                </a:solidFill>
                <a:cs typeface="Arial" pitchFamily="34" charset="0"/>
              </a:rPr>
              <a:t>GW-Standes </a:t>
            </a:r>
            <a:r>
              <a:rPr lang="de-DE" dirty="0" smtClean="0">
                <a:solidFill>
                  <a:srgbClr val="0070C0"/>
                </a:solidFill>
                <a:cs typeface="Arial" pitchFamily="34" charset="0"/>
              </a:rPr>
              <a:t>dürfen zukünftig </a:t>
            </a:r>
            <a:r>
              <a:rPr lang="de-DE" u="sng" dirty="0" smtClean="0">
                <a:solidFill>
                  <a:srgbClr val="0070C0"/>
                </a:solidFill>
                <a:cs typeface="Arial" pitchFamily="34" charset="0"/>
              </a:rPr>
              <a:t>nicht</a:t>
            </a:r>
            <a:r>
              <a:rPr lang="de-DE" dirty="0" smtClean="0">
                <a:solidFill>
                  <a:srgbClr val="0070C0"/>
                </a:solidFill>
                <a:cs typeface="Arial" pitchFamily="34" charset="0"/>
              </a:rPr>
              <a:t> dazu führen, </a:t>
            </a:r>
            <a:r>
              <a:rPr lang="de-DE" dirty="0">
                <a:solidFill>
                  <a:srgbClr val="0070C0"/>
                </a:solidFill>
                <a:cs typeface="Arial" pitchFamily="34" charset="0"/>
              </a:rPr>
              <a:t>dass </a:t>
            </a:r>
          </a:p>
          <a:p>
            <a:r>
              <a:rPr lang="de-DE" dirty="0" smtClean="0">
                <a:solidFill>
                  <a:srgbClr val="0070C0"/>
                </a:solidFill>
                <a:cs typeface="Arial" pitchFamily="34" charset="0"/>
              </a:rPr>
              <a:t>c) Landökosysteme, die direkt vom GWK </a:t>
            </a:r>
          </a:p>
          <a:p>
            <a:r>
              <a:rPr lang="de-DE" dirty="0">
                <a:solidFill>
                  <a:srgbClr val="0070C0"/>
                </a:solidFill>
                <a:cs typeface="Arial" pitchFamily="34" charset="0"/>
              </a:rPr>
              <a:t> </a:t>
            </a:r>
            <a:r>
              <a:rPr lang="de-DE" dirty="0" smtClean="0">
                <a:solidFill>
                  <a:srgbClr val="0070C0"/>
                </a:solidFill>
                <a:cs typeface="Arial" pitchFamily="34" charset="0"/>
              </a:rPr>
              <a:t>    abhängig sind, signifikant geschädigt werden</a:t>
            </a:r>
          </a:p>
          <a:p>
            <a:r>
              <a:rPr lang="de-DE" sz="1000" dirty="0" smtClean="0">
                <a:solidFill>
                  <a:srgbClr val="0070C0"/>
                </a:solidFill>
                <a:cs typeface="Arial" pitchFamily="34" charset="0"/>
              </a:rPr>
              <a:t>     </a:t>
            </a:r>
            <a:endParaRPr lang="de-DE" sz="1000" kern="0" dirty="0">
              <a:solidFill>
                <a:sysClr val="windowText" lastClr="000000"/>
              </a:solidFill>
            </a:endParaRPr>
          </a:p>
          <a:p>
            <a:r>
              <a:rPr lang="de-DE" sz="1400" dirty="0" smtClean="0">
                <a:solidFill>
                  <a:srgbClr val="000000"/>
                </a:solidFill>
              </a:rPr>
              <a:t>(Auszug aus § 4 Nr. 2. c) der </a:t>
            </a:r>
            <a:r>
              <a:rPr lang="de-DE" sz="1400" dirty="0" err="1" smtClean="0">
                <a:solidFill>
                  <a:srgbClr val="000000"/>
                </a:solidFill>
              </a:rPr>
              <a:t>GrwV</a:t>
            </a:r>
            <a:r>
              <a:rPr lang="de-DE" sz="1400" dirty="0" smtClean="0">
                <a:solidFill>
                  <a:srgbClr val="000000"/>
                </a:solidFill>
              </a:rPr>
              <a:t>)</a:t>
            </a:r>
          </a:p>
          <a:p>
            <a:endParaRPr lang="de-DE" sz="1400" dirty="0">
              <a:solidFill>
                <a:srgbClr val="000000"/>
              </a:solidFill>
            </a:endParaRPr>
          </a:p>
          <a:p>
            <a:endParaRPr lang="de-DE" sz="1400" dirty="0" smtClean="0">
              <a:solidFill>
                <a:srgbClr val="000000"/>
              </a:solidFill>
            </a:endParaRPr>
          </a:p>
          <a:p>
            <a:endParaRPr lang="de-DE" dirty="0" smtClean="0">
              <a:solidFill>
                <a:srgbClr val="000000"/>
              </a:solidFill>
            </a:endParaRPr>
          </a:p>
          <a:p>
            <a:endParaRPr lang="de-DE" sz="800" dirty="0">
              <a:solidFill>
                <a:srgbClr val="000000"/>
              </a:solidFill>
            </a:endParaRPr>
          </a:p>
          <a:p>
            <a:endParaRPr lang="de-DE" sz="1400" dirty="0">
              <a:solidFill>
                <a:srgbClr val="000000"/>
              </a:solidFill>
            </a:endParaRPr>
          </a:p>
          <a:p>
            <a:endParaRPr lang="de-DE" sz="1400" dirty="0" smtClean="0">
              <a:solidFill>
                <a:srgbClr val="000000"/>
              </a:solidFill>
            </a:endParaRPr>
          </a:p>
          <a:p>
            <a:endParaRPr lang="de-DE" sz="1400" dirty="0">
              <a:solidFill>
                <a:srgbClr val="000000"/>
              </a:solidFill>
            </a:endParaRPr>
          </a:p>
          <a:p>
            <a:endParaRPr lang="de-DE" sz="1400" dirty="0" smtClean="0">
              <a:solidFill>
                <a:srgbClr val="000000"/>
              </a:solidFill>
            </a:endParaRPr>
          </a:p>
          <a:p>
            <a:endParaRPr lang="de-DE" sz="1000" dirty="0" smtClean="0">
              <a:solidFill>
                <a:srgbClr val="000000"/>
              </a:solidFill>
            </a:endParaRPr>
          </a:p>
          <a:p>
            <a:endParaRPr lang="de-DE" sz="1400" dirty="0" smtClean="0">
              <a:solidFill>
                <a:srgbClr val="000000"/>
              </a:solidFill>
            </a:endParaRPr>
          </a:p>
          <a:p>
            <a:endParaRPr lang="de-DE" sz="1000" dirty="0" smtClean="0">
              <a:solidFill>
                <a:srgbClr val="000000"/>
              </a:solidFill>
            </a:endParaRPr>
          </a:p>
          <a:p>
            <a:endParaRPr lang="de-DE" sz="1400" dirty="0" smtClean="0">
              <a:solidFill>
                <a:srgbClr val="000000"/>
              </a:solidFill>
            </a:endParaRPr>
          </a:p>
          <a:p>
            <a:r>
              <a:rPr lang="de-DE" sz="1400" dirty="0" smtClean="0">
                <a:solidFill>
                  <a:srgbClr val="000000"/>
                </a:solidFill>
              </a:rPr>
              <a:t>                       </a:t>
            </a:r>
            <a:r>
              <a:rPr lang="de-DE" sz="1200" dirty="0" smtClean="0">
                <a:solidFill>
                  <a:srgbClr val="000000"/>
                </a:solidFill>
              </a:rPr>
              <a:t>Abb</a:t>
            </a:r>
            <a:r>
              <a:rPr lang="de-DE" sz="1200" dirty="0">
                <a:solidFill>
                  <a:srgbClr val="000000"/>
                </a:solidFill>
              </a:rPr>
              <a:t>. </a:t>
            </a:r>
            <a:r>
              <a:rPr lang="de-DE" sz="1200" dirty="0" smtClean="0">
                <a:solidFill>
                  <a:srgbClr val="000000"/>
                </a:solidFill>
              </a:rPr>
              <a:t>Systemskizze </a:t>
            </a:r>
            <a:r>
              <a:rPr lang="de-DE" sz="1200" dirty="0" err="1" smtClean="0">
                <a:solidFill>
                  <a:srgbClr val="000000"/>
                </a:solidFill>
              </a:rPr>
              <a:t>gwa</a:t>
            </a:r>
            <a:r>
              <a:rPr lang="de-DE" sz="1200" dirty="0" smtClean="0">
                <a:solidFill>
                  <a:srgbClr val="000000"/>
                </a:solidFill>
              </a:rPr>
              <a:t> Landökosystem</a:t>
            </a:r>
            <a:endParaRPr lang="de-DE" sz="1200" dirty="0">
              <a:solidFill>
                <a:srgbClr val="000000"/>
              </a:solidFill>
            </a:endParaRPr>
          </a:p>
        </p:txBody>
      </p:sp>
      <p:pic>
        <p:nvPicPr>
          <p:cNvPr id="2" name="Picture 2" descr="http://www.umweltbundesamt.de/wasser/bilder/ow_wrrl_wetlands-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5140" y="3501008"/>
            <a:ext cx="4675686" cy="286030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102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061" y="803837"/>
            <a:ext cx="6694777" cy="5655600"/>
          </a:xfrm>
          <a:prstGeom prst="rect">
            <a:avLst/>
          </a:prstGeom>
        </p:spPr>
      </p:pic>
      <p:grpSp>
        <p:nvGrpSpPr>
          <p:cNvPr id="31" name="Gruppieren 30"/>
          <p:cNvGrpSpPr/>
          <p:nvPr/>
        </p:nvGrpSpPr>
        <p:grpSpPr>
          <a:xfrm>
            <a:off x="395537" y="802804"/>
            <a:ext cx="6695999" cy="5656633"/>
            <a:chOff x="395537" y="802804"/>
            <a:chExt cx="6695999" cy="5656633"/>
          </a:xfrm>
        </p:grpSpPr>
        <p:pic>
          <p:nvPicPr>
            <p:cNvPr id="32" name="Picture 2"/>
            <p:cNvPicPr>
              <a:picLocks noChangeAspect="1" noChangeArrowheads="1"/>
            </p:cNvPicPr>
            <p:nvPr/>
          </p:nvPicPr>
          <p:blipFill rotWithShape="1">
            <a:blip r:embed="rId4" cstate="email">
              <a:clrChange>
                <a:clrFrom>
                  <a:srgbClr val="E1E1E1"/>
                </a:clrFrom>
                <a:clrTo>
                  <a:srgbClr val="E1E1E1">
                    <a:alpha val="0"/>
                  </a:srgbClr>
                </a:clrTo>
              </a:clrChange>
              <a:extLst>
                <a:ext uri="{28A0092B-C50C-407E-A947-70E740481C1C}">
                  <a14:useLocalDpi xmlns:a14="http://schemas.microsoft.com/office/drawing/2010/main"/>
                </a:ext>
              </a:extLst>
            </a:blip>
            <a:srcRect/>
            <a:stretch/>
          </p:blipFill>
          <p:spPr bwMode="auto">
            <a:xfrm>
              <a:off x="395537" y="802804"/>
              <a:ext cx="6695999" cy="565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hteck 33"/>
            <p:cNvSpPr/>
            <p:nvPr/>
          </p:nvSpPr>
          <p:spPr>
            <a:xfrm>
              <a:off x="6960290" y="1510690"/>
              <a:ext cx="131245" cy="17742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grpSp>
      <p:sp>
        <p:nvSpPr>
          <p:cNvPr id="2" name="Textfeld 1"/>
          <p:cNvSpPr txBox="1"/>
          <p:nvPr/>
        </p:nvSpPr>
        <p:spPr>
          <a:xfrm>
            <a:off x="4944877" y="802804"/>
            <a:ext cx="3875163" cy="400110"/>
          </a:xfrm>
          <a:prstGeom prst="rect">
            <a:avLst/>
          </a:prstGeom>
          <a:noFill/>
        </p:spPr>
        <p:txBody>
          <a:bodyPr wrap="none" rtlCol="0">
            <a:spAutoFit/>
          </a:bodyPr>
          <a:lstStyle/>
          <a:p>
            <a:pPr algn="r"/>
            <a:r>
              <a:rPr lang="de-DE" sz="2000" b="1" dirty="0" smtClean="0">
                <a:solidFill>
                  <a:prstClr val="black"/>
                </a:solidFill>
              </a:rPr>
              <a:t>Gefährdungsabschätzung 2021 - NI</a:t>
            </a:r>
          </a:p>
        </p:txBody>
      </p:sp>
      <p:grpSp>
        <p:nvGrpSpPr>
          <p:cNvPr id="5" name="Gruppieren 4"/>
          <p:cNvGrpSpPr/>
          <p:nvPr/>
        </p:nvGrpSpPr>
        <p:grpSpPr>
          <a:xfrm>
            <a:off x="6354903" y="3383173"/>
            <a:ext cx="2465137" cy="2062051"/>
            <a:chOff x="6354903" y="3383173"/>
            <a:chExt cx="2465137" cy="2062051"/>
          </a:xfrm>
        </p:grpSpPr>
        <p:sp>
          <p:nvSpPr>
            <p:cNvPr id="11" name="Abgerundetes Rechteck 10"/>
            <p:cNvSpPr/>
            <p:nvPr/>
          </p:nvSpPr>
          <p:spPr>
            <a:xfrm>
              <a:off x="6354903" y="3383173"/>
              <a:ext cx="2465137" cy="2062051"/>
            </a:xfrm>
            <a:prstGeom prst="roundRect">
              <a:avLst>
                <a:gd name="adj" fmla="val 4562"/>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grpSp>
          <p:nvGrpSpPr>
            <p:cNvPr id="13" name="Gruppieren 12"/>
            <p:cNvGrpSpPr/>
            <p:nvPr/>
          </p:nvGrpSpPr>
          <p:grpSpPr>
            <a:xfrm>
              <a:off x="6468440" y="3477125"/>
              <a:ext cx="1879237" cy="618433"/>
              <a:chOff x="1187624" y="4353053"/>
              <a:chExt cx="1879237" cy="618433"/>
            </a:xfrm>
          </p:grpSpPr>
          <p:sp>
            <p:nvSpPr>
              <p:cNvPr id="24" name="Abgerundetes Rechteck 23"/>
              <p:cNvSpPr>
                <a:spLocks/>
              </p:cNvSpPr>
              <p:nvPr/>
            </p:nvSpPr>
            <p:spPr>
              <a:xfrm>
                <a:off x="1187624" y="4731706"/>
                <a:ext cx="324000" cy="186149"/>
              </a:xfrm>
              <a:prstGeom prst="roundRect">
                <a:avLst/>
              </a:prstGeom>
              <a:noFill/>
              <a:ln w="22225">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a:solidFill>
                    <a:prstClr val="white"/>
                  </a:solidFill>
                </a:endParaRPr>
              </a:p>
            </p:txBody>
          </p:sp>
          <p:sp>
            <p:nvSpPr>
              <p:cNvPr id="25" name="Abgerundetes Rechteck 24"/>
              <p:cNvSpPr>
                <a:spLocks/>
              </p:cNvSpPr>
              <p:nvPr/>
            </p:nvSpPr>
            <p:spPr>
              <a:xfrm>
                <a:off x="1187624" y="4405927"/>
                <a:ext cx="324000" cy="186149"/>
              </a:xfrm>
              <a:prstGeom prst="roundRect">
                <a:avLst/>
              </a:prstGeom>
              <a:noFill/>
              <a:ln w="19050">
                <a:solidFill>
                  <a:srgbClr val="00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a:solidFill>
                    <a:prstClr val="white"/>
                  </a:solidFill>
                </a:endParaRPr>
              </a:p>
            </p:txBody>
          </p:sp>
          <p:sp>
            <p:nvSpPr>
              <p:cNvPr id="26" name="Textfeld 25"/>
              <p:cNvSpPr txBox="1"/>
              <p:nvPr/>
            </p:nvSpPr>
            <p:spPr>
              <a:xfrm>
                <a:off x="1475656" y="4353053"/>
                <a:ext cx="1591205" cy="292388"/>
              </a:xfrm>
              <a:prstGeom prst="rect">
                <a:avLst/>
              </a:prstGeom>
              <a:noFill/>
            </p:spPr>
            <p:txBody>
              <a:bodyPr wrap="none" rtlCol="0" anchor="ctr">
                <a:spAutoFit/>
              </a:bodyPr>
              <a:lstStyle/>
              <a:p>
                <a:r>
                  <a:rPr lang="de-DE" sz="1300" dirty="0" smtClean="0">
                    <a:solidFill>
                      <a:prstClr val="black"/>
                    </a:solidFill>
                  </a:rPr>
                  <a:t>Bearbeitungsgebiete</a:t>
                </a:r>
                <a:endParaRPr lang="de-DE" sz="1300" dirty="0">
                  <a:solidFill>
                    <a:prstClr val="black"/>
                  </a:solidFill>
                </a:endParaRPr>
              </a:p>
            </p:txBody>
          </p:sp>
          <p:sp>
            <p:nvSpPr>
              <p:cNvPr id="27" name="Textfeld 26"/>
              <p:cNvSpPr txBox="1"/>
              <p:nvPr/>
            </p:nvSpPr>
            <p:spPr>
              <a:xfrm>
                <a:off x="1475656" y="4679098"/>
                <a:ext cx="1526893" cy="292388"/>
              </a:xfrm>
              <a:prstGeom prst="rect">
                <a:avLst/>
              </a:prstGeom>
              <a:noFill/>
            </p:spPr>
            <p:txBody>
              <a:bodyPr wrap="none" rtlCol="0" anchor="ctr">
                <a:spAutoFit/>
              </a:bodyPr>
              <a:lstStyle/>
              <a:p>
                <a:r>
                  <a:rPr lang="de-DE" sz="1300" dirty="0" smtClean="0">
                    <a:solidFill>
                      <a:prstClr val="black"/>
                    </a:solidFill>
                  </a:rPr>
                  <a:t>Grundwasserkörper</a:t>
                </a:r>
                <a:endParaRPr lang="de-DE" sz="1300" dirty="0">
                  <a:solidFill>
                    <a:prstClr val="black"/>
                  </a:solidFill>
                </a:endParaRPr>
              </a:p>
            </p:txBody>
          </p:sp>
        </p:grpSp>
        <p:grpSp>
          <p:nvGrpSpPr>
            <p:cNvPr id="14" name="Gruppieren 13"/>
            <p:cNvGrpSpPr/>
            <p:nvPr/>
          </p:nvGrpSpPr>
          <p:grpSpPr>
            <a:xfrm>
              <a:off x="6468440" y="4459694"/>
              <a:ext cx="1527795" cy="292388"/>
              <a:chOff x="1187624" y="5356347"/>
              <a:chExt cx="1527795" cy="292388"/>
            </a:xfrm>
          </p:grpSpPr>
          <p:sp>
            <p:nvSpPr>
              <p:cNvPr id="22" name="Abgerundetes Rechteck 21"/>
              <p:cNvSpPr>
                <a:spLocks/>
              </p:cNvSpPr>
              <p:nvPr/>
            </p:nvSpPr>
            <p:spPr>
              <a:xfrm>
                <a:off x="1187624" y="5409467"/>
                <a:ext cx="324000" cy="186149"/>
              </a:xfrm>
              <a:prstGeom prst="roundRect">
                <a:avLst/>
              </a:prstGeom>
              <a:solidFill>
                <a:srgbClr val="00FF00"/>
              </a:solidFill>
              <a:ln w="2222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300">
                  <a:solidFill>
                    <a:prstClr val="white"/>
                  </a:solidFill>
                </a:endParaRPr>
              </a:p>
            </p:txBody>
          </p:sp>
          <p:sp>
            <p:nvSpPr>
              <p:cNvPr id="23" name="Textfeld 22"/>
              <p:cNvSpPr txBox="1"/>
              <p:nvPr/>
            </p:nvSpPr>
            <p:spPr>
              <a:xfrm>
                <a:off x="1475656" y="5356347"/>
                <a:ext cx="1239763" cy="292388"/>
              </a:xfrm>
              <a:prstGeom prst="rect">
                <a:avLst/>
              </a:prstGeom>
              <a:noFill/>
            </p:spPr>
            <p:txBody>
              <a:bodyPr wrap="none" rtlCol="0" anchor="ctr">
                <a:spAutoFit/>
              </a:bodyPr>
              <a:lstStyle/>
              <a:p>
                <a:r>
                  <a:rPr lang="de-DE" sz="1300" dirty="0" smtClean="0">
                    <a:solidFill>
                      <a:prstClr val="black"/>
                    </a:solidFill>
                  </a:rPr>
                  <a:t>Nicht gefährdet</a:t>
                </a:r>
                <a:endParaRPr lang="de-DE" sz="1300" dirty="0">
                  <a:solidFill>
                    <a:prstClr val="black"/>
                  </a:solidFill>
                </a:endParaRPr>
              </a:p>
            </p:txBody>
          </p:sp>
        </p:grpSp>
        <p:grpSp>
          <p:nvGrpSpPr>
            <p:cNvPr id="15" name="Gruppieren 14"/>
            <p:cNvGrpSpPr/>
            <p:nvPr/>
          </p:nvGrpSpPr>
          <p:grpSpPr>
            <a:xfrm>
              <a:off x="6468440" y="5060321"/>
              <a:ext cx="1072221" cy="292388"/>
              <a:chOff x="1187624" y="5956974"/>
              <a:chExt cx="1072221" cy="292388"/>
            </a:xfrm>
          </p:grpSpPr>
          <p:sp>
            <p:nvSpPr>
              <p:cNvPr id="20" name="Abgerundetes Rechteck 19"/>
              <p:cNvSpPr>
                <a:spLocks/>
              </p:cNvSpPr>
              <p:nvPr/>
            </p:nvSpPr>
            <p:spPr>
              <a:xfrm>
                <a:off x="1187624" y="6010094"/>
                <a:ext cx="324000" cy="186149"/>
              </a:xfrm>
              <a:prstGeom prst="roundRect">
                <a:avLst/>
              </a:prstGeom>
              <a:solidFill>
                <a:srgbClr val="FFFF00"/>
              </a:solidFill>
              <a:ln w="2222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300">
                  <a:solidFill>
                    <a:prstClr val="white"/>
                  </a:solidFill>
                </a:endParaRPr>
              </a:p>
            </p:txBody>
          </p:sp>
          <p:sp>
            <p:nvSpPr>
              <p:cNvPr id="21" name="Textfeld 20"/>
              <p:cNvSpPr txBox="1"/>
              <p:nvPr/>
            </p:nvSpPr>
            <p:spPr>
              <a:xfrm>
                <a:off x="1475656" y="5956974"/>
                <a:ext cx="784189" cy="292388"/>
              </a:xfrm>
              <a:prstGeom prst="rect">
                <a:avLst/>
              </a:prstGeom>
              <a:noFill/>
            </p:spPr>
            <p:txBody>
              <a:bodyPr wrap="none" rtlCol="0" anchor="ctr">
                <a:spAutoFit/>
              </a:bodyPr>
              <a:lstStyle/>
              <a:p>
                <a:r>
                  <a:rPr lang="de-DE" sz="1300" dirty="0" smtClean="0">
                    <a:solidFill>
                      <a:prstClr val="black"/>
                    </a:solidFill>
                  </a:rPr>
                  <a:t>Unsicher</a:t>
                </a:r>
                <a:endParaRPr lang="de-DE" sz="1300" dirty="0">
                  <a:solidFill>
                    <a:prstClr val="black"/>
                  </a:solidFill>
                </a:endParaRPr>
              </a:p>
            </p:txBody>
          </p:sp>
        </p:grpSp>
        <p:grpSp>
          <p:nvGrpSpPr>
            <p:cNvPr id="16" name="Gruppieren 15"/>
            <p:cNvGrpSpPr/>
            <p:nvPr/>
          </p:nvGrpSpPr>
          <p:grpSpPr>
            <a:xfrm>
              <a:off x="6468440" y="4752313"/>
              <a:ext cx="1296144" cy="307777"/>
              <a:chOff x="1187624" y="5661248"/>
              <a:chExt cx="1296144" cy="307777"/>
            </a:xfrm>
          </p:grpSpPr>
          <p:sp>
            <p:nvSpPr>
              <p:cNvPr id="18" name="Abgerundetes Rechteck 17"/>
              <p:cNvSpPr>
                <a:spLocks/>
              </p:cNvSpPr>
              <p:nvPr/>
            </p:nvSpPr>
            <p:spPr>
              <a:xfrm>
                <a:off x="1187624" y="5722062"/>
                <a:ext cx="324000" cy="186149"/>
              </a:xfrm>
              <a:prstGeom prst="roundRect">
                <a:avLst/>
              </a:prstGeom>
              <a:solidFill>
                <a:srgbClr val="FF0000"/>
              </a:solidFill>
              <a:ln w="2222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300">
                  <a:solidFill>
                    <a:prstClr val="white"/>
                  </a:solidFill>
                </a:endParaRPr>
              </a:p>
            </p:txBody>
          </p:sp>
          <p:sp>
            <p:nvSpPr>
              <p:cNvPr id="19" name="Textfeld 18"/>
              <p:cNvSpPr txBox="1"/>
              <p:nvPr/>
            </p:nvSpPr>
            <p:spPr>
              <a:xfrm>
                <a:off x="1475656" y="5661248"/>
                <a:ext cx="1008112" cy="307777"/>
              </a:xfrm>
              <a:prstGeom prst="rect">
                <a:avLst/>
              </a:prstGeom>
              <a:noFill/>
              <a:ln w="222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e-DE"/>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de-DE" sz="1300" dirty="0" smtClean="0">
                    <a:solidFill>
                      <a:prstClr val="black"/>
                    </a:solidFill>
                  </a:rPr>
                  <a:t>Gefährdet</a:t>
                </a:r>
                <a:endParaRPr lang="de-DE" sz="1300" dirty="0">
                  <a:solidFill>
                    <a:prstClr val="black"/>
                  </a:solidFill>
                </a:endParaRPr>
              </a:p>
            </p:txBody>
          </p:sp>
        </p:grpSp>
        <p:sp>
          <p:nvSpPr>
            <p:cNvPr id="17" name="Textfeld 16"/>
            <p:cNvSpPr txBox="1"/>
            <p:nvPr/>
          </p:nvSpPr>
          <p:spPr>
            <a:xfrm>
              <a:off x="6354904" y="4181507"/>
              <a:ext cx="1742593" cy="338554"/>
            </a:xfrm>
            <a:prstGeom prst="rect">
              <a:avLst/>
            </a:prstGeom>
            <a:noFill/>
          </p:spPr>
          <p:txBody>
            <a:bodyPr wrap="none" rtlCol="0">
              <a:spAutoFit/>
            </a:bodyPr>
            <a:lstStyle/>
            <a:p>
              <a:r>
                <a:rPr lang="de-DE" sz="1600" b="1" dirty="0" smtClean="0">
                  <a:solidFill>
                    <a:prstClr val="black"/>
                  </a:solidFill>
                </a:rPr>
                <a:t>Risikoabschätzung</a:t>
              </a:r>
              <a:endParaRPr lang="de-DE" sz="1600" b="1" dirty="0">
                <a:solidFill>
                  <a:prstClr val="black"/>
                </a:solidFill>
              </a:endParaRPr>
            </a:p>
          </p:txBody>
        </p:sp>
      </p:grpSp>
      <p:sp>
        <p:nvSpPr>
          <p:cNvPr id="28" name="Textfeld 27"/>
          <p:cNvSpPr txBox="1"/>
          <p:nvPr/>
        </p:nvSpPr>
        <p:spPr>
          <a:xfrm>
            <a:off x="5022972" y="1135063"/>
            <a:ext cx="2663864" cy="1092607"/>
          </a:xfrm>
          <a:prstGeom prst="rect">
            <a:avLst/>
          </a:prstGeom>
          <a:noFill/>
        </p:spPr>
        <p:txBody>
          <a:bodyPr wrap="square" rtlCol="0">
            <a:spAutoFit/>
          </a:bodyPr>
          <a:lstStyle/>
          <a:p>
            <a:pPr>
              <a:spcBef>
                <a:spcPts val="600"/>
              </a:spcBef>
            </a:pPr>
            <a:r>
              <a:rPr lang="de-DE" sz="2000" b="1" dirty="0" smtClean="0"/>
              <a:t>GW-abhängige </a:t>
            </a:r>
            <a:r>
              <a:rPr lang="de-DE" sz="2000" b="1" dirty="0"/>
              <a:t/>
            </a:r>
            <a:br>
              <a:rPr lang="de-DE" sz="2000" b="1" dirty="0"/>
            </a:br>
            <a:r>
              <a:rPr lang="de-DE" sz="2000" b="1" dirty="0"/>
              <a:t>Landökosysteme</a:t>
            </a:r>
          </a:p>
          <a:p>
            <a:pPr>
              <a:spcBef>
                <a:spcPts val="600"/>
              </a:spcBef>
            </a:pPr>
            <a:endParaRPr lang="de-DE" sz="2000" dirty="0"/>
          </a:p>
        </p:txBody>
      </p:sp>
      <p:sp>
        <p:nvSpPr>
          <p:cNvPr id="29" name="Rechteck 28"/>
          <p:cNvSpPr/>
          <p:nvPr/>
        </p:nvSpPr>
        <p:spPr>
          <a:xfrm>
            <a:off x="396759" y="5950281"/>
            <a:ext cx="2796791" cy="523220"/>
          </a:xfrm>
          <a:prstGeom prst="rect">
            <a:avLst/>
          </a:prstGeom>
        </p:spPr>
        <p:txBody>
          <a:bodyPr wrap="none">
            <a:spAutoFit/>
          </a:bodyPr>
          <a:lstStyle/>
          <a:p>
            <a:r>
              <a:rPr lang="de-DE" sz="1400" dirty="0" smtClean="0">
                <a:solidFill>
                  <a:prstClr val="black"/>
                </a:solidFill>
              </a:rPr>
              <a:t>(hier: nur </a:t>
            </a:r>
            <a:r>
              <a:rPr lang="de-DE" sz="1400" dirty="0">
                <a:solidFill>
                  <a:prstClr val="black"/>
                </a:solidFill>
              </a:rPr>
              <a:t>GWK, für </a:t>
            </a:r>
            <a:r>
              <a:rPr lang="de-DE" sz="1400" dirty="0" smtClean="0">
                <a:solidFill>
                  <a:prstClr val="black"/>
                </a:solidFill>
              </a:rPr>
              <a:t>die die Meldung</a:t>
            </a:r>
          </a:p>
          <a:p>
            <a:r>
              <a:rPr lang="de-DE" sz="1400" dirty="0" smtClean="0">
                <a:solidFill>
                  <a:prstClr val="black"/>
                </a:solidFill>
              </a:rPr>
              <a:t>federführend durch </a:t>
            </a:r>
            <a:r>
              <a:rPr lang="de-DE" sz="1400" dirty="0" err="1" smtClean="0">
                <a:solidFill>
                  <a:prstClr val="black"/>
                </a:solidFill>
              </a:rPr>
              <a:t>Nds</a:t>
            </a:r>
            <a:r>
              <a:rPr lang="de-DE" sz="1400" dirty="0">
                <a:solidFill>
                  <a:prstClr val="black"/>
                </a:solidFill>
              </a:rPr>
              <a:t>. </a:t>
            </a:r>
            <a:r>
              <a:rPr lang="de-DE" sz="1400" dirty="0" smtClean="0">
                <a:solidFill>
                  <a:prstClr val="black"/>
                </a:solidFill>
              </a:rPr>
              <a:t>erfolgt)</a:t>
            </a:r>
            <a:endParaRPr lang="de-DE" sz="1400" dirty="0">
              <a:solidFill>
                <a:prstClr val="black"/>
              </a:solidFill>
            </a:endParaRPr>
          </a:p>
        </p:txBody>
      </p:sp>
    </p:spTree>
    <p:extLst>
      <p:ext uri="{BB962C8B-B14F-4D97-AF65-F5344CB8AC3E}">
        <p14:creationId xmlns:p14="http://schemas.microsoft.com/office/powerpoint/2010/main" val="930615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Text Box 9"/>
          <p:cNvSpPr txBox="1">
            <a:spLocks noChangeArrowheads="1"/>
          </p:cNvSpPr>
          <p:nvPr/>
        </p:nvSpPr>
        <p:spPr bwMode="auto">
          <a:xfrm>
            <a:off x="1619250" y="1268413"/>
            <a:ext cx="12239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de-DE" sz="1000" b="1">
              <a:solidFill>
                <a:srgbClr val="000000"/>
              </a:solidFill>
              <a:latin typeface="Arial" charset="0"/>
            </a:endParaRPr>
          </a:p>
        </p:txBody>
      </p:sp>
      <p:sp>
        <p:nvSpPr>
          <p:cNvPr id="30" name="Rectangle 3"/>
          <p:cNvSpPr>
            <a:spLocks noChangeArrowheads="1"/>
          </p:cNvSpPr>
          <p:nvPr/>
        </p:nvSpPr>
        <p:spPr bwMode="auto">
          <a:xfrm>
            <a:off x="1476375" y="2852738"/>
            <a:ext cx="3671888"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kern="0">
              <a:solidFill>
                <a:sysClr val="windowText" lastClr="000000"/>
              </a:solidFill>
            </a:endParaRPr>
          </a:p>
        </p:txBody>
      </p:sp>
      <p:sp>
        <p:nvSpPr>
          <p:cNvPr id="31" name="Rectangle 7"/>
          <p:cNvSpPr>
            <a:spLocks noChangeArrowheads="1"/>
          </p:cNvSpPr>
          <p:nvPr/>
        </p:nvSpPr>
        <p:spPr bwMode="auto">
          <a:xfrm>
            <a:off x="539750" y="1412875"/>
            <a:ext cx="33115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kern="0">
              <a:solidFill>
                <a:sysClr val="windowText" lastClr="000000"/>
              </a:solidFill>
            </a:endParaRPr>
          </a:p>
        </p:txBody>
      </p:sp>
      <p:sp>
        <p:nvSpPr>
          <p:cNvPr id="32" name="Rectangle 8"/>
          <p:cNvSpPr>
            <a:spLocks noChangeArrowheads="1"/>
          </p:cNvSpPr>
          <p:nvPr/>
        </p:nvSpPr>
        <p:spPr bwMode="auto">
          <a:xfrm>
            <a:off x="491554" y="1210469"/>
            <a:ext cx="5111799"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de-DE" sz="2800" b="1" kern="0" dirty="0" smtClean="0">
                <a:cs typeface="Arial" pitchFamily="34" charset="0"/>
              </a:rPr>
              <a:t>Risikoanalyse „Oberflächengewässer</a:t>
            </a:r>
            <a:r>
              <a:rPr lang="de-DE" sz="2000" kern="0" dirty="0" smtClean="0">
                <a:cs typeface="Arial" pitchFamily="34" charset="0"/>
              </a:rPr>
              <a:t>“</a:t>
            </a:r>
            <a:endParaRPr lang="de-DE" sz="2000" kern="0" dirty="0">
              <a:cs typeface="Arial" pitchFamily="34" charset="0"/>
            </a:endParaRPr>
          </a:p>
        </p:txBody>
      </p:sp>
      <p:sp>
        <p:nvSpPr>
          <p:cNvPr id="33" name="Rectangle 9"/>
          <p:cNvSpPr>
            <a:spLocks noChangeArrowheads="1"/>
          </p:cNvSpPr>
          <p:nvPr/>
        </p:nvSpPr>
        <p:spPr bwMode="auto">
          <a:xfrm>
            <a:off x="2411413" y="1700213"/>
            <a:ext cx="143986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kern="0">
              <a:solidFill>
                <a:sysClr val="windowText" lastClr="000000"/>
              </a:solidFill>
            </a:endParaRPr>
          </a:p>
        </p:txBody>
      </p:sp>
      <p:sp>
        <p:nvSpPr>
          <p:cNvPr id="40" name="Rectangle 20"/>
          <p:cNvSpPr>
            <a:spLocks noChangeArrowheads="1"/>
          </p:cNvSpPr>
          <p:nvPr/>
        </p:nvSpPr>
        <p:spPr bwMode="auto">
          <a:xfrm>
            <a:off x="827088" y="2070100"/>
            <a:ext cx="410368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sz="2000" kern="0" dirty="0">
              <a:solidFill>
                <a:sysClr val="windowText" lastClr="000000"/>
              </a:solidFill>
            </a:endParaRPr>
          </a:p>
        </p:txBody>
      </p:sp>
      <p:sp>
        <p:nvSpPr>
          <p:cNvPr id="21" name="Rectangle 20"/>
          <p:cNvSpPr>
            <a:spLocks noChangeArrowheads="1"/>
          </p:cNvSpPr>
          <p:nvPr/>
        </p:nvSpPr>
        <p:spPr bwMode="auto">
          <a:xfrm>
            <a:off x="395536" y="1772891"/>
            <a:ext cx="3086495"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t"/>
          <a:lstStyle/>
          <a:p>
            <a:pPr>
              <a:defRPr/>
            </a:pPr>
            <a:r>
              <a:rPr lang="de-DE" sz="2000" kern="0" dirty="0" smtClean="0">
                <a:solidFill>
                  <a:sysClr val="windowText" lastClr="000000"/>
                </a:solidFill>
                <a:cs typeface="Arial" pitchFamily="34" charset="0"/>
              </a:rPr>
              <a:t>Grundsätzliches</a:t>
            </a:r>
          </a:p>
          <a:p>
            <a:pPr>
              <a:defRPr/>
            </a:pPr>
            <a:endParaRPr lang="de-DE" sz="1000" kern="0" dirty="0" smtClean="0">
              <a:solidFill>
                <a:sysClr val="windowText" lastClr="000000"/>
              </a:solidFill>
              <a:cs typeface="Arial" pitchFamily="34" charset="0"/>
            </a:endParaRPr>
          </a:p>
          <a:p>
            <a:r>
              <a:rPr lang="de-DE" dirty="0" smtClean="0">
                <a:solidFill>
                  <a:srgbClr val="0070C0"/>
                </a:solidFill>
                <a:cs typeface="Arial" pitchFamily="34" charset="0"/>
              </a:rPr>
              <a:t>Durch menschliche Tätigkeiten bedingte Änderungen des</a:t>
            </a:r>
          </a:p>
          <a:p>
            <a:r>
              <a:rPr lang="de-DE" dirty="0">
                <a:solidFill>
                  <a:srgbClr val="0070C0"/>
                </a:solidFill>
                <a:cs typeface="Arial" pitchFamily="34" charset="0"/>
              </a:rPr>
              <a:t>GW-Standes dürfen </a:t>
            </a:r>
            <a:r>
              <a:rPr lang="de-DE" dirty="0" smtClean="0">
                <a:solidFill>
                  <a:srgbClr val="0070C0"/>
                </a:solidFill>
                <a:cs typeface="Arial" pitchFamily="34" charset="0"/>
              </a:rPr>
              <a:t>zukünftig </a:t>
            </a:r>
            <a:r>
              <a:rPr lang="de-DE" u="sng" dirty="0" smtClean="0">
                <a:solidFill>
                  <a:srgbClr val="0070C0"/>
                </a:solidFill>
                <a:cs typeface="Arial" pitchFamily="34" charset="0"/>
              </a:rPr>
              <a:t>nicht</a:t>
            </a:r>
            <a:r>
              <a:rPr lang="de-DE" dirty="0" smtClean="0">
                <a:solidFill>
                  <a:srgbClr val="0070C0"/>
                </a:solidFill>
                <a:cs typeface="Arial" pitchFamily="34" charset="0"/>
              </a:rPr>
              <a:t> dazu führen, </a:t>
            </a:r>
            <a:r>
              <a:rPr lang="de-DE" dirty="0">
                <a:solidFill>
                  <a:srgbClr val="0070C0"/>
                </a:solidFill>
                <a:cs typeface="Arial" pitchFamily="34" charset="0"/>
              </a:rPr>
              <a:t>dass </a:t>
            </a:r>
          </a:p>
          <a:p>
            <a:r>
              <a:rPr lang="de-DE" dirty="0" smtClean="0">
                <a:solidFill>
                  <a:srgbClr val="0070C0"/>
                </a:solidFill>
                <a:cs typeface="Arial" pitchFamily="34" charset="0"/>
              </a:rPr>
              <a:t>a) die Bewirtschaftungsziele (…) für </a:t>
            </a:r>
          </a:p>
          <a:p>
            <a:r>
              <a:rPr lang="de-DE" dirty="0" smtClean="0">
                <a:solidFill>
                  <a:srgbClr val="0070C0"/>
                </a:solidFill>
                <a:cs typeface="Arial" pitchFamily="34" charset="0"/>
              </a:rPr>
              <a:t>      Oberflächengewässer, die mit dem GWK </a:t>
            </a:r>
          </a:p>
          <a:p>
            <a:r>
              <a:rPr lang="de-DE" dirty="0" smtClean="0">
                <a:solidFill>
                  <a:srgbClr val="0070C0"/>
                </a:solidFill>
                <a:cs typeface="Arial" pitchFamily="34" charset="0"/>
              </a:rPr>
              <a:t>      in hydraulischer Verbindung stehen, </a:t>
            </a:r>
          </a:p>
          <a:p>
            <a:r>
              <a:rPr lang="de-DE" dirty="0" smtClean="0">
                <a:solidFill>
                  <a:srgbClr val="0070C0"/>
                </a:solidFill>
                <a:cs typeface="Arial" pitchFamily="34" charset="0"/>
              </a:rPr>
              <a:t>      verfehlt werden, </a:t>
            </a:r>
          </a:p>
          <a:p>
            <a:endParaRPr lang="de-DE" dirty="0">
              <a:solidFill>
                <a:srgbClr val="0070C0"/>
              </a:solidFill>
              <a:cs typeface="Arial" pitchFamily="34" charset="0"/>
            </a:endParaRPr>
          </a:p>
          <a:p>
            <a:r>
              <a:rPr lang="de-DE" dirty="0" smtClean="0">
                <a:solidFill>
                  <a:srgbClr val="0070C0"/>
                </a:solidFill>
                <a:cs typeface="Arial" pitchFamily="34" charset="0"/>
              </a:rPr>
              <a:t>b) sich der Zustand dieser Oberflächen-</a:t>
            </a:r>
          </a:p>
          <a:p>
            <a:r>
              <a:rPr lang="de-DE" dirty="0" smtClean="0">
                <a:solidFill>
                  <a:srgbClr val="0070C0"/>
                </a:solidFill>
                <a:cs typeface="Arial" pitchFamily="34" charset="0"/>
              </a:rPr>
              <a:t>     </a:t>
            </a:r>
            <a:r>
              <a:rPr lang="de-DE" dirty="0" err="1" smtClean="0">
                <a:solidFill>
                  <a:srgbClr val="0070C0"/>
                </a:solidFill>
                <a:cs typeface="Arial" pitchFamily="34" charset="0"/>
              </a:rPr>
              <a:t>gewässer</a:t>
            </a:r>
            <a:r>
              <a:rPr lang="de-DE" dirty="0" smtClean="0">
                <a:solidFill>
                  <a:srgbClr val="0070C0"/>
                </a:solidFill>
                <a:cs typeface="Arial" pitchFamily="34" charset="0"/>
              </a:rPr>
              <a:t> (…) signifikant verschlechtert.</a:t>
            </a:r>
            <a:endParaRPr lang="de-DE" dirty="0" smtClean="0">
              <a:solidFill>
                <a:srgbClr val="0070C0"/>
              </a:solidFill>
            </a:endParaRPr>
          </a:p>
          <a:p>
            <a:endParaRPr lang="de-DE" sz="1000" kern="0" dirty="0">
              <a:solidFill>
                <a:sysClr val="windowText" lastClr="000000"/>
              </a:solidFill>
            </a:endParaRPr>
          </a:p>
          <a:p>
            <a:r>
              <a:rPr lang="de-DE" sz="1400" dirty="0" smtClean="0">
                <a:solidFill>
                  <a:srgbClr val="000000"/>
                </a:solidFill>
              </a:rPr>
              <a:t>(Auszug aus § 4 Nr. 2. a), </a:t>
            </a:r>
            <a:r>
              <a:rPr lang="de-DE" sz="1400" dirty="0">
                <a:solidFill>
                  <a:srgbClr val="000000"/>
                </a:solidFill>
              </a:rPr>
              <a:t>b</a:t>
            </a:r>
            <a:r>
              <a:rPr lang="de-DE" sz="1400" dirty="0" smtClean="0">
                <a:solidFill>
                  <a:srgbClr val="000000"/>
                </a:solidFill>
              </a:rPr>
              <a:t>) der </a:t>
            </a:r>
            <a:r>
              <a:rPr lang="de-DE" sz="1400" dirty="0" err="1" smtClean="0">
                <a:solidFill>
                  <a:srgbClr val="000000"/>
                </a:solidFill>
              </a:rPr>
              <a:t>GrwV</a:t>
            </a:r>
            <a:r>
              <a:rPr lang="de-DE" sz="1400" dirty="0" smtClean="0">
                <a:solidFill>
                  <a:srgbClr val="000000"/>
                </a:solidFill>
              </a:rPr>
              <a:t>)</a:t>
            </a:r>
          </a:p>
          <a:p>
            <a:endParaRPr lang="de-DE" sz="1400" dirty="0">
              <a:solidFill>
                <a:srgbClr val="000000"/>
              </a:solidFill>
            </a:endParaRPr>
          </a:p>
          <a:p>
            <a:endParaRPr lang="de-DE" sz="1400" dirty="0" smtClean="0">
              <a:solidFill>
                <a:srgbClr val="000000"/>
              </a:solidFill>
            </a:endParaRPr>
          </a:p>
          <a:p>
            <a:endParaRPr lang="de-DE" dirty="0" smtClean="0">
              <a:solidFill>
                <a:srgbClr val="000000"/>
              </a:solidFill>
            </a:endParaRPr>
          </a:p>
          <a:p>
            <a:endParaRPr lang="de-DE" sz="800" dirty="0">
              <a:solidFill>
                <a:srgbClr val="000000"/>
              </a:solidFill>
            </a:endParaRPr>
          </a:p>
          <a:p>
            <a:r>
              <a:rPr lang="de-DE" sz="1400" dirty="0" smtClean="0">
                <a:solidFill>
                  <a:srgbClr val="000000"/>
                </a:solidFill>
              </a:rPr>
              <a:t>                                                             </a:t>
            </a:r>
            <a:r>
              <a:rPr lang="de-DE" sz="1200" dirty="0" smtClean="0">
                <a:solidFill>
                  <a:srgbClr val="000000"/>
                </a:solidFill>
              </a:rPr>
              <a:t>Abb</a:t>
            </a:r>
            <a:r>
              <a:rPr lang="de-DE" sz="1200" dirty="0">
                <a:solidFill>
                  <a:srgbClr val="000000"/>
                </a:solidFill>
              </a:rPr>
              <a:t>. Systemskizze </a:t>
            </a:r>
            <a:r>
              <a:rPr lang="de-DE" sz="1200" dirty="0" smtClean="0">
                <a:solidFill>
                  <a:srgbClr val="000000"/>
                </a:solidFill>
              </a:rPr>
              <a:t>GW/OFW</a:t>
            </a:r>
          </a:p>
          <a:p>
            <a:endParaRPr lang="de-DE" sz="1400" dirty="0">
              <a:solidFill>
                <a:srgbClr val="000000"/>
              </a:solidFill>
            </a:endParaRPr>
          </a:p>
          <a:p>
            <a:endParaRPr lang="de-DE" sz="1400" dirty="0" smtClean="0">
              <a:solidFill>
                <a:srgbClr val="000000"/>
              </a:solidFill>
            </a:endParaRPr>
          </a:p>
          <a:p>
            <a:endParaRPr lang="de-DE" sz="1400" dirty="0">
              <a:solidFill>
                <a:srgbClr val="000000"/>
              </a:solidFill>
            </a:endParaRPr>
          </a:p>
          <a:p>
            <a:endParaRPr lang="de-DE" sz="1400" dirty="0" smtClean="0">
              <a:solidFill>
                <a:srgbClr val="000000"/>
              </a:solidFill>
            </a:endParaRPr>
          </a:p>
          <a:p>
            <a:endParaRPr lang="de-DE" sz="1400" dirty="0" smtClean="0">
              <a:solidFill>
                <a:srgbClr val="000000"/>
              </a:solidFill>
            </a:endParaRPr>
          </a:p>
          <a:p>
            <a:endParaRPr lang="de-DE" sz="1000" dirty="0">
              <a:solidFill>
                <a:srgbClr val="000000"/>
              </a:solidFill>
            </a:endParaRPr>
          </a:p>
          <a:p>
            <a:endParaRPr lang="de-DE" sz="1400" dirty="0" smtClean="0">
              <a:solidFill>
                <a:srgbClr val="000000"/>
              </a:solidFill>
            </a:endParaRPr>
          </a:p>
          <a:p>
            <a:r>
              <a:rPr lang="de-DE" sz="1400" dirty="0">
                <a:solidFill>
                  <a:srgbClr val="000000"/>
                </a:solidFill>
              </a:rPr>
              <a:t> </a:t>
            </a:r>
            <a:r>
              <a:rPr lang="de-DE" sz="1400" dirty="0" smtClean="0">
                <a:solidFill>
                  <a:srgbClr val="000000"/>
                </a:solidFill>
              </a:rPr>
              <a:t>	</a:t>
            </a:r>
            <a:endParaRPr lang="de-DE" sz="1400" dirty="0">
              <a:solidFill>
                <a:srgbClr val="000000"/>
              </a:solidFill>
            </a:endParaRP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7505" y="3717032"/>
            <a:ext cx="4156983" cy="24127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8129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503" y="803837"/>
            <a:ext cx="6694777" cy="5655600"/>
          </a:xfrm>
          <a:prstGeom prst="rect">
            <a:avLst/>
          </a:prstGeom>
        </p:spPr>
      </p:pic>
      <p:grpSp>
        <p:nvGrpSpPr>
          <p:cNvPr id="5" name="Gruppieren 4"/>
          <p:cNvGrpSpPr/>
          <p:nvPr/>
        </p:nvGrpSpPr>
        <p:grpSpPr>
          <a:xfrm>
            <a:off x="6354903" y="3384000"/>
            <a:ext cx="2465569" cy="2062051"/>
            <a:chOff x="6354903" y="3212976"/>
            <a:chExt cx="2465569" cy="2062051"/>
          </a:xfrm>
        </p:grpSpPr>
        <p:sp>
          <p:nvSpPr>
            <p:cNvPr id="11" name="Abgerundetes Rechteck 10"/>
            <p:cNvSpPr/>
            <p:nvPr/>
          </p:nvSpPr>
          <p:spPr>
            <a:xfrm>
              <a:off x="6354903" y="3212976"/>
              <a:ext cx="2465569" cy="2062051"/>
            </a:xfrm>
            <a:prstGeom prst="roundRect">
              <a:avLst>
                <a:gd name="adj" fmla="val 4562"/>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grpSp>
          <p:nvGrpSpPr>
            <p:cNvPr id="13" name="Gruppieren 12"/>
            <p:cNvGrpSpPr/>
            <p:nvPr/>
          </p:nvGrpSpPr>
          <p:grpSpPr>
            <a:xfrm>
              <a:off x="6468440" y="3306928"/>
              <a:ext cx="1879237" cy="618433"/>
              <a:chOff x="1187624" y="4353053"/>
              <a:chExt cx="1879237" cy="618433"/>
            </a:xfrm>
          </p:grpSpPr>
          <p:sp>
            <p:nvSpPr>
              <p:cNvPr id="24" name="Abgerundetes Rechteck 23"/>
              <p:cNvSpPr>
                <a:spLocks/>
              </p:cNvSpPr>
              <p:nvPr/>
            </p:nvSpPr>
            <p:spPr>
              <a:xfrm>
                <a:off x="1187624" y="4731706"/>
                <a:ext cx="324000" cy="186149"/>
              </a:xfrm>
              <a:prstGeom prst="roundRect">
                <a:avLst/>
              </a:prstGeom>
              <a:noFill/>
              <a:ln w="22225">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a:solidFill>
                    <a:prstClr val="white"/>
                  </a:solidFill>
                </a:endParaRPr>
              </a:p>
            </p:txBody>
          </p:sp>
          <p:sp>
            <p:nvSpPr>
              <p:cNvPr id="25" name="Abgerundetes Rechteck 24"/>
              <p:cNvSpPr>
                <a:spLocks/>
              </p:cNvSpPr>
              <p:nvPr/>
            </p:nvSpPr>
            <p:spPr>
              <a:xfrm>
                <a:off x="1187624" y="4405927"/>
                <a:ext cx="324000" cy="186149"/>
              </a:xfrm>
              <a:prstGeom prst="roundRect">
                <a:avLst/>
              </a:prstGeom>
              <a:noFill/>
              <a:ln w="19050">
                <a:solidFill>
                  <a:srgbClr val="00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a:solidFill>
                    <a:prstClr val="white"/>
                  </a:solidFill>
                </a:endParaRPr>
              </a:p>
            </p:txBody>
          </p:sp>
          <p:sp>
            <p:nvSpPr>
              <p:cNvPr id="26" name="Textfeld 25"/>
              <p:cNvSpPr txBox="1"/>
              <p:nvPr/>
            </p:nvSpPr>
            <p:spPr>
              <a:xfrm>
                <a:off x="1475656" y="4353053"/>
                <a:ext cx="1591205" cy="292388"/>
              </a:xfrm>
              <a:prstGeom prst="rect">
                <a:avLst/>
              </a:prstGeom>
              <a:noFill/>
            </p:spPr>
            <p:txBody>
              <a:bodyPr wrap="none" rtlCol="0" anchor="ctr">
                <a:spAutoFit/>
              </a:bodyPr>
              <a:lstStyle/>
              <a:p>
                <a:r>
                  <a:rPr lang="de-DE" sz="1300" dirty="0" smtClean="0">
                    <a:solidFill>
                      <a:prstClr val="black"/>
                    </a:solidFill>
                  </a:rPr>
                  <a:t>Bearbeitungsgebiete</a:t>
                </a:r>
                <a:endParaRPr lang="de-DE" sz="1300" dirty="0">
                  <a:solidFill>
                    <a:prstClr val="black"/>
                  </a:solidFill>
                </a:endParaRPr>
              </a:p>
            </p:txBody>
          </p:sp>
          <p:sp>
            <p:nvSpPr>
              <p:cNvPr id="27" name="Textfeld 26"/>
              <p:cNvSpPr txBox="1"/>
              <p:nvPr/>
            </p:nvSpPr>
            <p:spPr>
              <a:xfrm>
                <a:off x="1475656" y="4679098"/>
                <a:ext cx="1526893" cy="292388"/>
              </a:xfrm>
              <a:prstGeom prst="rect">
                <a:avLst/>
              </a:prstGeom>
              <a:noFill/>
            </p:spPr>
            <p:txBody>
              <a:bodyPr wrap="none" rtlCol="0" anchor="ctr">
                <a:spAutoFit/>
              </a:bodyPr>
              <a:lstStyle/>
              <a:p>
                <a:r>
                  <a:rPr lang="de-DE" sz="1300" dirty="0" smtClean="0">
                    <a:solidFill>
                      <a:prstClr val="black"/>
                    </a:solidFill>
                  </a:rPr>
                  <a:t>Grundwasserkörper</a:t>
                </a:r>
                <a:endParaRPr lang="de-DE" sz="1300" dirty="0">
                  <a:solidFill>
                    <a:prstClr val="black"/>
                  </a:solidFill>
                </a:endParaRPr>
              </a:p>
            </p:txBody>
          </p:sp>
        </p:grpSp>
        <p:grpSp>
          <p:nvGrpSpPr>
            <p:cNvPr id="14" name="Gruppieren 13"/>
            <p:cNvGrpSpPr/>
            <p:nvPr/>
          </p:nvGrpSpPr>
          <p:grpSpPr>
            <a:xfrm>
              <a:off x="6468440" y="4289497"/>
              <a:ext cx="1527795" cy="292388"/>
              <a:chOff x="1187624" y="5356347"/>
              <a:chExt cx="1527795" cy="292388"/>
            </a:xfrm>
          </p:grpSpPr>
          <p:sp>
            <p:nvSpPr>
              <p:cNvPr id="22" name="Abgerundetes Rechteck 21"/>
              <p:cNvSpPr>
                <a:spLocks/>
              </p:cNvSpPr>
              <p:nvPr/>
            </p:nvSpPr>
            <p:spPr>
              <a:xfrm>
                <a:off x="1187624" y="5409467"/>
                <a:ext cx="324000" cy="186149"/>
              </a:xfrm>
              <a:prstGeom prst="roundRect">
                <a:avLst/>
              </a:prstGeom>
              <a:solidFill>
                <a:srgbClr val="00FF00"/>
              </a:solidFill>
              <a:ln w="2222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300">
                  <a:solidFill>
                    <a:prstClr val="white"/>
                  </a:solidFill>
                </a:endParaRPr>
              </a:p>
            </p:txBody>
          </p:sp>
          <p:sp>
            <p:nvSpPr>
              <p:cNvPr id="23" name="Textfeld 22"/>
              <p:cNvSpPr txBox="1"/>
              <p:nvPr/>
            </p:nvSpPr>
            <p:spPr>
              <a:xfrm>
                <a:off x="1475656" y="5356347"/>
                <a:ext cx="1239763" cy="292388"/>
              </a:xfrm>
              <a:prstGeom prst="rect">
                <a:avLst/>
              </a:prstGeom>
              <a:noFill/>
            </p:spPr>
            <p:txBody>
              <a:bodyPr wrap="none" rtlCol="0" anchor="ctr">
                <a:spAutoFit/>
              </a:bodyPr>
              <a:lstStyle/>
              <a:p>
                <a:r>
                  <a:rPr lang="de-DE" sz="1300" dirty="0" smtClean="0">
                    <a:solidFill>
                      <a:prstClr val="black"/>
                    </a:solidFill>
                  </a:rPr>
                  <a:t>Nicht gefährdet</a:t>
                </a:r>
                <a:endParaRPr lang="de-DE" sz="1300" dirty="0">
                  <a:solidFill>
                    <a:prstClr val="black"/>
                  </a:solidFill>
                </a:endParaRPr>
              </a:p>
            </p:txBody>
          </p:sp>
        </p:grpSp>
        <p:grpSp>
          <p:nvGrpSpPr>
            <p:cNvPr id="15" name="Gruppieren 14"/>
            <p:cNvGrpSpPr/>
            <p:nvPr/>
          </p:nvGrpSpPr>
          <p:grpSpPr>
            <a:xfrm>
              <a:off x="6468440" y="4890124"/>
              <a:ext cx="1072221" cy="292388"/>
              <a:chOff x="1187624" y="5956974"/>
              <a:chExt cx="1072221" cy="292388"/>
            </a:xfrm>
          </p:grpSpPr>
          <p:sp>
            <p:nvSpPr>
              <p:cNvPr id="20" name="Abgerundetes Rechteck 19"/>
              <p:cNvSpPr>
                <a:spLocks/>
              </p:cNvSpPr>
              <p:nvPr/>
            </p:nvSpPr>
            <p:spPr>
              <a:xfrm>
                <a:off x="1187624" y="6010094"/>
                <a:ext cx="324000" cy="186149"/>
              </a:xfrm>
              <a:prstGeom prst="roundRect">
                <a:avLst/>
              </a:prstGeom>
              <a:solidFill>
                <a:srgbClr val="FFFF00"/>
              </a:solidFill>
              <a:ln w="2222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300">
                  <a:solidFill>
                    <a:prstClr val="white"/>
                  </a:solidFill>
                </a:endParaRPr>
              </a:p>
            </p:txBody>
          </p:sp>
          <p:sp>
            <p:nvSpPr>
              <p:cNvPr id="21" name="Textfeld 20"/>
              <p:cNvSpPr txBox="1"/>
              <p:nvPr/>
            </p:nvSpPr>
            <p:spPr>
              <a:xfrm>
                <a:off x="1475656" y="5956974"/>
                <a:ext cx="784189" cy="292388"/>
              </a:xfrm>
              <a:prstGeom prst="rect">
                <a:avLst/>
              </a:prstGeom>
              <a:noFill/>
            </p:spPr>
            <p:txBody>
              <a:bodyPr wrap="none" rtlCol="0" anchor="ctr">
                <a:spAutoFit/>
              </a:bodyPr>
              <a:lstStyle/>
              <a:p>
                <a:r>
                  <a:rPr lang="de-DE" sz="1300" dirty="0" smtClean="0">
                    <a:solidFill>
                      <a:prstClr val="black"/>
                    </a:solidFill>
                  </a:rPr>
                  <a:t>Unsicher</a:t>
                </a:r>
                <a:endParaRPr lang="de-DE" sz="1300" dirty="0">
                  <a:solidFill>
                    <a:prstClr val="black"/>
                  </a:solidFill>
                </a:endParaRPr>
              </a:p>
            </p:txBody>
          </p:sp>
        </p:grpSp>
        <p:grpSp>
          <p:nvGrpSpPr>
            <p:cNvPr id="16" name="Gruppieren 15"/>
            <p:cNvGrpSpPr/>
            <p:nvPr/>
          </p:nvGrpSpPr>
          <p:grpSpPr>
            <a:xfrm>
              <a:off x="6468440" y="4582116"/>
              <a:ext cx="1296144" cy="307777"/>
              <a:chOff x="1187624" y="5661248"/>
              <a:chExt cx="1296144" cy="307777"/>
            </a:xfrm>
          </p:grpSpPr>
          <p:sp>
            <p:nvSpPr>
              <p:cNvPr id="18" name="Abgerundetes Rechteck 17"/>
              <p:cNvSpPr>
                <a:spLocks/>
              </p:cNvSpPr>
              <p:nvPr/>
            </p:nvSpPr>
            <p:spPr>
              <a:xfrm>
                <a:off x="1187624" y="5722062"/>
                <a:ext cx="324000" cy="186149"/>
              </a:xfrm>
              <a:prstGeom prst="roundRect">
                <a:avLst/>
              </a:prstGeom>
              <a:solidFill>
                <a:srgbClr val="FF0000"/>
              </a:solidFill>
              <a:ln w="2222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300">
                  <a:solidFill>
                    <a:prstClr val="white"/>
                  </a:solidFill>
                </a:endParaRPr>
              </a:p>
            </p:txBody>
          </p:sp>
          <p:sp>
            <p:nvSpPr>
              <p:cNvPr id="19" name="Textfeld 18"/>
              <p:cNvSpPr txBox="1"/>
              <p:nvPr/>
            </p:nvSpPr>
            <p:spPr>
              <a:xfrm>
                <a:off x="1475656" y="5661248"/>
                <a:ext cx="1008112" cy="307777"/>
              </a:xfrm>
              <a:prstGeom prst="rect">
                <a:avLst/>
              </a:prstGeom>
              <a:noFill/>
              <a:ln w="222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e-DE"/>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de-DE" sz="1300" dirty="0" smtClean="0">
                    <a:solidFill>
                      <a:prstClr val="black"/>
                    </a:solidFill>
                  </a:rPr>
                  <a:t>Gefährdet</a:t>
                </a:r>
                <a:endParaRPr lang="de-DE" sz="1300" dirty="0">
                  <a:solidFill>
                    <a:prstClr val="black"/>
                  </a:solidFill>
                </a:endParaRPr>
              </a:p>
            </p:txBody>
          </p:sp>
        </p:grpSp>
        <p:sp>
          <p:nvSpPr>
            <p:cNvPr id="17" name="Textfeld 16"/>
            <p:cNvSpPr txBox="1"/>
            <p:nvPr/>
          </p:nvSpPr>
          <p:spPr>
            <a:xfrm>
              <a:off x="6354904" y="4011310"/>
              <a:ext cx="2224199" cy="338554"/>
            </a:xfrm>
            <a:prstGeom prst="rect">
              <a:avLst/>
            </a:prstGeom>
            <a:noFill/>
          </p:spPr>
          <p:txBody>
            <a:bodyPr wrap="none" rtlCol="0">
              <a:spAutoFit/>
            </a:bodyPr>
            <a:lstStyle/>
            <a:p>
              <a:r>
                <a:rPr lang="de-DE" sz="1600" b="1" dirty="0" smtClean="0">
                  <a:solidFill>
                    <a:prstClr val="black"/>
                  </a:solidFill>
                </a:rPr>
                <a:t>Risikoabschätzung OWK</a:t>
              </a:r>
              <a:endParaRPr lang="de-DE" sz="1600" b="1" dirty="0">
                <a:solidFill>
                  <a:prstClr val="black"/>
                </a:solidFill>
              </a:endParaRPr>
            </a:p>
          </p:txBody>
        </p:sp>
      </p:grpSp>
      <p:sp>
        <p:nvSpPr>
          <p:cNvPr id="2" name="Textfeld 1"/>
          <p:cNvSpPr txBox="1"/>
          <p:nvPr/>
        </p:nvSpPr>
        <p:spPr>
          <a:xfrm>
            <a:off x="4944877" y="802804"/>
            <a:ext cx="3875163" cy="707886"/>
          </a:xfrm>
          <a:prstGeom prst="rect">
            <a:avLst/>
          </a:prstGeom>
          <a:noFill/>
        </p:spPr>
        <p:txBody>
          <a:bodyPr wrap="none" rtlCol="0">
            <a:spAutoFit/>
          </a:bodyPr>
          <a:lstStyle/>
          <a:p>
            <a:pPr algn="r"/>
            <a:r>
              <a:rPr lang="de-DE" sz="2000" b="1" dirty="0" smtClean="0">
                <a:solidFill>
                  <a:prstClr val="black"/>
                </a:solidFill>
              </a:rPr>
              <a:t>Gefährdungsabschätzung 2021 - NI</a:t>
            </a:r>
          </a:p>
          <a:p>
            <a:pPr algn="r"/>
            <a:r>
              <a:rPr lang="de-DE" sz="2000" dirty="0" smtClean="0">
                <a:solidFill>
                  <a:prstClr val="black"/>
                </a:solidFill>
              </a:rPr>
              <a:t>Oberflächengewässer</a:t>
            </a:r>
          </a:p>
        </p:txBody>
      </p:sp>
      <p:grpSp>
        <p:nvGrpSpPr>
          <p:cNvPr id="32" name="Gruppieren 31"/>
          <p:cNvGrpSpPr/>
          <p:nvPr/>
        </p:nvGrpSpPr>
        <p:grpSpPr>
          <a:xfrm>
            <a:off x="395537" y="802804"/>
            <a:ext cx="6695999" cy="5656633"/>
            <a:chOff x="395537" y="802804"/>
            <a:chExt cx="6695999" cy="5656633"/>
          </a:xfrm>
        </p:grpSpPr>
        <p:pic>
          <p:nvPicPr>
            <p:cNvPr id="33" name="Picture 2"/>
            <p:cNvPicPr>
              <a:picLocks noChangeAspect="1" noChangeArrowheads="1"/>
            </p:cNvPicPr>
            <p:nvPr/>
          </p:nvPicPr>
          <p:blipFill rotWithShape="1">
            <a:blip r:embed="rId4" cstate="email">
              <a:clrChange>
                <a:clrFrom>
                  <a:srgbClr val="E1E1E1"/>
                </a:clrFrom>
                <a:clrTo>
                  <a:srgbClr val="E1E1E1">
                    <a:alpha val="0"/>
                  </a:srgbClr>
                </a:clrTo>
              </a:clrChange>
              <a:extLst>
                <a:ext uri="{28A0092B-C50C-407E-A947-70E740481C1C}">
                  <a14:useLocalDpi xmlns:a14="http://schemas.microsoft.com/office/drawing/2010/main"/>
                </a:ext>
              </a:extLst>
            </a:blip>
            <a:srcRect/>
            <a:stretch/>
          </p:blipFill>
          <p:spPr bwMode="auto">
            <a:xfrm>
              <a:off x="395537" y="802804"/>
              <a:ext cx="6695999" cy="565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hteck 33"/>
            <p:cNvSpPr/>
            <p:nvPr/>
          </p:nvSpPr>
          <p:spPr>
            <a:xfrm>
              <a:off x="6960290" y="1510690"/>
              <a:ext cx="131245" cy="17742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grpSp>
      <p:sp>
        <p:nvSpPr>
          <p:cNvPr id="28" name="Rechteck 27"/>
          <p:cNvSpPr/>
          <p:nvPr/>
        </p:nvSpPr>
        <p:spPr>
          <a:xfrm>
            <a:off x="396759" y="5950281"/>
            <a:ext cx="2796791" cy="523220"/>
          </a:xfrm>
          <a:prstGeom prst="rect">
            <a:avLst/>
          </a:prstGeom>
        </p:spPr>
        <p:txBody>
          <a:bodyPr wrap="none">
            <a:spAutoFit/>
          </a:bodyPr>
          <a:lstStyle/>
          <a:p>
            <a:r>
              <a:rPr lang="de-DE" sz="1400" dirty="0" smtClean="0">
                <a:solidFill>
                  <a:prstClr val="black"/>
                </a:solidFill>
              </a:rPr>
              <a:t>(hier: nur </a:t>
            </a:r>
            <a:r>
              <a:rPr lang="de-DE" sz="1400" dirty="0">
                <a:solidFill>
                  <a:prstClr val="black"/>
                </a:solidFill>
              </a:rPr>
              <a:t>GWK, für </a:t>
            </a:r>
            <a:r>
              <a:rPr lang="de-DE" sz="1400" dirty="0" smtClean="0">
                <a:solidFill>
                  <a:prstClr val="black"/>
                </a:solidFill>
              </a:rPr>
              <a:t>die die Meldung</a:t>
            </a:r>
          </a:p>
          <a:p>
            <a:r>
              <a:rPr lang="de-DE" sz="1400" dirty="0" smtClean="0">
                <a:solidFill>
                  <a:prstClr val="black"/>
                </a:solidFill>
              </a:rPr>
              <a:t>federführend durch </a:t>
            </a:r>
            <a:r>
              <a:rPr lang="de-DE" sz="1400" dirty="0" err="1" smtClean="0">
                <a:solidFill>
                  <a:prstClr val="black"/>
                </a:solidFill>
              </a:rPr>
              <a:t>Nds</a:t>
            </a:r>
            <a:r>
              <a:rPr lang="de-DE" sz="1400" dirty="0">
                <a:solidFill>
                  <a:prstClr val="black"/>
                </a:solidFill>
              </a:rPr>
              <a:t>. </a:t>
            </a:r>
            <a:r>
              <a:rPr lang="de-DE" sz="1400" dirty="0" smtClean="0">
                <a:solidFill>
                  <a:prstClr val="black"/>
                </a:solidFill>
              </a:rPr>
              <a:t>erfolgt)</a:t>
            </a:r>
            <a:endParaRPr lang="de-DE" sz="1400" dirty="0">
              <a:solidFill>
                <a:prstClr val="black"/>
              </a:solidFill>
            </a:endParaRPr>
          </a:p>
        </p:txBody>
      </p:sp>
    </p:spTree>
    <p:extLst>
      <p:ext uri="{BB962C8B-B14F-4D97-AF65-F5344CB8AC3E}">
        <p14:creationId xmlns:p14="http://schemas.microsoft.com/office/powerpoint/2010/main" val="1929549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759" y="796100"/>
            <a:ext cx="6694777" cy="5655600"/>
          </a:xfrm>
          <a:prstGeom prst="rect">
            <a:avLst/>
          </a:prstGeom>
        </p:spPr>
      </p:pic>
      <p:grpSp>
        <p:nvGrpSpPr>
          <p:cNvPr id="5" name="Gruppieren 4"/>
          <p:cNvGrpSpPr/>
          <p:nvPr/>
        </p:nvGrpSpPr>
        <p:grpSpPr>
          <a:xfrm>
            <a:off x="6354903" y="3384000"/>
            <a:ext cx="2671630" cy="2062051"/>
            <a:chOff x="6354903" y="3212976"/>
            <a:chExt cx="2671630" cy="2062051"/>
          </a:xfrm>
        </p:grpSpPr>
        <p:sp>
          <p:nvSpPr>
            <p:cNvPr id="11" name="Abgerundetes Rechteck 10"/>
            <p:cNvSpPr/>
            <p:nvPr/>
          </p:nvSpPr>
          <p:spPr>
            <a:xfrm>
              <a:off x="6354903" y="3212976"/>
              <a:ext cx="2609585" cy="2062051"/>
            </a:xfrm>
            <a:prstGeom prst="roundRect">
              <a:avLst>
                <a:gd name="adj" fmla="val 4562"/>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grpSp>
          <p:nvGrpSpPr>
            <p:cNvPr id="13" name="Gruppieren 12"/>
            <p:cNvGrpSpPr/>
            <p:nvPr/>
          </p:nvGrpSpPr>
          <p:grpSpPr>
            <a:xfrm>
              <a:off x="6468440" y="3306928"/>
              <a:ext cx="1879237" cy="618433"/>
              <a:chOff x="1187624" y="4353053"/>
              <a:chExt cx="1879237" cy="618433"/>
            </a:xfrm>
          </p:grpSpPr>
          <p:sp>
            <p:nvSpPr>
              <p:cNvPr id="24" name="Abgerundetes Rechteck 23"/>
              <p:cNvSpPr>
                <a:spLocks/>
              </p:cNvSpPr>
              <p:nvPr/>
            </p:nvSpPr>
            <p:spPr>
              <a:xfrm>
                <a:off x="1187624" y="4731706"/>
                <a:ext cx="324000" cy="186149"/>
              </a:xfrm>
              <a:prstGeom prst="roundRect">
                <a:avLst/>
              </a:prstGeom>
              <a:noFill/>
              <a:ln w="22225">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a:solidFill>
                    <a:prstClr val="white"/>
                  </a:solidFill>
                </a:endParaRPr>
              </a:p>
            </p:txBody>
          </p:sp>
          <p:sp>
            <p:nvSpPr>
              <p:cNvPr id="25" name="Abgerundetes Rechteck 24"/>
              <p:cNvSpPr>
                <a:spLocks/>
              </p:cNvSpPr>
              <p:nvPr/>
            </p:nvSpPr>
            <p:spPr>
              <a:xfrm>
                <a:off x="1187624" y="4405927"/>
                <a:ext cx="324000" cy="186149"/>
              </a:xfrm>
              <a:prstGeom prst="roundRect">
                <a:avLst/>
              </a:prstGeom>
              <a:noFill/>
              <a:ln w="19050">
                <a:solidFill>
                  <a:srgbClr val="00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a:solidFill>
                    <a:prstClr val="white"/>
                  </a:solidFill>
                </a:endParaRPr>
              </a:p>
            </p:txBody>
          </p:sp>
          <p:sp>
            <p:nvSpPr>
              <p:cNvPr id="26" name="Textfeld 25"/>
              <p:cNvSpPr txBox="1"/>
              <p:nvPr/>
            </p:nvSpPr>
            <p:spPr>
              <a:xfrm>
                <a:off x="1475656" y="4353053"/>
                <a:ext cx="1591205" cy="292388"/>
              </a:xfrm>
              <a:prstGeom prst="rect">
                <a:avLst/>
              </a:prstGeom>
              <a:noFill/>
            </p:spPr>
            <p:txBody>
              <a:bodyPr wrap="none" rtlCol="0" anchor="ctr">
                <a:spAutoFit/>
              </a:bodyPr>
              <a:lstStyle/>
              <a:p>
                <a:r>
                  <a:rPr lang="de-DE" sz="1300" dirty="0" smtClean="0">
                    <a:solidFill>
                      <a:prstClr val="black"/>
                    </a:solidFill>
                  </a:rPr>
                  <a:t>Bearbeitungsgebiete</a:t>
                </a:r>
                <a:endParaRPr lang="de-DE" sz="1300" dirty="0">
                  <a:solidFill>
                    <a:prstClr val="black"/>
                  </a:solidFill>
                </a:endParaRPr>
              </a:p>
            </p:txBody>
          </p:sp>
          <p:sp>
            <p:nvSpPr>
              <p:cNvPr id="27" name="Textfeld 26"/>
              <p:cNvSpPr txBox="1"/>
              <p:nvPr/>
            </p:nvSpPr>
            <p:spPr>
              <a:xfrm>
                <a:off x="1475656" y="4679098"/>
                <a:ext cx="1526893" cy="292388"/>
              </a:xfrm>
              <a:prstGeom prst="rect">
                <a:avLst/>
              </a:prstGeom>
              <a:noFill/>
            </p:spPr>
            <p:txBody>
              <a:bodyPr wrap="none" rtlCol="0" anchor="ctr">
                <a:spAutoFit/>
              </a:bodyPr>
              <a:lstStyle/>
              <a:p>
                <a:r>
                  <a:rPr lang="de-DE" sz="1300" dirty="0" smtClean="0">
                    <a:solidFill>
                      <a:prstClr val="black"/>
                    </a:solidFill>
                  </a:rPr>
                  <a:t>Grundwasserkörper</a:t>
                </a:r>
                <a:endParaRPr lang="de-DE" sz="1300" dirty="0">
                  <a:solidFill>
                    <a:prstClr val="black"/>
                  </a:solidFill>
                </a:endParaRPr>
              </a:p>
            </p:txBody>
          </p:sp>
        </p:grpSp>
        <p:grpSp>
          <p:nvGrpSpPr>
            <p:cNvPr id="14" name="Gruppieren 13"/>
            <p:cNvGrpSpPr/>
            <p:nvPr/>
          </p:nvGrpSpPr>
          <p:grpSpPr>
            <a:xfrm>
              <a:off x="6468440" y="4289497"/>
              <a:ext cx="1527795" cy="292388"/>
              <a:chOff x="1187624" y="5356347"/>
              <a:chExt cx="1527795" cy="292388"/>
            </a:xfrm>
          </p:grpSpPr>
          <p:sp>
            <p:nvSpPr>
              <p:cNvPr id="22" name="Abgerundetes Rechteck 21"/>
              <p:cNvSpPr>
                <a:spLocks/>
              </p:cNvSpPr>
              <p:nvPr/>
            </p:nvSpPr>
            <p:spPr>
              <a:xfrm>
                <a:off x="1187624" y="5409467"/>
                <a:ext cx="324000" cy="186149"/>
              </a:xfrm>
              <a:prstGeom prst="roundRect">
                <a:avLst/>
              </a:prstGeom>
              <a:solidFill>
                <a:srgbClr val="00FF00"/>
              </a:solidFill>
              <a:ln w="2222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300">
                  <a:solidFill>
                    <a:prstClr val="white"/>
                  </a:solidFill>
                </a:endParaRPr>
              </a:p>
            </p:txBody>
          </p:sp>
          <p:sp>
            <p:nvSpPr>
              <p:cNvPr id="23" name="Textfeld 22"/>
              <p:cNvSpPr txBox="1"/>
              <p:nvPr/>
            </p:nvSpPr>
            <p:spPr>
              <a:xfrm>
                <a:off x="1475656" y="5356347"/>
                <a:ext cx="1239763" cy="292388"/>
              </a:xfrm>
              <a:prstGeom prst="rect">
                <a:avLst/>
              </a:prstGeom>
              <a:noFill/>
            </p:spPr>
            <p:txBody>
              <a:bodyPr wrap="none" rtlCol="0" anchor="ctr">
                <a:spAutoFit/>
              </a:bodyPr>
              <a:lstStyle/>
              <a:p>
                <a:r>
                  <a:rPr lang="de-DE" sz="1300" dirty="0" smtClean="0">
                    <a:solidFill>
                      <a:prstClr val="black"/>
                    </a:solidFill>
                  </a:rPr>
                  <a:t>Nicht gefährdet</a:t>
                </a:r>
                <a:endParaRPr lang="de-DE" sz="1300" dirty="0">
                  <a:solidFill>
                    <a:prstClr val="black"/>
                  </a:solidFill>
                </a:endParaRPr>
              </a:p>
            </p:txBody>
          </p:sp>
        </p:grpSp>
        <p:grpSp>
          <p:nvGrpSpPr>
            <p:cNvPr id="15" name="Gruppieren 14"/>
            <p:cNvGrpSpPr/>
            <p:nvPr/>
          </p:nvGrpSpPr>
          <p:grpSpPr>
            <a:xfrm>
              <a:off x="6468440" y="4890124"/>
              <a:ext cx="1072221" cy="292388"/>
              <a:chOff x="1187624" y="5956974"/>
              <a:chExt cx="1072221" cy="292388"/>
            </a:xfrm>
          </p:grpSpPr>
          <p:sp>
            <p:nvSpPr>
              <p:cNvPr id="20" name="Abgerundetes Rechteck 19"/>
              <p:cNvSpPr>
                <a:spLocks/>
              </p:cNvSpPr>
              <p:nvPr/>
            </p:nvSpPr>
            <p:spPr>
              <a:xfrm>
                <a:off x="1187624" y="6010094"/>
                <a:ext cx="324000" cy="186149"/>
              </a:xfrm>
              <a:prstGeom prst="roundRect">
                <a:avLst/>
              </a:prstGeom>
              <a:solidFill>
                <a:srgbClr val="FFFF00"/>
              </a:solidFill>
              <a:ln w="2222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300">
                  <a:solidFill>
                    <a:prstClr val="white"/>
                  </a:solidFill>
                </a:endParaRPr>
              </a:p>
            </p:txBody>
          </p:sp>
          <p:sp>
            <p:nvSpPr>
              <p:cNvPr id="21" name="Textfeld 20"/>
              <p:cNvSpPr txBox="1"/>
              <p:nvPr/>
            </p:nvSpPr>
            <p:spPr>
              <a:xfrm>
                <a:off x="1475656" y="5956974"/>
                <a:ext cx="784189" cy="292388"/>
              </a:xfrm>
              <a:prstGeom prst="rect">
                <a:avLst/>
              </a:prstGeom>
              <a:noFill/>
            </p:spPr>
            <p:txBody>
              <a:bodyPr wrap="none" rtlCol="0" anchor="ctr">
                <a:spAutoFit/>
              </a:bodyPr>
              <a:lstStyle/>
              <a:p>
                <a:r>
                  <a:rPr lang="de-DE" sz="1300" dirty="0" smtClean="0">
                    <a:solidFill>
                      <a:prstClr val="black"/>
                    </a:solidFill>
                  </a:rPr>
                  <a:t>Unsicher</a:t>
                </a:r>
                <a:endParaRPr lang="de-DE" sz="1300" dirty="0">
                  <a:solidFill>
                    <a:prstClr val="black"/>
                  </a:solidFill>
                </a:endParaRPr>
              </a:p>
            </p:txBody>
          </p:sp>
        </p:grpSp>
        <p:grpSp>
          <p:nvGrpSpPr>
            <p:cNvPr id="16" name="Gruppieren 15"/>
            <p:cNvGrpSpPr/>
            <p:nvPr/>
          </p:nvGrpSpPr>
          <p:grpSpPr>
            <a:xfrm>
              <a:off x="6468440" y="4582116"/>
              <a:ext cx="1296144" cy="307777"/>
              <a:chOff x="1187624" y="5661248"/>
              <a:chExt cx="1296144" cy="307777"/>
            </a:xfrm>
          </p:grpSpPr>
          <p:sp>
            <p:nvSpPr>
              <p:cNvPr id="18" name="Abgerundetes Rechteck 17"/>
              <p:cNvSpPr>
                <a:spLocks/>
              </p:cNvSpPr>
              <p:nvPr/>
            </p:nvSpPr>
            <p:spPr>
              <a:xfrm>
                <a:off x="1187624" y="5722062"/>
                <a:ext cx="324000" cy="186149"/>
              </a:xfrm>
              <a:prstGeom prst="roundRect">
                <a:avLst/>
              </a:prstGeom>
              <a:solidFill>
                <a:srgbClr val="FF0000"/>
              </a:solidFill>
              <a:ln w="2222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300">
                  <a:solidFill>
                    <a:prstClr val="white"/>
                  </a:solidFill>
                </a:endParaRPr>
              </a:p>
            </p:txBody>
          </p:sp>
          <p:sp>
            <p:nvSpPr>
              <p:cNvPr id="19" name="Textfeld 18"/>
              <p:cNvSpPr txBox="1"/>
              <p:nvPr/>
            </p:nvSpPr>
            <p:spPr>
              <a:xfrm>
                <a:off x="1475656" y="5661248"/>
                <a:ext cx="1008112" cy="307777"/>
              </a:xfrm>
              <a:prstGeom prst="rect">
                <a:avLst/>
              </a:prstGeom>
              <a:noFill/>
              <a:ln w="222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e-DE"/>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de-DE" sz="1300" dirty="0" smtClean="0">
                    <a:solidFill>
                      <a:prstClr val="black"/>
                    </a:solidFill>
                  </a:rPr>
                  <a:t>Gefährdet</a:t>
                </a:r>
                <a:endParaRPr lang="de-DE" sz="1300" dirty="0">
                  <a:solidFill>
                    <a:prstClr val="black"/>
                  </a:solidFill>
                </a:endParaRPr>
              </a:p>
            </p:txBody>
          </p:sp>
        </p:grpSp>
        <p:sp>
          <p:nvSpPr>
            <p:cNvPr id="17" name="Textfeld 16"/>
            <p:cNvSpPr txBox="1"/>
            <p:nvPr/>
          </p:nvSpPr>
          <p:spPr>
            <a:xfrm>
              <a:off x="6354904" y="4011310"/>
              <a:ext cx="2671629" cy="338554"/>
            </a:xfrm>
            <a:prstGeom prst="rect">
              <a:avLst/>
            </a:prstGeom>
            <a:noFill/>
          </p:spPr>
          <p:txBody>
            <a:bodyPr wrap="none" rtlCol="0">
              <a:spAutoFit/>
            </a:bodyPr>
            <a:lstStyle/>
            <a:p>
              <a:r>
                <a:rPr lang="de-DE" sz="1600" b="1" dirty="0" smtClean="0">
                  <a:solidFill>
                    <a:prstClr val="black"/>
                  </a:solidFill>
                </a:rPr>
                <a:t>Risikoabschätzung GW-Stand</a:t>
              </a:r>
              <a:endParaRPr lang="de-DE" sz="1600" b="1" dirty="0">
                <a:solidFill>
                  <a:prstClr val="black"/>
                </a:solidFill>
              </a:endParaRPr>
            </a:p>
          </p:txBody>
        </p:sp>
      </p:grpSp>
      <p:grpSp>
        <p:nvGrpSpPr>
          <p:cNvPr id="32" name="Gruppieren 31"/>
          <p:cNvGrpSpPr/>
          <p:nvPr/>
        </p:nvGrpSpPr>
        <p:grpSpPr>
          <a:xfrm>
            <a:off x="395537" y="802804"/>
            <a:ext cx="6695999" cy="5656633"/>
            <a:chOff x="395537" y="802804"/>
            <a:chExt cx="6695999" cy="5656633"/>
          </a:xfrm>
        </p:grpSpPr>
        <p:pic>
          <p:nvPicPr>
            <p:cNvPr id="33" name="Picture 2"/>
            <p:cNvPicPr>
              <a:picLocks noChangeAspect="1" noChangeArrowheads="1"/>
            </p:cNvPicPr>
            <p:nvPr/>
          </p:nvPicPr>
          <p:blipFill rotWithShape="1">
            <a:blip r:embed="rId3" cstate="email">
              <a:clrChange>
                <a:clrFrom>
                  <a:srgbClr val="E1E1E1"/>
                </a:clrFrom>
                <a:clrTo>
                  <a:srgbClr val="E1E1E1">
                    <a:alpha val="0"/>
                  </a:srgbClr>
                </a:clrTo>
              </a:clrChange>
              <a:extLst>
                <a:ext uri="{28A0092B-C50C-407E-A947-70E740481C1C}">
                  <a14:useLocalDpi xmlns:a14="http://schemas.microsoft.com/office/drawing/2010/main"/>
                </a:ext>
              </a:extLst>
            </a:blip>
            <a:srcRect/>
            <a:stretch/>
          </p:blipFill>
          <p:spPr bwMode="auto">
            <a:xfrm>
              <a:off x="395537" y="802804"/>
              <a:ext cx="6695999" cy="565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hteck 33"/>
            <p:cNvSpPr/>
            <p:nvPr/>
          </p:nvSpPr>
          <p:spPr>
            <a:xfrm>
              <a:off x="6960290" y="1510690"/>
              <a:ext cx="131245" cy="17742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grpSp>
      <p:sp>
        <p:nvSpPr>
          <p:cNvPr id="6" name="Rechteck 5"/>
          <p:cNvSpPr/>
          <p:nvPr/>
        </p:nvSpPr>
        <p:spPr>
          <a:xfrm>
            <a:off x="396759" y="5950281"/>
            <a:ext cx="2796791" cy="523220"/>
          </a:xfrm>
          <a:prstGeom prst="rect">
            <a:avLst/>
          </a:prstGeom>
        </p:spPr>
        <p:txBody>
          <a:bodyPr wrap="none">
            <a:spAutoFit/>
          </a:bodyPr>
          <a:lstStyle/>
          <a:p>
            <a:r>
              <a:rPr lang="de-DE" sz="1400" dirty="0" smtClean="0">
                <a:solidFill>
                  <a:prstClr val="black"/>
                </a:solidFill>
              </a:rPr>
              <a:t>(hier: nur </a:t>
            </a:r>
            <a:r>
              <a:rPr lang="de-DE" sz="1400" dirty="0">
                <a:solidFill>
                  <a:prstClr val="black"/>
                </a:solidFill>
              </a:rPr>
              <a:t>GWK, für </a:t>
            </a:r>
            <a:r>
              <a:rPr lang="de-DE" sz="1400" dirty="0" smtClean="0">
                <a:solidFill>
                  <a:prstClr val="black"/>
                </a:solidFill>
              </a:rPr>
              <a:t>die die Meldung</a:t>
            </a:r>
          </a:p>
          <a:p>
            <a:r>
              <a:rPr lang="de-DE" sz="1400" dirty="0" smtClean="0">
                <a:solidFill>
                  <a:prstClr val="black"/>
                </a:solidFill>
              </a:rPr>
              <a:t>federführend durch </a:t>
            </a:r>
            <a:r>
              <a:rPr lang="de-DE" sz="1400" dirty="0" err="1" smtClean="0">
                <a:solidFill>
                  <a:prstClr val="black"/>
                </a:solidFill>
              </a:rPr>
              <a:t>Nds</a:t>
            </a:r>
            <a:r>
              <a:rPr lang="de-DE" sz="1400" dirty="0">
                <a:solidFill>
                  <a:prstClr val="black"/>
                </a:solidFill>
              </a:rPr>
              <a:t>. </a:t>
            </a:r>
            <a:r>
              <a:rPr lang="de-DE" sz="1400" dirty="0" smtClean="0">
                <a:solidFill>
                  <a:prstClr val="black"/>
                </a:solidFill>
              </a:rPr>
              <a:t>erfolgt)</a:t>
            </a:r>
            <a:endParaRPr lang="de-DE" sz="1400" dirty="0">
              <a:solidFill>
                <a:prstClr val="black"/>
              </a:solidFill>
            </a:endParaRPr>
          </a:p>
        </p:txBody>
      </p:sp>
      <p:sp>
        <p:nvSpPr>
          <p:cNvPr id="28" name="Textfeld 27"/>
          <p:cNvSpPr txBox="1"/>
          <p:nvPr/>
        </p:nvSpPr>
        <p:spPr>
          <a:xfrm>
            <a:off x="4441085" y="802804"/>
            <a:ext cx="4378955" cy="707886"/>
          </a:xfrm>
          <a:prstGeom prst="rect">
            <a:avLst/>
          </a:prstGeom>
          <a:noFill/>
        </p:spPr>
        <p:txBody>
          <a:bodyPr wrap="none" rtlCol="0">
            <a:spAutoFit/>
          </a:bodyPr>
          <a:lstStyle/>
          <a:p>
            <a:pPr algn="r"/>
            <a:r>
              <a:rPr lang="de-DE" sz="2000" b="1" dirty="0" smtClean="0">
                <a:solidFill>
                  <a:prstClr val="black"/>
                </a:solidFill>
              </a:rPr>
              <a:t>Gefährdungsabschätzung 2021 - Menge</a:t>
            </a:r>
          </a:p>
          <a:p>
            <a:pPr algn="r"/>
            <a:r>
              <a:rPr lang="de-DE" sz="2000" dirty="0" smtClean="0">
                <a:solidFill>
                  <a:prstClr val="black"/>
                </a:solidFill>
              </a:rPr>
              <a:t>Nur GWK mit Meldung durch </a:t>
            </a:r>
            <a:r>
              <a:rPr lang="de-DE" sz="2000" dirty="0" err="1" smtClean="0">
                <a:solidFill>
                  <a:prstClr val="black"/>
                </a:solidFill>
              </a:rPr>
              <a:t>Nds</a:t>
            </a:r>
            <a:r>
              <a:rPr lang="de-DE" sz="2000" dirty="0" smtClean="0">
                <a:solidFill>
                  <a:prstClr val="black"/>
                </a:solidFill>
              </a:rPr>
              <a:t>.</a:t>
            </a:r>
          </a:p>
        </p:txBody>
      </p:sp>
    </p:spTree>
    <p:extLst>
      <p:ext uri="{BB962C8B-B14F-4D97-AF65-F5344CB8AC3E}">
        <p14:creationId xmlns:p14="http://schemas.microsoft.com/office/powerpoint/2010/main" val="3001441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1477963" y="333375"/>
            <a:ext cx="6480175"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1200" b="1" dirty="0">
                <a:solidFill>
                  <a:schemeClr val="tx2"/>
                </a:solidFill>
              </a:rPr>
              <a:t>Niedersächsischer Landesbetrieb für Wasserwirtschaft, Küsten- und Naturschutz</a:t>
            </a:r>
          </a:p>
        </p:txBody>
      </p:sp>
      <p:pic>
        <p:nvPicPr>
          <p:cNvPr id="6" name="Picture 9" descr="Landeswappe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56550" y="260350"/>
            <a:ext cx="719138"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NLWKN-Logo-Endfassungkleine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288" y="333375"/>
            <a:ext cx="101917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1"/>
          <p:cNvSpPr>
            <a:spLocks noChangeShapeType="1"/>
          </p:cNvSpPr>
          <p:nvPr/>
        </p:nvSpPr>
        <p:spPr bwMode="auto">
          <a:xfrm flipH="1">
            <a:off x="323850" y="6642100"/>
            <a:ext cx="84963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 name="Line 12"/>
          <p:cNvSpPr>
            <a:spLocks noChangeShapeType="1"/>
          </p:cNvSpPr>
          <p:nvPr/>
        </p:nvSpPr>
        <p:spPr bwMode="auto">
          <a:xfrm flipV="1">
            <a:off x="323850" y="882650"/>
            <a:ext cx="0" cy="5761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 name="Rectangle 14"/>
          <p:cNvSpPr>
            <a:spLocks noChangeArrowheads="1"/>
          </p:cNvSpPr>
          <p:nvPr/>
        </p:nvSpPr>
        <p:spPr bwMode="auto">
          <a:xfrm>
            <a:off x="252413" y="6597650"/>
            <a:ext cx="424815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sz="1200">
                <a:solidFill>
                  <a:schemeClr val="bg2"/>
                </a:solidFill>
              </a:rPr>
              <a:t>Gebietskooperation Vechte                                                                                                                                   </a:t>
            </a:r>
          </a:p>
        </p:txBody>
      </p:sp>
      <p:sp>
        <p:nvSpPr>
          <p:cNvPr id="15" name="Rechteck 14"/>
          <p:cNvSpPr/>
          <p:nvPr/>
        </p:nvSpPr>
        <p:spPr>
          <a:xfrm>
            <a:off x="1259632" y="6237312"/>
            <a:ext cx="86409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6948264" y="6251451"/>
            <a:ext cx="588916" cy="201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3275856" y="6107435"/>
            <a:ext cx="588916" cy="201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p:cNvSpPr txBox="1"/>
          <p:nvPr/>
        </p:nvSpPr>
        <p:spPr>
          <a:xfrm>
            <a:off x="827584" y="863362"/>
            <a:ext cx="7056783" cy="954107"/>
          </a:xfrm>
          <a:prstGeom prst="rect">
            <a:avLst/>
          </a:prstGeom>
          <a:noFill/>
        </p:spPr>
        <p:txBody>
          <a:bodyPr wrap="square" rtlCol="0">
            <a:spAutoFit/>
          </a:bodyPr>
          <a:lstStyle/>
          <a:p>
            <a:pPr algn="ctr"/>
            <a:r>
              <a:rPr lang="de-DE" sz="2800" b="1" dirty="0" smtClean="0"/>
              <a:t>Bestandsaufnahme - Grundwasser </a:t>
            </a:r>
          </a:p>
          <a:p>
            <a:pPr algn="ctr"/>
            <a:endParaRPr lang="de-DE" sz="2800" dirty="0" smtClean="0"/>
          </a:p>
        </p:txBody>
      </p:sp>
      <p:sp>
        <p:nvSpPr>
          <p:cNvPr id="2" name="Textfeld 1"/>
          <p:cNvSpPr txBox="1"/>
          <p:nvPr/>
        </p:nvSpPr>
        <p:spPr>
          <a:xfrm>
            <a:off x="685875" y="1694359"/>
            <a:ext cx="7632551" cy="3323987"/>
          </a:xfrm>
          <a:prstGeom prst="rect">
            <a:avLst/>
          </a:prstGeom>
          <a:noFill/>
          <a:ln>
            <a:solidFill>
              <a:schemeClr val="tx2"/>
            </a:solidFill>
          </a:ln>
        </p:spPr>
        <p:txBody>
          <a:bodyPr wrap="square" rtlCol="0">
            <a:spAutoFit/>
          </a:bodyPr>
          <a:lstStyle/>
          <a:p>
            <a:pPr marL="342900" indent="-342900">
              <a:buFont typeface="Wingdings" panose="05000000000000000000" pitchFamily="2" charset="2"/>
              <a:buChar char="v"/>
            </a:pPr>
            <a:r>
              <a:rPr lang="de-DE" sz="2400" dirty="0" smtClean="0"/>
              <a:t>Grundwasserkörper sind festzulegen und zu beschreiben, dabei werden alle Informationen, die im ersten Planungszyklus gesammelt wurden, berücksichtigt.</a:t>
            </a:r>
          </a:p>
          <a:p>
            <a:endParaRPr lang="de-DE" sz="2400" dirty="0" smtClean="0"/>
          </a:p>
          <a:p>
            <a:pPr marL="342900" indent="-342900">
              <a:buFont typeface="Wingdings" panose="05000000000000000000" pitchFamily="2" charset="2"/>
              <a:buChar char="v"/>
            </a:pPr>
            <a:r>
              <a:rPr lang="de-DE" sz="2400" dirty="0" smtClean="0"/>
              <a:t>Die Nutzungen, denen die GWK unterliegen, sind zu ermitteln und zu bewerten wie hoch das Risiko besteht, dass diese Nutzungen die Bewirtschaftungsziele gefährden. (Belastungen und Auswirkungen)</a:t>
            </a:r>
          </a:p>
          <a:p>
            <a:endParaRPr lang="de-DE" dirty="0"/>
          </a:p>
        </p:txBody>
      </p:sp>
      <p:sp>
        <p:nvSpPr>
          <p:cNvPr id="3" name="Textfeld 2"/>
          <p:cNvSpPr txBox="1"/>
          <p:nvPr/>
        </p:nvSpPr>
        <p:spPr>
          <a:xfrm>
            <a:off x="678209" y="5261571"/>
            <a:ext cx="7632551" cy="1200329"/>
          </a:xfrm>
          <a:prstGeom prst="rect">
            <a:avLst/>
          </a:prstGeom>
          <a:noFill/>
          <a:ln>
            <a:solidFill>
              <a:schemeClr val="accent2"/>
            </a:solidFill>
          </a:ln>
        </p:spPr>
        <p:txBody>
          <a:bodyPr wrap="square" rtlCol="0">
            <a:spAutoFit/>
          </a:bodyPr>
          <a:lstStyle/>
          <a:p>
            <a:pPr marL="342900" indent="-342900">
              <a:buFont typeface="Wingdings" panose="05000000000000000000" pitchFamily="2" charset="2"/>
              <a:buChar char="Ø"/>
            </a:pPr>
            <a:r>
              <a:rPr lang="de-DE" sz="2400" dirty="0" smtClean="0"/>
              <a:t>Risikobeurteilung 2021 für jeden GWK mit der Aussage ob die Gefahr besteht, die WRRL-Ziele am Ende der </a:t>
            </a:r>
            <a:r>
              <a:rPr lang="de-DE" sz="2400" b="1" dirty="0" smtClean="0"/>
              <a:t>nächsten</a:t>
            </a:r>
            <a:r>
              <a:rPr lang="de-DE" sz="2400" dirty="0" smtClean="0"/>
              <a:t> Bewirtschaftungsperiode zu verfehlen !</a:t>
            </a:r>
            <a:endParaRPr lang="de-DE" sz="2400" dirty="0"/>
          </a:p>
        </p:txBody>
      </p:sp>
    </p:spTree>
    <p:extLst>
      <p:ext uri="{BB962C8B-B14F-4D97-AF65-F5344CB8AC3E}">
        <p14:creationId xmlns:p14="http://schemas.microsoft.com/office/powerpoint/2010/main" val="165929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5537" y="802803"/>
            <a:ext cx="6696000" cy="5656634"/>
          </a:xfrm>
          <a:prstGeom prst="rect">
            <a:avLst/>
          </a:prstGeom>
        </p:spPr>
      </p:pic>
      <p:grpSp>
        <p:nvGrpSpPr>
          <p:cNvPr id="28" name="Gruppieren 27"/>
          <p:cNvGrpSpPr/>
          <p:nvPr/>
        </p:nvGrpSpPr>
        <p:grpSpPr>
          <a:xfrm>
            <a:off x="395537" y="802804"/>
            <a:ext cx="6695999" cy="5656633"/>
            <a:chOff x="395537" y="802804"/>
            <a:chExt cx="6695999" cy="5656633"/>
          </a:xfrm>
        </p:grpSpPr>
        <p:pic>
          <p:nvPicPr>
            <p:cNvPr id="29" name="Picture 2"/>
            <p:cNvPicPr>
              <a:picLocks noChangeAspect="1" noChangeArrowheads="1"/>
            </p:cNvPicPr>
            <p:nvPr/>
          </p:nvPicPr>
          <p:blipFill rotWithShape="1">
            <a:blip r:embed="rId3" cstate="email">
              <a:clrChange>
                <a:clrFrom>
                  <a:srgbClr val="E1E1E1"/>
                </a:clrFrom>
                <a:clrTo>
                  <a:srgbClr val="E1E1E1">
                    <a:alpha val="0"/>
                  </a:srgbClr>
                </a:clrTo>
              </a:clrChange>
              <a:extLst>
                <a:ext uri="{28A0092B-C50C-407E-A947-70E740481C1C}">
                  <a14:useLocalDpi xmlns:a14="http://schemas.microsoft.com/office/drawing/2010/main"/>
                </a:ext>
              </a:extLst>
            </a:blip>
            <a:srcRect/>
            <a:stretch/>
          </p:blipFill>
          <p:spPr bwMode="auto">
            <a:xfrm>
              <a:off x="395537" y="802804"/>
              <a:ext cx="6695999" cy="565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hteck 29"/>
            <p:cNvSpPr/>
            <p:nvPr/>
          </p:nvSpPr>
          <p:spPr>
            <a:xfrm>
              <a:off x="6960290" y="1510690"/>
              <a:ext cx="131245" cy="17742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grpSp>
      <p:grpSp>
        <p:nvGrpSpPr>
          <p:cNvPr id="5" name="Gruppieren 4"/>
          <p:cNvGrpSpPr/>
          <p:nvPr/>
        </p:nvGrpSpPr>
        <p:grpSpPr>
          <a:xfrm>
            <a:off x="6354903" y="3384000"/>
            <a:ext cx="2465569" cy="2062051"/>
            <a:chOff x="6354903" y="3212976"/>
            <a:chExt cx="2465569" cy="2062051"/>
          </a:xfrm>
        </p:grpSpPr>
        <p:sp>
          <p:nvSpPr>
            <p:cNvPr id="11" name="Abgerundetes Rechteck 10"/>
            <p:cNvSpPr/>
            <p:nvPr/>
          </p:nvSpPr>
          <p:spPr>
            <a:xfrm>
              <a:off x="6354903" y="3212976"/>
              <a:ext cx="2465569" cy="2062051"/>
            </a:xfrm>
            <a:prstGeom prst="roundRect">
              <a:avLst>
                <a:gd name="adj" fmla="val 4562"/>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grpSp>
          <p:nvGrpSpPr>
            <p:cNvPr id="13" name="Gruppieren 12"/>
            <p:cNvGrpSpPr/>
            <p:nvPr/>
          </p:nvGrpSpPr>
          <p:grpSpPr>
            <a:xfrm>
              <a:off x="6468440" y="3306928"/>
              <a:ext cx="1879237" cy="618433"/>
              <a:chOff x="1187624" y="4353053"/>
              <a:chExt cx="1879237" cy="618433"/>
            </a:xfrm>
          </p:grpSpPr>
          <p:sp>
            <p:nvSpPr>
              <p:cNvPr id="24" name="Abgerundetes Rechteck 23"/>
              <p:cNvSpPr>
                <a:spLocks/>
              </p:cNvSpPr>
              <p:nvPr/>
            </p:nvSpPr>
            <p:spPr>
              <a:xfrm>
                <a:off x="1187624" y="4731706"/>
                <a:ext cx="324000" cy="186149"/>
              </a:xfrm>
              <a:prstGeom prst="roundRect">
                <a:avLst/>
              </a:prstGeom>
              <a:noFill/>
              <a:ln w="22225">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a:solidFill>
                    <a:prstClr val="white"/>
                  </a:solidFill>
                </a:endParaRPr>
              </a:p>
            </p:txBody>
          </p:sp>
          <p:sp>
            <p:nvSpPr>
              <p:cNvPr id="25" name="Abgerundetes Rechteck 24"/>
              <p:cNvSpPr>
                <a:spLocks/>
              </p:cNvSpPr>
              <p:nvPr/>
            </p:nvSpPr>
            <p:spPr>
              <a:xfrm>
                <a:off x="1187624" y="4405927"/>
                <a:ext cx="324000" cy="186149"/>
              </a:xfrm>
              <a:prstGeom prst="roundRect">
                <a:avLst/>
              </a:prstGeom>
              <a:noFill/>
              <a:ln w="19050">
                <a:solidFill>
                  <a:srgbClr val="00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a:solidFill>
                    <a:prstClr val="white"/>
                  </a:solidFill>
                </a:endParaRPr>
              </a:p>
            </p:txBody>
          </p:sp>
          <p:sp>
            <p:nvSpPr>
              <p:cNvPr id="26" name="Textfeld 25"/>
              <p:cNvSpPr txBox="1"/>
              <p:nvPr/>
            </p:nvSpPr>
            <p:spPr>
              <a:xfrm>
                <a:off x="1475656" y="4353053"/>
                <a:ext cx="1591205" cy="292388"/>
              </a:xfrm>
              <a:prstGeom prst="rect">
                <a:avLst/>
              </a:prstGeom>
              <a:noFill/>
            </p:spPr>
            <p:txBody>
              <a:bodyPr wrap="none" rtlCol="0" anchor="ctr">
                <a:spAutoFit/>
              </a:bodyPr>
              <a:lstStyle/>
              <a:p>
                <a:r>
                  <a:rPr lang="de-DE" sz="1300" dirty="0" smtClean="0">
                    <a:solidFill>
                      <a:prstClr val="black"/>
                    </a:solidFill>
                  </a:rPr>
                  <a:t>Bearbeitungsgebiete</a:t>
                </a:r>
                <a:endParaRPr lang="de-DE" sz="1300" dirty="0">
                  <a:solidFill>
                    <a:prstClr val="black"/>
                  </a:solidFill>
                </a:endParaRPr>
              </a:p>
            </p:txBody>
          </p:sp>
          <p:sp>
            <p:nvSpPr>
              <p:cNvPr id="27" name="Textfeld 26"/>
              <p:cNvSpPr txBox="1"/>
              <p:nvPr/>
            </p:nvSpPr>
            <p:spPr>
              <a:xfrm>
                <a:off x="1475656" y="4679098"/>
                <a:ext cx="1526893" cy="292388"/>
              </a:xfrm>
              <a:prstGeom prst="rect">
                <a:avLst/>
              </a:prstGeom>
              <a:noFill/>
            </p:spPr>
            <p:txBody>
              <a:bodyPr wrap="none" rtlCol="0" anchor="ctr">
                <a:spAutoFit/>
              </a:bodyPr>
              <a:lstStyle/>
              <a:p>
                <a:r>
                  <a:rPr lang="de-DE" sz="1300" dirty="0" smtClean="0">
                    <a:solidFill>
                      <a:prstClr val="black"/>
                    </a:solidFill>
                  </a:rPr>
                  <a:t>Grundwasserkörper</a:t>
                </a:r>
                <a:endParaRPr lang="de-DE" sz="1300" dirty="0">
                  <a:solidFill>
                    <a:prstClr val="black"/>
                  </a:solidFill>
                </a:endParaRPr>
              </a:p>
            </p:txBody>
          </p:sp>
        </p:grpSp>
        <p:grpSp>
          <p:nvGrpSpPr>
            <p:cNvPr id="14" name="Gruppieren 13"/>
            <p:cNvGrpSpPr/>
            <p:nvPr/>
          </p:nvGrpSpPr>
          <p:grpSpPr>
            <a:xfrm>
              <a:off x="6468440" y="4289497"/>
              <a:ext cx="1527795" cy="292388"/>
              <a:chOff x="1187624" y="5356347"/>
              <a:chExt cx="1527795" cy="292388"/>
            </a:xfrm>
          </p:grpSpPr>
          <p:sp>
            <p:nvSpPr>
              <p:cNvPr id="22" name="Abgerundetes Rechteck 21"/>
              <p:cNvSpPr>
                <a:spLocks/>
              </p:cNvSpPr>
              <p:nvPr/>
            </p:nvSpPr>
            <p:spPr>
              <a:xfrm>
                <a:off x="1187624" y="5409467"/>
                <a:ext cx="324000" cy="186149"/>
              </a:xfrm>
              <a:prstGeom prst="roundRect">
                <a:avLst/>
              </a:prstGeom>
              <a:solidFill>
                <a:srgbClr val="00FF00"/>
              </a:solidFill>
              <a:ln w="2222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300">
                  <a:solidFill>
                    <a:prstClr val="white"/>
                  </a:solidFill>
                </a:endParaRPr>
              </a:p>
            </p:txBody>
          </p:sp>
          <p:sp>
            <p:nvSpPr>
              <p:cNvPr id="23" name="Textfeld 22"/>
              <p:cNvSpPr txBox="1"/>
              <p:nvPr/>
            </p:nvSpPr>
            <p:spPr>
              <a:xfrm>
                <a:off x="1475656" y="5356347"/>
                <a:ext cx="1239763" cy="292388"/>
              </a:xfrm>
              <a:prstGeom prst="rect">
                <a:avLst/>
              </a:prstGeom>
              <a:noFill/>
            </p:spPr>
            <p:txBody>
              <a:bodyPr wrap="none" rtlCol="0" anchor="ctr">
                <a:spAutoFit/>
              </a:bodyPr>
              <a:lstStyle/>
              <a:p>
                <a:r>
                  <a:rPr lang="de-DE" sz="1300" dirty="0" smtClean="0">
                    <a:solidFill>
                      <a:prstClr val="black"/>
                    </a:solidFill>
                  </a:rPr>
                  <a:t>Nicht gefährdet</a:t>
                </a:r>
                <a:endParaRPr lang="de-DE" sz="1300" dirty="0">
                  <a:solidFill>
                    <a:prstClr val="black"/>
                  </a:solidFill>
                </a:endParaRPr>
              </a:p>
            </p:txBody>
          </p:sp>
        </p:grpSp>
        <p:grpSp>
          <p:nvGrpSpPr>
            <p:cNvPr id="15" name="Gruppieren 14"/>
            <p:cNvGrpSpPr/>
            <p:nvPr/>
          </p:nvGrpSpPr>
          <p:grpSpPr>
            <a:xfrm>
              <a:off x="6468440" y="4890124"/>
              <a:ext cx="1072221" cy="292388"/>
              <a:chOff x="1187624" y="5956974"/>
              <a:chExt cx="1072221" cy="292388"/>
            </a:xfrm>
          </p:grpSpPr>
          <p:sp>
            <p:nvSpPr>
              <p:cNvPr id="20" name="Abgerundetes Rechteck 19"/>
              <p:cNvSpPr>
                <a:spLocks/>
              </p:cNvSpPr>
              <p:nvPr/>
            </p:nvSpPr>
            <p:spPr>
              <a:xfrm>
                <a:off x="1187624" y="6010094"/>
                <a:ext cx="324000" cy="186149"/>
              </a:xfrm>
              <a:prstGeom prst="roundRect">
                <a:avLst/>
              </a:prstGeom>
              <a:solidFill>
                <a:srgbClr val="FFFF00"/>
              </a:solidFill>
              <a:ln w="2222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300">
                  <a:solidFill>
                    <a:prstClr val="white"/>
                  </a:solidFill>
                </a:endParaRPr>
              </a:p>
            </p:txBody>
          </p:sp>
          <p:sp>
            <p:nvSpPr>
              <p:cNvPr id="21" name="Textfeld 20"/>
              <p:cNvSpPr txBox="1"/>
              <p:nvPr/>
            </p:nvSpPr>
            <p:spPr>
              <a:xfrm>
                <a:off x="1475656" y="5956974"/>
                <a:ext cx="784189" cy="292388"/>
              </a:xfrm>
              <a:prstGeom prst="rect">
                <a:avLst/>
              </a:prstGeom>
              <a:noFill/>
            </p:spPr>
            <p:txBody>
              <a:bodyPr wrap="none" rtlCol="0" anchor="ctr">
                <a:spAutoFit/>
              </a:bodyPr>
              <a:lstStyle/>
              <a:p>
                <a:r>
                  <a:rPr lang="de-DE" sz="1300" dirty="0" smtClean="0">
                    <a:solidFill>
                      <a:prstClr val="black"/>
                    </a:solidFill>
                  </a:rPr>
                  <a:t>Unsicher</a:t>
                </a:r>
                <a:endParaRPr lang="de-DE" sz="1300" dirty="0">
                  <a:solidFill>
                    <a:prstClr val="black"/>
                  </a:solidFill>
                </a:endParaRPr>
              </a:p>
            </p:txBody>
          </p:sp>
        </p:grpSp>
        <p:grpSp>
          <p:nvGrpSpPr>
            <p:cNvPr id="16" name="Gruppieren 15"/>
            <p:cNvGrpSpPr/>
            <p:nvPr/>
          </p:nvGrpSpPr>
          <p:grpSpPr>
            <a:xfrm>
              <a:off x="6468440" y="4582116"/>
              <a:ext cx="1296144" cy="307777"/>
              <a:chOff x="1187624" y="5661248"/>
              <a:chExt cx="1296144" cy="307777"/>
            </a:xfrm>
          </p:grpSpPr>
          <p:sp>
            <p:nvSpPr>
              <p:cNvPr id="18" name="Abgerundetes Rechteck 17"/>
              <p:cNvSpPr>
                <a:spLocks/>
              </p:cNvSpPr>
              <p:nvPr/>
            </p:nvSpPr>
            <p:spPr>
              <a:xfrm>
                <a:off x="1187624" y="5722062"/>
                <a:ext cx="324000" cy="186149"/>
              </a:xfrm>
              <a:prstGeom prst="roundRect">
                <a:avLst/>
              </a:prstGeom>
              <a:solidFill>
                <a:srgbClr val="FF0000"/>
              </a:solidFill>
              <a:ln w="2222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300">
                  <a:solidFill>
                    <a:prstClr val="white"/>
                  </a:solidFill>
                </a:endParaRPr>
              </a:p>
            </p:txBody>
          </p:sp>
          <p:sp>
            <p:nvSpPr>
              <p:cNvPr id="19" name="Textfeld 18"/>
              <p:cNvSpPr txBox="1"/>
              <p:nvPr/>
            </p:nvSpPr>
            <p:spPr>
              <a:xfrm>
                <a:off x="1475656" y="5661248"/>
                <a:ext cx="1008112" cy="307777"/>
              </a:xfrm>
              <a:prstGeom prst="rect">
                <a:avLst/>
              </a:prstGeom>
              <a:noFill/>
              <a:ln w="222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e-DE"/>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de-DE" sz="1300" dirty="0" smtClean="0">
                    <a:solidFill>
                      <a:prstClr val="black"/>
                    </a:solidFill>
                  </a:rPr>
                  <a:t>Gefährdet</a:t>
                </a:r>
                <a:endParaRPr lang="de-DE" sz="1300" dirty="0">
                  <a:solidFill>
                    <a:prstClr val="black"/>
                  </a:solidFill>
                </a:endParaRPr>
              </a:p>
            </p:txBody>
          </p:sp>
        </p:grpSp>
        <p:sp>
          <p:nvSpPr>
            <p:cNvPr id="17" name="Textfeld 16"/>
            <p:cNvSpPr txBox="1"/>
            <p:nvPr/>
          </p:nvSpPr>
          <p:spPr>
            <a:xfrm>
              <a:off x="6354904" y="4011310"/>
              <a:ext cx="2380011" cy="338554"/>
            </a:xfrm>
            <a:prstGeom prst="rect">
              <a:avLst/>
            </a:prstGeom>
            <a:noFill/>
          </p:spPr>
          <p:txBody>
            <a:bodyPr wrap="none" rtlCol="0">
              <a:spAutoFit/>
            </a:bodyPr>
            <a:lstStyle/>
            <a:p>
              <a:r>
                <a:rPr lang="de-DE" sz="1600" b="1" dirty="0" smtClean="0">
                  <a:solidFill>
                    <a:prstClr val="black"/>
                  </a:solidFill>
                </a:rPr>
                <a:t>Risikoabschätzung Menge</a:t>
              </a:r>
              <a:endParaRPr lang="de-DE" sz="1600" b="1" dirty="0">
                <a:solidFill>
                  <a:prstClr val="black"/>
                </a:solidFill>
              </a:endParaRPr>
            </a:p>
          </p:txBody>
        </p:sp>
      </p:grpSp>
      <p:sp>
        <p:nvSpPr>
          <p:cNvPr id="2" name="Textfeld 1"/>
          <p:cNvSpPr txBox="1"/>
          <p:nvPr/>
        </p:nvSpPr>
        <p:spPr>
          <a:xfrm>
            <a:off x="4441085" y="802804"/>
            <a:ext cx="4378955" cy="707886"/>
          </a:xfrm>
          <a:prstGeom prst="rect">
            <a:avLst/>
          </a:prstGeom>
          <a:noFill/>
        </p:spPr>
        <p:txBody>
          <a:bodyPr wrap="none" rtlCol="0">
            <a:spAutoFit/>
          </a:bodyPr>
          <a:lstStyle/>
          <a:p>
            <a:pPr algn="r"/>
            <a:r>
              <a:rPr lang="de-DE" sz="2000" b="1" dirty="0" smtClean="0">
                <a:solidFill>
                  <a:prstClr val="black"/>
                </a:solidFill>
              </a:rPr>
              <a:t>Gefährdungsabschätzung 2021 - Menge</a:t>
            </a:r>
          </a:p>
          <a:p>
            <a:pPr algn="r"/>
            <a:r>
              <a:rPr lang="de-DE" sz="2000" dirty="0">
                <a:solidFill>
                  <a:prstClr val="black"/>
                </a:solidFill>
              </a:rPr>
              <a:t>n</a:t>
            </a:r>
            <a:r>
              <a:rPr lang="de-DE" sz="2000" dirty="0" smtClean="0">
                <a:solidFill>
                  <a:prstClr val="black"/>
                </a:solidFill>
              </a:rPr>
              <a:t>ach Abstimmung mit Nachbarn</a:t>
            </a:r>
          </a:p>
        </p:txBody>
      </p:sp>
    </p:spTree>
    <p:extLst>
      <p:ext uri="{BB962C8B-B14F-4D97-AF65-F5344CB8AC3E}">
        <p14:creationId xmlns:p14="http://schemas.microsoft.com/office/powerpoint/2010/main" val="800577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0" name="Text Box 9"/>
          <p:cNvSpPr txBox="1">
            <a:spLocks noChangeArrowheads="1"/>
          </p:cNvSpPr>
          <p:nvPr/>
        </p:nvSpPr>
        <p:spPr bwMode="auto">
          <a:xfrm>
            <a:off x="1619250" y="1268413"/>
            <a:ext cx="12239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de-DE" sz="1000" b="1">
              <a:solidFill>
                <a:srgbClr val="000000"/>
              </a:solidFill>
              <a:latin typeface="Arial" charset="0"/>
            </a:endParaRPr>
          </a:p>
        </p:txBody>
      </p:sp>
      <p:sp>
        <p:nvSpPr>
          <p:cNvPr id="31" name="Rechteck 30"/>
          <p:cNvSpPr/>
          <p:nvPr/>
        </p:nvSpPr>
        <p:spPr>
          <a:xfrm>
            <a:off x="683568" y="1617265"/>
            <a:ext cx="5688632" cy="2471341"/>
          </a:xfrm>
          <a:prstGeom prst="rect">
            <a:avLst/>
          </a:prstGeom>
          <a:solidFill>
            <a:srgbClr val="BBE0E3"/>
          </a:solidFill>
          <a:ln w="25400" cap="flat" cmpd="sng" algn="ctr">
            <a:solidFill>
              <a:srgbClr val="FF0000"/>
            </a:solidFill>
            <a:prstDash val="solid"/>
          </a:ln>
          <a:effectLst/>
        </p:spPr>
        <p:txBody>
          <a:bodyPr rtlCol="0" anchor="t"/>
          <a:lstStyle/>
          <a:p>
            <a:pPr>
              <a:defRPr/>
            </a:pPr>
            <a:r>
              <a:rPr lang="de-DE" b="1" kern="0" dirty="0" smtClean="0">
                <a:solidFill>
                  <a:srgbClr val="000000"/>
                </a:solidFill>
              </a:rPr>
              <a:t>Bestandsaufnahme 2013</a:t>
            </a:r>
          </a:p>
        </p:txBody>
      </p:sp>
      <p:sp>
        <p:nvSpPr>
          <p:cNvPr id="32" name="Rechteck 31"/>
          <p:cNvSpPr/>
          <p:nvPr/>
        </p:nvSpPr>
        <p:spPr>
          <a:xfrm>
            <a:off x="683568" y="4237856"/>
            <a:ext cx="5688632" cy="2088232"/>
          </a:xfrm>
          <a:prstGeom prst="rect">
            <a:avLst/>
          </a:prstGeom>
          <a:solidFill>
            <a:srgbClr val="BBE0E3"/>
          </a:solidFill>
          <a:ln w="25400" cap="flat" cmpd="sng" algn="ctr">
            <a:solidFill>
              <a:srgbClr val="BBE0E3">
                <a:shade val="50000"/>
              </a:srgbClr>
            </a:solidFill>
            <a:prstDash val="solid"/>
          </a:ln>
          <a:effectLst/>
        </p:spPr>
        <p:txBody>
          <a:bodyPr rtlCol="0" anchor="t"/>
          <a:lstStyle/>
          <a:p>
            <a:pPr>
              <a:defRPr/>
            </a:pPr>
            <a:r>
              <a:rPr lang="de-DE" b="1" kern="0" dirty="0" smtClean="0">
                <a:solidFill>
                  <a:srgbClr val="000000"/>
                </a:solidFill>
              </a:rPr>
              <a:t>Bewirtschaftungsplan 2014/15</a:t>
            </a:r>
          </a:p>
        </p:txBody>
      </p:sp>
      <p:sp>
        <p:nvSpPr>
          <p:cNvPr id="33" name="Rechteck 32"/>
          <p:cNvSpPr/>
          <p:nvPr/>
        </p:nvSpPr>
        <p:spPr>
          <a:xfrm>
            <a:off x="919096" y="2089160"/>
            <a:ext cx="3796920" cy="1800200"/>
          </a:xfrm>
          <a:prstGeom prst="rect">
            <a:avLst/>
          </a:prstGeom>
          <a:solidFill>
            <a:srgbClr val="BBE0E3"/>
          </a:solidFill>
          <a:ln w="25400" cap="flat" cmpd="sng" algn="ctr">
            <a:solidFill>
              <a:srgbClr val="BBE0E3">
                <a:shade val="50000"/>
              </a:srgbClr>
            </a:solidFill>
            <a:prstDash val="solid"/>
          </a:ln>
          <a:effectLst/>
        </p:spPr>
        <p:txBody>
          <a:bodyPr rtlCol="0" anchor="ctr"/>
          <a:lstStyle/>
          <a:p>
            <a:pPr>
              <a:defRPr/>
            </a:pPr>
            <a:r>
              <a:rPr lang="de-DE" b="1" kern="0" dirty="0" smtClean="0">
                <a:solidFill>
                  <a:srgbClr val="000000"/>
                </a:solidFill>
              </a:rPr>
              <a:t>Risikoabschätzung § 3(1) </a:t>
            </a:r>
            <a:r>
              <a:rPr lang="de-DE" b="1" kern="0" dirty="0" err="1" smtClean="0">
                <a:solidFill>
                  <a:srgbClr val="000000"/>
                </a:solidFill>
              </a:rPr>
              <a:t>GrwV</a:t>
            </a:r>
            <a:endParaRPr lang="de-DE" b="1" kern="0" dirty="0" smtClean="0">
              <a:solidFill>
                <a:srgbClr val="000000"/>
              </a:solidFill>
            </a:endParaRPr>
          </a:p>
          <a:p>
            <a:pPr marL="285750" indent="-285750">
              <a:buFont typeface="Arial" panose="020B0604020202020204" pitchFamily="34" charset="0"/>
              <a:buChar char="•"/>
              <a:defRPr/>
            </a:pPr>
            <a:r>
              <a:rPr lang="de-DE" kern="0" dirty="0" smtClean="0">
                <a:solidFill>
                  <a:srgbClr val="000000"/>
                </a:solidFill>
              </a:rPr>
              <a:t>Risiko des Nichterreichens der Bewirtschaftungsziele am Ende des Bewirtschaftungszyklus (2021)?</a:t>
            </a:r>
          </a:p>
        </p:txBody>
      </p:sp>
      <p:sp>
        <p:nvSpPr>
          <p:cNvPr id="34" name="Rechteck 33"/>
          <p:cNvSpPr/>
          <p:nvPr/>
        </p:nvSpPr>
        <p:spPr>
          <a:xfrm>
            <a:off x="919096" y="4677028"/>
            <a:ext cx="3796920" cy="1488276"/>
          </a:xfrm>
          <a:prstGeom prst="rect">
            <a:avLst/>
          </a:prstGeom>
          <a:solidFill>
            <a:srgbClr val="BBE0E3"/>
          </a:solidFill>
          <a:ln w="25400" cap="flat" cmpd="sng" algn="ctr">
            <a:solidFill>
              <a:srgbClr val="BBE0E3">
                <a:shade val="50000"/>
              </a:srgbClr>
            </a:solidFill>
            <a:prstDash val="solid"/>
          </a:ln>
          <a:effectLst/>
        </p:spPr>
        <p:txBody>
          <a:bodyPr rtlCol="0" anchor="ctr"/>
          <a:lstStyle/>
          <a:p>
            <a:pPr>
              <a:defRPr/>
            </a:pPr>
            <a:r>
              <a:rPr lang="de-DE" b="1" kern="0" dirty="0" smtClean="0">
                <a:solidFill>
                  <a:srgbClr val="000000"/>
                </a:solidFill>
              </a:rPr>
              <a:t>Zustandsbewertung § 4(2), 7(2) </a:t>
            </a:r>
            <a:r>
              <a:rPr lang="de-DE" b="1" kern="0" dirty="0" err="1" smtClean="0">
                <a:solidFill>
                  <a:srgbClr val="000000"/>
                </a:solidFill>
              </a:rPr>
              <a:t>GrwV</a:t>
            </a:r>
            <a:endParaRPr lang="de-DE" b="1" kern="0" dirty="0" smtClean="0">
              <a:solidFill>
                <a:srgbClr val="000000"/>
              </a:solidFill>
            </a:endParaRPr>
          </a:p>
          <a:p>
            <a:pPr marL="285750" indent="-285750">
              <a:buFont typeface="Arial" panose="020B0604020202020204" pitchFamily="34" charset="0"/>
              <a:buChar char="•"/>
              <a:defRPr/>
            </a:pPr>
            <a:r>
              <a:rPr lang="de-DE" kern="0" dirty="0" smtClean="0">
                <a:solidFill>
                  <a:srgbClr val="000000"/>
                </a:solidFill>
              </a:rPr>
              <a:t>Aktuelle Ist-Situation der Bewirtschaftungsziele</a:t>
            </a:r>
          </a:p>
        </p:txBody>
      </p:sp>
      <p:sp>
        <p:nvSpPr>
          <p:cNvPr id="35" name="Rechteck 34"/>
          <p:cNvSpPr/>
          <p:nvPr/>
        </p:nvSpPr>
        <p:spPr>
          <a:xfrm>
            <a:off x="4932040" y="4957936"/>
            <a:ext cx="1152128" cy="324036"/>
          </a:xfrm>
          <a:prstGeom prst="rect">
            <a:avLst/>
          </a:prstGeom>
          <a:solidFill>
            <a:srgbClr val="92D050"/>
          </a:solidFill>
          <a:ln w="25400" cap="flat" cmpd="sng" algn="ctr">
            <a:solidFill>
              <a:srgbClr val="BBE0E3">
                <a:shade val="50000"/>
              </a:srgbClr>
            </a:solidFill>
            <a:prstDash val="solid"/>
          </a:ln>
          <a:effectLst/>
        </p:spPr>
        <p:txBody>
          <a:bodyPr rtlCol="0" anchor="ctr"/>
          <a:lstStyle/>
          <a:p>
            <a:pPr algn="ctr">
              <a:defRPr/>
            </a:pPr>
            <a:r>
              <a:rPr lang="de-DE" kern="0" dirty="0" smtClean="0">
                <a:solidFill>
                  <a:srgbClr val="C00000"/>
                </a:solidFill>
              </a:rPr>
              <a:t>gut</a:t>
            </a:r>
          </a:p>
        </p:txBody>
      </p:sp>
      <p:sp>
        <p:nvSpPr>
          <p:cNvPr id="36" name="Rechteck 35"/>
          <p:cNvSpPr/>
          <p:nvPr/>
        </p:nvSpPr>
        <p:spPr>
          <a:xfrm>
            <a:off x="4932040" y="5362364"/>
            <a:ext cx="1152128" cy="324036"/>
          </a:xfrm>
          <a:prstGeom prst="rect">
            <a:avLst/>
          </a:prstGeom>
          <a:solidFill>
            <a:srgbClr val="FF0000"/>
          </a:solidFill>
          <a:ln w="25400" cap="flat" cmpd="sng" algn="ctr">
            <a:solidFill>
              <a:srgbClr val="BBE0E3">
                <a:shade val="50000"/>
              </a:srgbClr>
            </a:solidFill>
            <a:prstDash val="solid"/>
          </a:ln>
          <a:effectLst/>
        </p:spPr>
        <p:txBody>
          <a:bodyPr rtlCol="0" anchor="ctr"/>
          <a:lstStyle/>
          <a:p>
            <a:pPr algn="ctr">
              <a:defRPr/>
            </a:pPr>
            <a:r>
              <a:rPr lang="de-DE" kern="0" dirty="0" smtClean="0">
                <a:solidFill>
                  <a:srgbClr val="FFFFFF"/>
                </a:solidFill>
              </a:rPr>
              <a:t>schlecht</a:t>
            </a:r>
          </a:p>
        </p:txBody>
      </p:sp>
      <p:sp>
        <p:nvSpPr>
          <p:cNvPr id="37" name="Rechteck 36"/>
          <p:cNvSpPr/>
          <p:nvPr/>
        </p:nvSpPr>
        <p:spPr>
          <a:xfrm>
            <a:off x="4932040" y="2406030"/>
            <a:ext cx="1152128" cy="504056"/>
          </a:xfrm>
          <a:prstGeom prst="rect">
            <a:avLst/>
          </a:prstGeom>
          <a:solidFill>
            <a:srgbClr val="92D050"/>
          </a:solidFill>
          <a:ln w="25400" cap="flat" cmpd="sng" algn="ctr">
            <a:solidFill>
              <a:srgbClr val="BBE0E3">
                <a:shade val="50000"/>
              </a:srgbClr>
            </a:solidFill>
            <a:prstDash val="solid"/>
          </a:ln>
          <a:effectLst/>
        </p:spPr>
        <p:txBody>
          <a:bodyPr rtlCol="0" anchor="ctr"/>
          <a:lstStyle/>
          <a:p>
            <a:pPr algn="ctr">
              <a:defRPr/>
            </a:pPr>
            <a:r>
              <a:rPr lang="de-DE" kern="0" dirty="0" smtClean="0">
                <a:solidFill>
                  <a:srgbClr val="C00000"/>
                </a:solidFill>
              </a:rPr>
              <a:t>nicht gefährdet</a:t>
            </a:r>
          </a:p>
        </p:txBody>
      </p:sp>
      <p:sp>
        <p:nvSpPr>
          <p:cNvPr id="38" name="Rechteck 37"/>
          <p:cNvSpPr/>
          <p:nvPr/>
        </p:nvSpPr>
        <p:spPr>
          <a:xfrm>
            <a:off x="4932040" y="2989260"/>
            <a:ext cx="1152128" cy="324036"/>
          </a:xfrm>
          <a:prstGeom prst="rect">
            <a:avLst/>
          </a:prstGeom>
          <a:solidFill>
            <a:srgbClr val="FF0000"/>
          </a:solidFill>
          <a:ln w="25400" cap="flat" cmpd="sng" algn="ctr">
            <a:solidFill>
              <a:srgbClr val="BBE0E3">
                <a:shade val="50000"/>
              </a:srgbClr>
            </a:solidFill>
            <a:prstDash val="solid"/>
          </a:ln>
          <a:effectLst/>
        </p:spPr>
        <p:txBody>
          <a:bodyPr rtlCol="0" anchor="ctr"/>
          <a:lstStyle/>
          <a:p>
            <a:pPr algn="ctr">
              <a:defRPr/>
            </a:pPr>
            <a:r>
              <a:rPr lang="de-DE" kern="0" dirty="0" smtClean="0">
                <a:solidFill>
                  <a:srgbClr val="FFFFFF"/>
                </a:solidFill>
              </a:rPr>
              <a:t>gefährdet</a:t>
            </a:r>
          </a:p>
        </p:txBody>
      </p:sp>
      <p:sp>
        <p:nvSpPr>
          <p:cNvPr id="39" name="Rechteck 38"/>
          <p:cNvSpPr/>
          <p:nvPr/>
        </p:nvSpPr>
        <p:spPr>
          <a:xfrm>
            <a:off x="4932040" y="3392996"/>
            <a:ext cx="1152128" cy="324036"/>
          </a:xfrm>
          <a:prstGeom prst="rect">
            <a:avLst/>
          </a:prstGeom>
          <a:solidFill>
            <a:srgbClr val="FFFF99"/>
          </a:solidFill>
          <a:ln w="25400" cap="flat" cmpd="sng" algn="ctr">
            <a:solidFill>
              <a:srgbClr val="BBE0E3">
                <a:shade val="50000"/>
              </a:srgbClr>
            </a:solidFill>
            <a:prstDash val="solid"/>
          </a:ln>
          <a:effectLst/>
        </p:spPr>
        <p:txBody>
          <a:bodyPr rtlCol="0" anchor="ctr"/>
          <a:lstStyle/>
          <a:p>
            <a:pPr algn="ctr">
              <a:defRPr/>
            </a:pPr>
            <a:r>
              <a:rPr lang="de-DE" kern="0" dirty="0" smtClean="0">
                <a:solidFill>
                  <a:srgbClr val="C00000"/>
                </a:solidFill>
              </a:rPr>
              <a:t>unklar</a:t>
            </a:r>
          </a:p>
        </p:txBody>
      </p:sp>
      <p:sp>
        <p:nvSpPr>
          <p:cNvPr id="40" name="Rechteck 39"/>
          <p:cNvSpPr/>
          <p:nvPr/>
        </p:nvSpPr>
        <p:spPr>
          <a:xfrm>
            <a:off x="6588224" y="4237856"/>
            <a:ext cx="1944216" cy="2088232"/>
          </a:xfrm>
          <a:prstGeom prst="rect">
            <a:avLst/>
          </a:prstGeom>
          <a:solidFill>
            <a:srgbClr val="FFFFFF"/>
          </a:solidFill>
          <a:ln w="25400" cap="flat" cmpd="sng" algn="ctr">
            <a:solidFill>
              <a:srgbClr val="333399"/>
            </a:solidFill>
            <a:prstDash val="solid"/>
          </a:ln>
          <a:effectLst/>
        </p:spPr>
        <p:txBody>
          <a:bodyPr rtlCol="0" anchor="ctr"/>
          <a:lstStyle/>
          <a:p>
            <a:pPr>
              <a:defRPr/>
            </a:pPr>
            <a:r>
              <a:rPr lang="de-DE" kern="0" dirty="0" smtClean="0">
                <a:solidFill>
                  <a:srgbClr val="000000"/>
                </a:solidFill>
              </a:rPr>
              <a:t>Leitfaden zur Bewertung des mengenmäßigen Zustands</a:t>
            </a:r>
          </a:p>
          <a:p>
            <a:pPr>
              <a:defRPr/>
            </a:pPr>
            <a:endParaRPr lang="de-DE" kern="0" dirty="0" smtClean="0">
              <a:solidFill>
                <a:srgbClr val="000000"/>
              </a:solidFill>
            </a:endParaRPr>
          </a:p>
          <a:p>
            <a:pPr>
              <a:defRPr/>
            </a:pPr>
            <a:r>
              <a:rPr lang="de-DE" kern="0" dirty="0" smtClean="0">
                <a:solidFill>
                  <a:srgbClr val="000000"/>
                </a:solidFill>
              </a:rPr>
              <a:t>Vorgaben WRRL</a:t>
            </a:r>
          </a:p>
        </p:txBody>
      </p:sp>
      <p:sp>
        <p:nvSpPr>
          <p:cNvPr id="41" name="Rechteck 40"/>
          <p:cNvSpPr/>
          <p:nvPr/>
        </p:nvSpPr>
        <p:spPr>
          <a:xfrm>
            <a:off x="6588224" y="1617265"/>
            <a:ext cx="1944216" cy="2471341"/>
          </a:xfrm>
          <a:prstGeom prst="rect">
            <a:avLst/>
          </a:prstGeom>
          <a:solidFill>
            <a:srgbClr val="FFFFFF"/>
          </a:solidFill>
          <a:ln w="25400" cap="flat" cmpd="sng" algn="ctr">
            <a:solidFill>
              <a:srgbClr val="333399"/>
            </a:solidFill>
            <a:prstDash val="solid"/>
          </a:ln>
          <a:effectLst/>
        </p:spPr>
        <p:txBody>
          <a:bodyPr rtlCol="0" anchor="ctr"/>
          <a:lstStyle/>
          <a:p>
            <a:pPr>
              <a:defRPr/>
            </a:pPr>
            <a:r>
              <a:rPr lang="de-DE" kern="0" dirty="0" smtClean="0">
                <a:solidFill>
                  <a:srgbClr val="000000"/>
                </a:solidFill>
              </a:rPr>
              <a:t>Fachliche Einschätzung in Anlehnung an die LAWA-Arbeitshilfe</a:t>
            </a:r>
          </a:p>
        </p:txBody>
      </p:sp>
      <p:sp>
        <p:nvSpPr>
          <p:cNvPr id="2" name="Rechteck 1"/>
          <p:cNvSpPr/>
          <p:nvPr/>
        </p:nvSpPr>
        <p:spPr>
          <a:xfrm>
            <a:off x="683568" y="1617264"/>
            <a:ext cx="5688632" cy="2471341"/>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sp>
        <p:nvSpPr>
          <p:cNvPr id="3" name="Textfeld 2"/>
          <p:cNvSpPr txBox="1"/>
          <p:nvPr/>
        </p:nvSpPr>
        <p:spPr>
          <a:xfrm>
            <a:off x="938890" y="745193"/>
            <a:ext cx="7037280" cy="523220"/>
          </a:xfrm>
          <a:prstGeom prst="rect">
            <a:avLst/>
          </a:prstGeom>
          <a:noFill/>
        </p:spPr>
        <p:txBody>
          <a:bodyPr wrap="square" rtlCol="0">
            <a:spAutoFit/>
          </a:bodyPr>
          <a:lstStyle/>
          <a:p>
            <a:r>
              <a:rPr lang="de-DE" sz="2800" b="1" dirty="0" smtClean="0"/>
              <a:t>Abgrenzung Risikoabschätzung - Bewertung</a:t>
            </a:r>
            <a:endParaRPr lang="de-DE" sz="2800" b="1" dirty="0"/>
          </a:p>
        </p:txBody>
      </p:sp>
    </p:spTree>
    <p:extLst>
      <p:ext uri="{BB962C8B-B14F-4D97-AF65-F5344CB8AC3E}">
        <p14:creationId xmlns:p14="http://schemas.microsoft.com/office/powerpoint/2010/main" val="2381044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1477963" y="333375"/>
            <a:ext cx="6480175"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1200" b="1" dirty="0">
                <a:solidFill>
                  <a:schemeClr val="tx2"/>
                </a:solidFill>
              </a:rPr>
              <a:t>Niedersächsischer Landesbetrieb für Wasserwirtschaft, Küsten- und Naturschutz</a:t>
            </a:r>
          </a:p>
        </p:txBody>
      </p:sp>
      <p:pic>
        <p:nvPicPr>
          <p:cNvPr id="6" name="Picture 9" descr="Landeswappe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56550" y="260350"/>
            <a:ext cx="719138"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NLWKN-Logo-Endfassungkleine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288" y="333375"/>
            <a:ext cx="101917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1"/>
          <p:cNvSpPr>
            <a:spLocks noChangeShapeType="1"/>
          </p:cNvSpPr>
          <p:nvPr/>
        </p:nvSpPr>
        <p:spPr bwMode="auto">
          <a:xfrm flipH="1">
            <a:off x="323850" y="6642100"/>
            <a:ext cx="84963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 name="Line 12"/>
          <p:cNvSpPr>
            <a:spLocks noChangeShapeType="1"/>
          </p:cNvSpPr>
          <p:nvPr/>
        </p:nvSpPr>
        <p:spPr bwMode="auto">
          <a:xfrm flipV="1">
            <a:off x="323850" y="882650"/>
            <a:ext cx="0" cy="5761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 name="Rectangle 14"/>
          <p:cNvSpPr>
            <a:spLocks noChangeArrowheads="1"/>
          </p:cNvSpPr>
          <p:nvPr/>
        </p:nvSpPr>
        <p:spPr bwMode="auto">
          <a:xfrm>
            <a:off x="252413" y="6597650"/>
            <a:ext cx="424815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sz="1200">
                <a:solidFill>
                  <a:schemeClr val="bg2"/>
                </a:solidFill>
              </a:rPr>
              <a:t>Gebietskooperation Vechte                                                                                                                                   </a:t>
            </a:r>
          </a:p>
        </p:txBody>
      </p:sp>
      <p:sp>
        <p:nvSpPr>
          <p:cNvPr id="15" name="Rechteck 14"/>
          <p:cNvSpPr/>
          <p:nvPr/>
        </p:nvSpPr>
        <p:spPr>
          <a:xfrm>
            <a:off x="1259632" y="6237312"/>
            <a:ext cx="86409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6948264" y="6251451"/>
            <a:ext cx="588916" cy="201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3275856" y="6107435"/>
            <a:ext cx="588916" cy="201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p:cNvSpPr txBox="1"/>
          <p:nvPr/>
        </p:nvSpPr>
        <p:spPr>
          <a:xfrm>
            <a:off x="823417" y="876300"/>
            <a:ext cx="7056783" cy="523220"/>
          </a:xfrm>
          <a:prstGeom prst="rect">
            <a:avLst/>
          </a:prstGeom>
          <a:noFill/>
        </p:spPr>
        <p:txBody>
          <a:bodyPr wrap="square" rtlCol="0">
            <a:spAutoFit/>
          </a:bodyPr>
          <a:lstStyle/>
          <a:p>
            <a:pPr algn="ctr"/>
            <a:r>
              <a:rPr lang="de-DE" sz="2800" b="1" dirty="0" smtClean="0"/>
              <a:t>Risikoabschätzung 2021  </a:t>
            </a:r>
          </a:p>
        </p:txBody>
      </p:sp>
      <p:sp>
        <p:nvSpPr>
          <p:cNvPr id="4" name="Textfeld 3"/>
          <p:cNvSpPr txBox="1"/>
          <p:nvPr/>
        </p:nvSpPr>
        <p:spPr>
          <a:xfrm>
            <a:off x="670420" y="1405905"/>
            <a:ext cx="7371110" cy="1569660"/>
          </a:xfrm>
          <a:prstGeom prst="rect">
            <a:avLst/>
          </a:prstGeom>
          <a:noFill/>
        </p:spPr>
        <p:txBody>
          <a:bodyPr wrap="square" rtlCol="0">
            <a:spAutoFit/>
          </a:bodyPr>
          <a:lstStyle/>
          <a:p>
            <a:r>
              <a:rPr lang="de-DE" sz="2400" dirty="0" smtClean="0"/>
              <a:t>Risikoabschätzung (Gefährdungsabschätzung)  ist für die </a:t>
            </a:r>
            <a:r>
              <a:rPr lang="de-DE" sz="2400" b="1" dirty="0"/>
              <a:t>G</a:t>
            </a:r>
            <a:r>
              <a:rPr lang="de-DE" sz="2400" b="1" dirty="0" smtClean="0"/>
              <a:t>rundwassergüte</a:t>
            </a:r>
            <a:r>
              <a:rPr lang="de-DE" sz="2400" dirty="0" smtClean="0"/>
              <a:t> und die </a:t>
            </a:r>
            <a:r>
              <a:rPr lang="de-DE" sz="2400" b="1" dirty="0" smtClean="0"/>
              <a:t>Grundwassermenge</a:t>
            </a:r>
            <a:r>
              <a:rPr lang="de-DE" sz="2400" dirty="0" smtClean="0"/>
              <a:t> durchzuführen</a:t>
            </a:r>
          </a:p>
          <a:p>
            <a:r>
              <a:rPr lang="de-DE" sz="2400" dirty="0" smtClean="0"/>
              <a:t> </a:t>
            </a:r>
            <a:endParaRPr lang="de-DE" sz="2400" dirty="0"/>
          </a:p>
        </p:txBody>
      </p:sp>
      <p:sp>
        <p:nvSpPr>
          <p:cNvPr id="10" name="Textfeld 9"/>
          <p:cNvSpPr txBox="1"/>
          <p:nvPr/>
        </p:nvSpPr>
        <p:spPr>
          <a:xfrm>
            <a:off x="755577" y="2869778"/>
            <a:ext cx="3240000" cy="369332"/>
          </a:xfrm>
          <a:prstGeom prst="rect">
            <a:avLst/>
          </a:prstGeom>
          <a:solidFill>
            <a:schemeClr val="accent2">
              <a:lumMod val="40000"/>
              <a:lumOff val="60000"/>
            </a:schemeClr>
          </a:solidFill>
          <a:ln>
            <a:solidFill>
              <a:schemeClr val="accent2"/>
            </a:solidFill>
          </a:ln>
        </p:spPr>
        <p:txBody>
          <a:bodyPr wrap="square" rtlCol="0">
            <a:spAutoFit/>
          </a:bodyPr>
          <a:lstStyle/>
          <a:p>
            <a:pPr algn="ctr"/>
            <a:r>
              <a:rPr lang="de-DE" dirty="0" smtClean="0"/>
              <a:t>Güte</a:t>
            </a:r>
            <a:endParaRPr lang="de-DE" dirty="0"/>
          </a:p>
        </p:txBody>
      </p:sp>
      <p:sp>
        <p:nvSpPr>
          <p:cNvPr id="14" name="Textfeld 13"/>
          <p:cNvSpPr txBox="1"/>
          <p:nvPr/>
        </p:nvSpPr>
        <p:spPr>
          <a:xfrm>
            <a:off x="5328264" y="2837184"/>
            <a:ext cx="3240000" cy="369332"/>
          </a:xfrm>
          <a:prstGeom prst="rect">
            <a:avLst/>
          </a:prstGeom>
          <a:solidFill>
            <a:schemeClr val="accent1">
              <a:lumMod val="40000"/>
              <a:lumOff val="60000"/>
            </a:schemeClr>
          </a:solidFill>
          <a:ln>
            <a:solidFill>
              <a:schemeClr val="tx2"/>
            </a:solidFill>
          </a:ln>
        </p:spPr>
        <p:txBody>
          <a:bodyPr wrap="square" rtlCol="0">
            <a:spAutoFit/>
          </a:bodyPr>
          <a:lstStyle/>
          <a:p>
            <a:pPr algn="ctr"/>
            <a:r>
              <a:rPr lang="de-DE" dirty="0" smtClean="0"/>
              <a:t>Menge</a:t>
            </a:r>
            <a:endParaRPr lang="de-DE" dirty="0"/>
          </a:p>
        </p:txBody>
      </p:sp>
      <p:sp>
        <p:nvSpPr>
          <p:cNvPr id="17" name="Textfeld 16"/>
          <p:cNvSpPr txBox="1"/>
          <p:nvPr/>
        </p:nvSpPr>
        <p:spPr>
          <a:xfrm>
            <a:off x="755577" y="3501008"/>
            <a:ext cx="3240000" cy="2308324"/>
          </a:xfrm>
          <a:prstGeom prst="rect">
            <a:avLst/>
          </a:prstGeom>
          <a:noFill/>
          <a:ln>
            <a:solidFill>
              <a:schemeClr val="accent2"/>
            </a:solidFill>
          </a:ln>
        </p:spPr>
        <p:txBody>
          <a:bodyPr wrap="square" rtlCol="0">
            <a:spAutoFit/>
          </a:bodyPr>
          <a:lstStyle/>
          <a:p>
            <a:r>
              <a:rPr lang="de-DE" dirty="0" smtClean="0"/>
              <a:t>Prüfung, ob die </a:t>
            </a:r>
          </a:p>
          <a:p>
            <a:r>
              <a:rPr lang="de-DE" b="1" dirty="0" smtClean="0"/>
              <a:t>Schwellenwerte</a:t>
            </a:r>
            <a:r>
              <a:rPr lang="de-DE" dirty="0" smtClean="0"/>
              <a:t> gemäß Anlage 2 (</a:t>
            </a:r>
            <a:r>
              <a:rPr lang="de-DE" dirty="0" err="1" smtClean="0"/>
              <a:t>GrwVO</a:t>
            </a:r>
            <a:r>
              <a:rPr lang="de-DE" dirty="0" smtClean="0"/>
              <a:t>) überschritten werden</a:t>
            </a:r>
          </a:p>
          <a:p>
            <a:r>
              <a:rPr lang="de-DE" dirty="0" smtClean="0"/>
              <a:t>(Nitrat, Arsen, Cadmium, Blei, Quecksilber, Ammonium, Chlorid, Sulfat, PSM).</a:t>
            </a:r>
          </a:p>
          <a:p>
            <a:r>
              <a:rPr lang="de-DE" dirty="0" smtClean="0"/>
              <a:t>Für </a:t>
            </a:r>
            <a:r>
              <a:rPr lang="de-DE" b="1" dirty="0" smtClean="0"/>
              <a:t>diffuse</a:t>
            </a:r>
            <a:r>
              <a:rPr lang="de-DE" dirty="0" smtClean="0"/>
              <a:t> und </a:t>
            </a:r>
            <a:r>
              <a:rPr lang="de-DE" b="1" dirty="0" smtClean="0"/>
              <a:t>punktuelle </a:t>
            </a:r>
            <a:r>
              <a:rPr lang="de-DE" dirty="0" smtClean="0"/>
              <a:t>Quellen </a:t>
            </a:r>
            <a:endParaRPr lang="de-DE" dirty="0"/>
          </a:p>
        </p:txBody>
      </p:sp>
      <p:sp>
        <p:nvSpPr>
          <p:cNvPr id="18" name="Textfeld 17"/>
          <p:cNvSpPr txBox="1"/>
          <p:nvPr/>
        </p:nvSpPr>
        <p:spPr>
          <a:xfrm>
            <a:off x="5328264" y="3496816"/>
            <a:ext cx="3240000" cy="2308324"/>
          </a:xfrm>
          <a:prstGeom prst="rect">
            <a:avLst/>
          </a:prstGeom>
          <a:noFill/>
          <a:ln>
            <a:solidFill>
              <a:schemeClr val="tx2"/>
            </a:solidFill>
          </a:ln>
        </p:spPr>
        <p:txBody>
          <a:bodyPr wrap="square" rtlCol="0">
            <a:spAutoFit/>
          </a:bodyPr>
          <a:lstStyle/>
          <a:p>
            <a:r>
              <a:rPr lang="de-DE" dirty="0" smtClean="0"/>
              <a:t>Prüfung, ob die mittlere </a:t>
            </a:r>
            <a:r>
              <a:rPr lang="de-DE" b="1" dirty="0" smtClean="0"/>
              <a:t>Grundwasserentnahme</a:t>
            </a:r>
            <a:r>
              <a:rPr lang="de-DE" dirty="0" smtClean="0"/>
              <a:t>  das nutzbare </a:t>
            </a:r>
            <a:r>
              <a:rPr lang="de-DE" b="1" dirty="0" smtClean="0"/>
              <a:t>Grundwasserdargebot </a:t>
            </a:r>
            <a:r>
              <a:rPr lang="de-DE" dirty="0" smtClean="0"/>
              <a:t>übersteigt.</a:t>
            </a:r>
          </a:p>
          <a:p>
            <a:endParaRPr lang="de-DE" dirty="0" smtClean="0"/>
          </a:p>
          <a:p>
            <a:pPr marL="285750" indent="-285750">
              <a:buFont typeface="Wingdings" panose="05000000000000000000" pitchFamily="2" charset="2"/>
              <a:buChar char="v"/>
            </a:pPr>
            <a:r>
              <a:rPr lang="de-DE" dirty="0" smtClean="0"/>
              <a:t>Versalzung</a:t>
            </a:r>
          </a:p>
          <a:p>
            <a:pPr marL="285750" indent="-285750">
              <a:buFont typeface="Wingdings" panose="05000000000000000000" pitchFamily="2" charset="2"/>
              <a:buChar char="v"/>
            </a:pPr>
            <a:r>
              <a:rPr lang="de-DE" dirty="0" err="1" smtClean="0"/>
              <a:t>Gwa</a:t>
            </a:r>
            <a:r>
              <a:rPr lang="de-DE" dirty="0" smtClean="0"/>
              <a:t> Landökosysteme</a:t>
            </a:r>
          </a:p>
          <a:p>
            <a:pPr marL="285750" indent="-285750">
              <a:buFont typeface="Wingdings" panose="05000000000000000000" pitchFamily="2" charset="2"/>
              <a:buChar char="v"/>
            </a:pPr>
            <a:r>
              <a:rPr lang="de-DE" dirty="0" smtClean="0"/>
              <a:t>Oberflächengewässer</a:t>
            </a:r>
            <a:endParaRPr lang="de-DE" dirty="0"/>
          </a:p>
        </p:txBody>
      </p:sp>
    </p:spTree>
    <p:extLst>
      <p:ext uri="{BB962C8B-B14F-4D97-AF65-F5344CB8AC3E}">
        <p14:creationId xmlns:p14="http://schemas.microsoft.com/office/powerpoint/2010/main" val="973126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1477963" y="333375"/>
            <a:ext cx="6480175"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1200" b="1" dirty="0">
                <a:solidFill>
                  <a:schemeClr val="tx2"/>
                </a:solidFill>
              </a:rPr>
              <a:t>Niedersächsischer Landesbetrieb für Wasserwirtschaft, Küsten- und Naturschutz</a:t>
            </a:r>
          </a:p>
        </p:txBody>
      </p:sp>
      <p:pic>
        <p:nvPicPr>
          <p:cNvPr id="6" name="Picture 9" descr="Landeswappe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56550" y="260350"/>
            <a:ext cx="719138"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NLWKN-Logo-Endfassungkleine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288" y="333375"/>
            <a:ext cx="101917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1"/>
          <p:cNvSpPr>
            <a:spLocks noChangeShapeType="1"/>
          </p:cNvSpPr>
          <p:nvPr/>
        </p:nvSpPr>
        <p:spPr bwMode="auto">
          <a:xfrm flipH="1">
            <a:off x="323850" y="6642100"/>
            <a:ext cx="84963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 name="Line 12"/>
          <p:cNvSpPr>
            <a:spLocks noChangeShapeType="1"/>
          </p:cNvSpPr>
          <p:nvPr/>
        </p:nvSpPr>
        <p:spPr bwMode="auto">
          <a:xfrm flipV="1">
            <a:off x="323850" y="882650"/>
            <a:ext cx="0" cy="5761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 name="Rectangle 14"/>
          <p:cNvSpPr>
            <a:spLocks noChangeArrowheads="1"/>
          </p:cNvSpPr>
          <p:nvPr/>
        </p:nvSpPr>
        <p:spPr bwMode="auto">
          <a:xfrm>
            <a:off x="252413" y="6597650"/>
            <a:ext cx="424815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sz="1200">
                <a:solidFill>
                  <a:schemeClr val="bg2"/>
                </a:solidFill>
              </a:rPr>
              <a:t>Gebietskooperation Vechte                                                                                                                                   </a:t>
            </a:r>
          </a:p>
        </p:txBody>
      </p:sp>
      <p:sp>
        <p:nvSpPr>
          <p:cNvPr id="15" name="Rechteck 14"/>
          <p:cNvSpPr/>
          <p:nvPr/>
        </p:nvSpPr>
        <p:spPr>
          <a:xfrm>
            <a:off x="1259632" y="6237312"/>
            <a:ext cx="86409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6948264" y="6251451"/>
            <a:ext cx="588916" cy="201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3275856" y="6107435"/>
            <a:ext cx="588916" cy="201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p:cNvSpPr txBox="1"/>
          <p:nvPr/>
        </p:nvSpPr>
        <p:spPr>
          <a:xfrm>
            <a:off x="755576" y="1412776"/>
            <a:ext cx="7776864" cy="1292662"/>
          </a:xfrm>
          <a:prstGeom prst="rect">
            <a:avLst/>
          </a:prstGeom>
          <a:noFill/>
        </p:spPr>
        <p:txBody>
          <a:bodyPr wrap="square" rtlCol="0">
            <a:spAutoFit/>
          </a:bodyPr>
          <a:lstStyle/>
          <a:p>
            <a:r>
              <a:rPr lang="de-DE" sz="2000" dirty="0" smtClean="0"/>
              <a:t>Für den Parameter Nitrat wird eine Kombination aus der potentiellen Nitratkonzentration im Sickerwasser und der Immissionsdaten betrachtet: </a:t>
            </a:r>
            <a:endParaRPr lang="de-DE" sz="2000" dirty="0"/>
          </a:p>
          <a:p>
            <a:endParaRPr lang="de-DE" dirty="0" smtClean="0"/>
          </a:p>
        </p:txBody>
      </p:sp>
      <p:graphicFrame>
        <p:nvGraphicFramePr>
          <p:cNvPr id="4" name="Tabelle 3"/>
          <p:cNvGraphicFramePr>
            <a:graphicFrameLocks noGrp="1"/>
          </p:cNvGraphicFramePr>
          <p:nvPr>
            <p:extLst>
              <p:ext uri="{D42A27DB-BD31-4B8C-83A1-F6EECF244321}">
                <p14:modId xmlns:p14="http://schemas.microsoft.com/office/powerpoint/2010/main" val="3750832702"/>
              </p:ext>
            </p:extLst>
          </p:nvPr>
        </p:nvGraphicFramePr>
        <p:xfrm>
          <a:off x="1214549" y="2617629"/>
          <a:ext cx="6096000" cy="2291080"/>
        </p:xfrm>
        <a:graphic>
          <a:graphicData uri="http://schemas.openxmlformats.org/drawingml/2006/table">
            <a:tbl>
              <a:tblPr firstRow="1" bandRow="1">
                <a:tableStyleId>{5A111915-BE36-4E01-A7E5-04B1672EAD32}</a:tableStyleId>
              </a:tblPr>
              <a:tblGrid>
                <a:gridCol w="2032000"/>
                <a:gridCol w="2032000"/>
                <a:gridCol w="2032000"/>
              </a:tblGrid>
              <a:tr h="370840">
                <a:tc>
                  <a:txBody>
                    <a:bodyPr/>
                    <a:lstStyle/>
                    <a:p>
                      <a:endParaRPr lang="de-DE" dirty="0"/>
                    </a:p>
                  </a:txBody>
                  <a:tcPr/>
                </a:tc>
                <a:tc>
                  <a:txBody>
                    <a:bodyPr/>
                    <a:lstStyle/>
                    <a:p>
                      <a:r>
                        <a:rPr lang="de-DE" dirty="0" smtClean="0"/>
                        <a:t>Immission</a:t>
                      </a:r>
                    </a:p>
                    <a:p>
                      <a:endParaRPr lang="de-DE" dirty="0"/>
                    </a:p>
                  </a:txBody>
                  <a:tcPr/>
                </a:tc>
                <a:tc>
                  <a:txBody>
                    <a:bodyPr/>
                    <a:lstStyle/>
                    <a:p>
                      <a:r>
                        <a:rPr lang="de-DE" dirty="0" smtClean="0"/>
                        <a:t>Emission*</a:t>
                      </a:r>
                      <a:endParaRPr lang="de-DE" dirty="0"/>
                    </a:p>
                  </a:txBody>
                  <a:tcPr/>
                </a:tc>
              </a:tr>
              <a:tr h="370840">
                <a:tc>
                  <a:txBody>
                    <a:bodyPr/>
                    <a:lstStyle/>
                    <a:p>
                      <a:r>
                        <a:rPr lang="de-DE" dirty="0" smtClean="0"/>
                        <a:t>Sicher nicht gefährdet</a:t>
                      </a:r>
                      <a:endParaRPr lang="de-DE" dirty="0"/>
                    </a:p>
                  </a:txBody>
                  <a:tcPr/>
                </a:tc>
                <a:tc>
                  <a:txBody>
                    <a:bodyPr/>
                    <a:lstStyle/>
                    <a:p>
                      <a:r>
                        <a:rPr lang="de-DE" dirty="0" smtClean="0"/>
                        <a:t>&lt;  10 mg/l </a:t>
                      </a:r>
                    </a:p>
                    <a:p>
                      <a:endParaRPr lang="de-DE" dirty="0"/>
                    </a:p>
                  </a:txBody>
                  <a:tcPr/>
                </a:tc>
                <a:tc>
                  <a:txBody>
                    <a:bodyPr/>
                    <a:lstStyle/>
                    <a:p>
                      <a:r>
                        <a:rPr lang="de-DE" dirty="0" smtClean="0"/>
                        <a:t>&lt; 40 mg/l</a:t>
                      </a:r>
                      <a:endParaRPr lang="de-DE" dirty="0"/>
                    </a:p>
                  </a:txBody>
                  <a:tcPr/>
                </a:tc>
              </a:tr>
              <a:tr h="370840">
                <a:tc>
                  <a:txBody>
                    <a:bodyPr/>
                    <a:lstStyle/>
                    <a:p>
                      <a:r>
                        <a:rPr lang="de-DE" dirty="0" smtClean="0"/>
                        <a:t>Sicher gefährdet</a:t>
                      </a:r>
                      <a:endParaRPr lang="de-DE" dirty="0"/>
                    </a:p>
                  </a:txBody>
                  <a:tcPr/>
                </a:tc>
                <a:tc>
                  <a:txBody>
                    <a:bodyPr/>
                    <a:lstStyle/>
                    <a:p>
                      <a:r>
                        <a:rPr lang="de-DE" dirty="0" smtClean="0"/>
                        <a:t>&gt; 50 mg/l  oder</a:t>
                      </a:r>
                      <a:endParaRPr lang="de-DE" dirty="0"/>
                    </a:p>
                  </a:txBody>
                  <a:tcPr/>
                </a:tc>
                <a:tc>
                  <a:txBody>
                    <a:bodyPr/>
                    <a:lstStyle/>
                    <a:p>
                      <a:r>
                        <a:rPr lang="de-DE" dirty="0" smtClean="0"/>
                        <a:t>&gt;75 mg/l   </a:t>
                      </a:r>
                      <a:endParaRPr lang="de-DE" dirty="0"/>
                    </a:p>
                  </a:txBody>
                  <a:tcPr/>
                </a:tc>
              </a:tr>
              <a:tr h="370840">
                <a:tc gridSpan="3">
                  <a:txBody>
                    <a:bodyPr/>
                    <a:lstStyle/>
                    <a:p>
                      <a:r>
                        <a:rPr lang="de-DE" dirty="0" smtClean="0"/>
                        <a:t>Alles andere sind Grenzfälle, für die Zusatzinformationen (z.B. Trendbetrachtungen) erforderlich sind.</a:t>
                      </a:r>
                      <a:endParaRPr lang="de-DE" dirty="0"/>
                    </a:p>
                  </a:txBody>
                  <a:tcPr/>
                </a:tc>
                <a:tc hMerge="1">
                  <a:txBody>
                    <a:bodyPr/>
                    <a:lstStyle/>
                    <a:p>
                      <a:endParaRPr lang="de-DE" dirty="0"/>
                    </a:p>
                  </a:txBody>
                  <a:tcPr/>
                </a:tc>
                <a:tc hMerge="1">
                  <a:txBody>
                    <a:bodyPr/>
                    <a:lstStyle/>
                    <a:p>
                      <a:endParaRPr lang="de-DE" dirty="0"/>
                    </a:p>
                  </a:txBody>
                  <a:tcPr/>
                </a:tc>
              </a:tr>
            </a:tbl>
          </a:graphicData>
        </a:graphic>
      </p:graphicFrame>
      <p:sp>
        <p:nvSpPr>
          <p:cNvPr id="10" name="Textfeld 9"/>
          <p:cNvSpPr txBox="1"/>
          <p:nvPr/>
        </p:nvSpPr>
        <p:spPr>
          <a:xfrm>
            <a:off x="6095604" y="5085184"/>
            <a:ext cx="2436836" cy="584775"/>
          </a:xfrm>
          <a:prstGeom prst="rect">
            <a:avLst/>
          </a:prstGeom>
          <a:noFill/>
        </p:spPr>
        <p:txBody>
          <a:bodyPr wrap="square" rtlCol="0">
            <a:spAutoFit/>
          </a:bodyPr>
          <a:lstStyle/>
          <a:p>
            <a:r>
              <a:rPr lang="de-DE" dirty="0" smtClean="0"/>
              <a:t>* </a:t>
            </a:r>
            <a:r>
              <a:rPr lang="de-DE" sz="1400" dirty="0" err="1" smtClean="0"/>
              <a:t>pot</a:t>
            </a:r>
            <a:r>
              <a:rPr lang="de-DE" sz="1400" dirty="0" smtClean="0"/>
              <a:t>. Nitratsickerwasser-</a:t>
            </a:r>
          </a:p>
          <a:p>
            <a:r>
              <a:rPr lang="de-DE" sz="1400" dirty="0" err="1" smtClean="0"/>
              <a:t>konzentration</a:t>
            </a:r>
            <a:r>
              <a:rPr lang="de-DE" sz="1400" dirty="0" smtClean="0"/>
              <a:t> pro Typfläche</a:t>
            </a:r>
            <a:endParaRPr lang="de-DE" sz="1400" dirty="0"/>
          </a:p>
        </p:txBody>
      </p:sp>
      <p:sp>
        <p:nvSpPr>
          <p:cNvPr id="12" name="Textfeld 11"/>
          <p:cNvSpPr txBox="1"/>
          <p:nvPr/>
        </p:nvSpPr>
        <p:spPr>
          <a:xfrm>
            <a:off x="395288" y="6167727"/>
            <a:ext cx="4680768" cy="369332"/>
          </a:xfrm>
          <a:prstGeom prst="rect">
            <a:avLst/>
          </a:prstGeom>
          <a:noFill/>
        </p:spPr>
        <p:txBody>
          <a:bodyPr wrap="square" rtlCol="0">
            <a:spAutoFit/>
          </a:bodyPr>
          <a:lstStyle/>
          <a:p>
            <a:r>
              <a:rPr lang="de-DE" dirty="0" smtClean="0"/>
              <a:t>Tabelle gemäß LAWA-Arbeitshilfe, Abbildung 5</a:t>
            </a:r>
            <a:endParaRPr lang="de-DE" dirty="0"/>
          </a:p>
        </p:txBody>
      </p:sp>
    </p:spTree>
    <p:extLst>
      <p:ext uri="{BB962C8B-B14F-4D97-AF65-F5344CB8AC3E}">
        <p14:creationId xmlns:p14="http://schemas.microsoft.com/office/powerpoint/2010/main" val="3392499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1477963" y="333375"/>
            <a:ext cx="6480175"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1200" b="1" dirty="0">
                <a:solidFill>
                  <a:schemeClr val="tx2"/>
                </a:solidFill>
              </a:rPr>
              <a:t>Niedersächsischer Landesbetrieb für Wasserwirtschaft, Küsten- und Naturschutz</a:t>
            </a:r>
          </a:p>
        </p:txBody>
      </p:sp>
      <p:pic>
        <p:nvPicPr>
          <p:cNvPr id="6" name="Picture 9" descr="Landeswappe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56550" y="260350"/>
            <a:ext cx="719138"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NLWKN-Logo-Endfassungkleine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288" y="333375"/>
            <a:ext cx="101917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1"/>
          <p:cNvSpPr>
            <a:spLocks noChangeShapeType="1"/>
          </p:cNvSpPr>
          <p:nvPr/>
        </p:nvSpPr>
        <p:spPr bwMode="auto">
          <a:xfrm flipH="1">
            <a:off x="323850" y="6642100"/>
            <a:ext cx="84963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 name="Line 12"/>
          <p:cNvSpPr>
            <a:spLocks noChangeShapeType="1"/>
          </p:cNvSpPr>
          <p:nvPr/>
        </p:nvSpPr>
        <p:spPr bwMode="auto">
          <a:xfrm flipV="1">
            <a:off x="323850" y="882650"/>
            <a:ext cx="0" cy="5761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 name="Rectangle 14"/>
          <p:cNvSpPr>
            <a:spLocks noChangeArrowheads="1"/>
          </p:cNvSpPr>
          <p:nvPr/>
        </p:nvSpPr>
        <p:spPr bwMode="auto">
          <a:xfrm>
            <a:off x="252413" y="6597650"/>
            <a:ext cx="424815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sz="1200">
                <a:solidFill>
                  <a:schemeClr val="bg2"/>
                </a:solidFill>
              </a:rPr>
              <a:t>Gebietskooperation Vechte                                                                                                                                   </a:t>
            </a:r>
          </a:p>
        </p:txBody>
      </p:sp>
      <p:sp>
        <p:nvSpPr>
          <p:cNvPr id="15" name="Rechteck 14"/>
          <p:cNvSpPr/>
          <p:nvPr/>
        </p:nvSpPr>
        <p:spPr>
          <a:xfrm>
            <a:off x="1259632" y="6237312"/>
            <a:ext cx="86409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6948264" y="6251451"/>
            <a:ext cx="588916" cy="201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3275856" y="6107435"/>
            <a:ext cx="588916" cy="201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p:cNvSpPr txBox="1"/>
          <p:nvPr/>
        </p:nvSpPr>
        <p:spPr>
          <a:xfrm>
            <a:off x="1477963" y="1043444"/>
            <a:ext cx="5974357" cy="954107"/>
          </a:xfrm>
          <a:prstGeom prst="rect">
            <a:avLst/>
          </a:prstGeom>
          <a:noFill/>
        </p:spPr>
        <p:txBody>
          <a:bodyPr wrap="square" rtlCol="0">
            <a:spAutoFit/>
          </a:bodyPr>
          <a:lstStyle/>
          <a:p>
            <a:pPr algn="ctr"/>
            <a:r>
              <a:rPr lang="de-DE" sz="2800" b="1" dirty="0" smtClean="0"/>
              <a:t>Risikoabschätzung 2021 -</a:t>
            </a:r>
          </a:p>
          <a:p>
            <a:pPr algn="ctr"/>
            <a:r>
              <a:rPr lang="de-DE" sz="2800" b="1" dirty="0" smtClean="0"/>
              <a:t>diffuse Schadstoffe; Nitrat</a:t>
            </a:r>
          </a:p>
        </p:txBody>
      </p:sp>
      <p:sp>
        <p:nvSpPr>
          <p:cNvPr id="24" name="Textfeld 23"/>
          <p:cNvSpPr txBox="1"/>
          <p:nvPr/>
        </p:nvSpPr>
        <p:spPr>
          <a:xfrm>
            <a:off x="395535" y="1774557"/>
            <a:ext cx="7920583" cy="4524315"/>
          </a:xfrm>
          <a:prstGeom prst="rect">
            <a:avLst/>
          </a:prstGeom>
          <a:noFill/>
        </p:spPr>
        <p:txBody>
          <a:bodyPr wrap="square" rtlCol="0">
            <a:spAutoFit/>
          </a:bodyPr>
          <a:lstStyle/>
          <a:p>
            <a:endParaRPr lang="de-DE" b="1" dirty="0"/>
          </a:p>
          <a:p>
            <a:r>
              <a:rPr lang="de-DE" b="1" dirty="0" smtClean="0"/>
              <a:t>Daten-Grundlage:</a:t>
            </a:r>
          </a:p>
          <a:p>
            <a:endParaRPr lang="de-DE" dirty="0" smtClean="0"/>
          </a:p>
          <a:p>
            <a:r>
              <a:rPr lang="de-DE" dirty="0"/>
              <a:t>a</a:t>
            </a:r>
            <a:r>
              <a:rPr lang="de-DE" dirty="0" smtClean="0"/>
              <a:t>) </a:t>
            </a:r>
            <a:r>
              <a:rPr lang="de-DE" u="sng" dirty="0" smtClean="0"/>
              <a:t>Immission:</a:t>
            </a:r>
          </a:p>
          <a:p>
            <a:r>
              <a:rPr lang="de-DE" dirty="0"/>
              <a:t> </a:t>
            </a:r>
            <a:r>
              <a:rPr lang="de-DE" dirty="0" smtClean="0"/>
              <a:t>   Untersuchungsergebnisse des WRRL-Monitoring-Messnetzes (GWSTN):</a:t>
            </a:r>
          </a:p>
          <a:p>
            <a:r>
              <a:rPr lang="de-DE" dirty="0" smtClean="0"/>
              <a:t>     - Aktuelle Jahresmittelwerte </a:t>
            </a:r>
            <a:r>
              <a:rPr lang="de-DE" dirty="0"/>
              <a:t>(Daten bis 2012)</a:t>
            </a:r>
            <a:endParaRPr lang="de-DE" dirty="0" smtClean="0"/>
          </a:p>
          <a:p>
            <a:r>
              <a:rPr lang="de-DE" dirty="0" smtClean="0"/>
              <a:t>     - Ergebnisse der Trendauswertung (2007-2012)</a:t>
            </a:r>
          </a:p>
          <a:p>
            <a:endParaRPr lang="de-DE" dirty="0" smtClean="0"/>
          </a:p>
          <a:p>
            <a:r>
              <a:rPr lang="de-DE" dirty="0" smtClean="0"/>
              <a:t>b) </a:t>
            </a:r>
            <a:r>
              <a:rPr lang="de-DE" u="sng" dirty="0" smtClean="0"/>
              <a:t>Emission:</a:t>
            </a:r>
          </a:p>
          <a:p>
            <a:r>
              <a:rPr lang="de-DE" dirty="0"/>
              <a:t> </a:t>
            </a:r>
            <a:r>
              <a:rPr lang="de-DE" dirty="0" smtClean="0"/>
              <a:t>   - Potentielle Nitrat-Sickerwasserkonzentration (LBEG; Stand: 11/2013)</a:t>
            </a:r>
          </a:p>
          <a:p>
            <a:r>
              <a:rPr lang="de-DE" dirty="0" smtClean="0"/>
              <a:t>    - </a:t>
            </a:r>
            <a:r>
              <a:rPr lang="de-DE" dirty="0"/>
              <a:t>Potentielle Nitrat-Sickerwasserkonzentration (LBEG; Stand: </a:t>
            </a:r>
            <a:r>
              <a:rPr lang="de-DE" dirty="0" smtClean="0"/>
              <a:t>2006); Vergleich </a:t>
            </a:r>
            <a:endParaRPr lang="de-DE" dirty="0"/>
          </a:p>
          <a:p>
            <a:r>
              <a:rPr lang="de-DE" dirty="0" smtClean="0"/>
              <a:t>    (- Daten der Modellbetriebe)</a:t>
            </a:r>
          </a:p>
          <a:p>
            <a:endParaRPr lang="de-DE" dirty="0" smtClean="0"/>
          </a:p>
          <a:p>
            <a:r>
              <a:rPr lang="de-DE" dirty="0" smtClean="0"/>
              <a:t>c) </a:t>
            </a:r>
            <a:r>
              <a:rPr lang="de-DE" u="sng" dirty="0" smtClean="0"/>
              <a:t>GIS-Shapes: </a:t>
            </a:r>
            <a:endParaRPr lang="de-DE" dirty="0"/>
          </a:p>
          <a:p>
            <a:r>
              <a:rPr lang="de-DE" dirty="0" smtClean="0"/>
              <a:t>    - Typflächen/Teilräume (LBEG; Stand 05/2008)</a:t>
            </a:r>
            <a:endParaRPr lang="de-DE" dirty="0"/>
          </a:p>
          <a:p>
            <a:r>
              <a:rPr lang="de-DE" dirty="0" smtClean="0"/>
              <a:t>    - GWK (NLWKN/LBEG; Stand 2013)</a:t>
            </a:r>
          </a:p>
        </p:txBody>
      </p:sp>
    </p:spTree>
    <p:extLst>
      <p:ext uri="{BB962C8B-B14F-4D97-AF65-F5344CB8AC3E}">
        <p14:creationId xmlns:p14="http://schemas.microsoft.com/office/powerpoint/2010/main" val="1940383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029" y="764704"/>
            <a:ext cx="6421219" cy="56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0" name="Gruppieren 39"/>
          <p:cNvGrpSpPr/>
          <p:nvPr/>
        </p:nvGrpSpPr>
        <p:grpSpPr>
          <a:xfrm>
            <a:off x="395537" y="802804"/>
            <a:ext cx="6711822" cy="5670000"/>
            <a:chOff x="395537" y="802804"/>
            <a:chExt cx="6711822" cy="5670000"/>
          </a:xfrm>
        </p:grpSpPr>
        <p:pic>
          <p:nvPicPr>
            <p:cNvPr id="41" name="Grafik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7" y="802804"/>
              <a:ext cx="6711822" cy="5670000"/>
            </a:xfrm>
            <a:prstGeom prst="rect">
              <a:avLst/>
            </a:prstGeom>
          </p:spPr>
        </p:pic>
        <p:grpSp>
          <p:nvGrpSpPr>
            <p:cNvPr id="42" name="Gruppieren 41"/>
            <p:cNvGrpSpPr/>
            <p:nvPr/>
          </p:nvGrpSpPr>
          <p:grpSpPr>
            <a:xfrm>
              <a:off x="395537" y="802804"/>
              <a:ext cx="6695999" cy="5656633"/>
              <a:chOff x="395537" y="802804"/>
              <a:chExt cx="6695999" cy="5656633"/>
            </a:xfrm>
          </p:grpSpPr>
          <p:pic>
            <p:nvPicPr>
              <p:cNvPr id="43" name="Picture 2"/>
              <p:cNvPicPr>
                <a:picLocks noChangeAspect="1" noChangeArrowheads="1"/>
              </p:cNvPicPr>
              <p:nvPr/>
            </p:nvPicPr>
            <p:blipFill rotWithShape="1">
              <a:blip r:embed="rId5" cstate="email">
                <a:clrChange>
                  <a:clrFrom>
                    <a:srgbClr val="E1E1E1"/>
                  </a:clrFrom>
                  <a:clrTo>
                    <a:srgbClr val="E1E1E1">
                      <a:alpha val="0"/>
                    </a:srgbClr>
                  </a:clrTo>
                </a:clrChange>
                <a:extLst>
                  <a:ext uri="{28A0092B-C50C-407E-A947-70E740481C1C}">
                    <a14:useLocalDpi xmlns:a14="http://schemas.microsoft.com/office/drawing/2010/main"/>
                  </a:ext>
                </a:extLst>
              </a:blip>
              <a:srcRect/>
              <a:stretch/>
            </p:blipFill>
            <p:spPr bwMode="auto">
              <a:xfrm>
                <a:off x="395537" y="802804"/>
                <a:ext cx="6695999" cy="565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echteck 43"/>
              <p:cNvSpPr/>
              <p:nvPr/>
            </p:nvSpPr>
            <p:spPr>
              <a:xfrm>
                <a:off x="6960290" y="1510690"/>
                <a:ext cx="131245" cy="17742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grpSp>
      </p:grpSp>
      <p:sp>
        <p:nvSpPr>
          <p:cNvPr id="47" name="Abgerundetes Rechteck 46"/>
          <p:cNvSpPr/>
          <p:nvPr/>
        </p:nvSpPr>
        <p:spPr>
          <a:xfrm>
            <a:off x="6354903" y="3384000"/>
            <a:ext cx="2465569" cy="3068704"/>
          </a:xfrm>
          <a:prstGeom prst="roundRect">
            <a:avLst>
              <a:gd name="adj" fmla="val 4562"/>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grpSp>
        <p:nvGrpSpPr>
          <p:cNvPr id="48" name="Gruppieren 47"/>
          <p:cNvGrpSpPr/>
          <p:nvPr/>
        </p:nvGrpSpPr>
        <p:grpSpPr>
          <a:xfrm>
            <a:off x="6468440" y="3477952"/>
            <a:ext cx="2244978" cy="618433"/>
            <a:chOff x="1187624" y="4353053"/>
            <a:chExt cx="2244978" cy="618433"/>
          </a:xfrm>
        </p:grpSpPr>
        <p:sp>
          <p:nvSpPr>
            <p:cNvPr id="59" name="Abgerundetes Rechteck 58"/>
            <p:cNvSpPr>
              <a:spLocks/>
            </p:cNvSpPr>
            <p:nvPr/>
          </p:nvSpPr>
          <p:spPr>
            <a:xfrm>
              <a:off x="1187624" y="4731706"/>
              <a:ext cx="324000" cy="186149"/>
            </a:xfrm>
            <a:prstGeom prst="roundRect">
              <a:avLst/>
            </a:prstGeom>
            <a:noFill/>
            <a:ln w="2222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a:solidFill>
                  <a:prstClr val="white"/>
                </a:solidFill>
              </a:endParaRPr>
            </a:p>
          </p:txBody>
        </p:sp>
        <p:sp>
          <p:nvSpPr>
            <p:cNvPr id="60" name="Abgerundetes Rechteck 59"/>
            <p:cNvSpPr>
              <a:spLocks/>
            </p:cNvSpPr>
            <p:nvPr/>
          </p:nvSpPr>
          <p:spPr>
            <a:xfrm>
              <a:off x="1187624" y="4405927"/>
              <a:ext cx="324000" cy="186149"/>
            </a:xfrm>
            <a:prstGeom prst="roundRect">
              <a:avLst/>
            </a:prstGeom>
            <a:noFill/>
            <a:ln w="19050">
              <a:solidFill>
                <a:srgbClr val="00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a:solidFill>
                  <a:prstClr val="white"/>
                </a:solidFill>
              </a:endParaRPr>
            </a:p>
          </p:txBody>
        </p:sp>
        <p:sp>
          <p:nvSpPr>
            <p:cNvPr id="61" name="Textfeld 60"/>
            <p:cNvSpPr txBox="1"/>
            <p:nvPr/>
          </p:nvSpPr>
          <p:spPr>
            <a:xfrm>
              <a:off x="1475656" y="4353053"/>
              <a:ext cx="1591205" cy="292388"/>
            </a:xfrm>
            <a:prstGeom prst="rect">
              <a:avLst/>
            </a:prstGeom>
            <a:noFill/>
          </p:spPr>
          <p:txBody>
            <a:bodyPr wrap="none" rtlCol="0" anchor="ctr">
              <a:spAutoFit/>
            </a:bodyPr>
            <a:lstStyle/>
            <a:p>
              <a:r>
                <a:rPr lang="de-DE" sz="1300" dirty="0" smtClean="0">
                  <a:solidFill>
                    <a:prstClr val="black"/>
                  </a:solidFill>
                </a:rPr>
                <a:t>Bearbeitungsgebiete</a:t>
              </a:r>
              <a:endParaRPr lang="de-DE" sz="1300" dirty="0">
                <a:solidFill>
                  <a:prstClr val="black"/>
                </a:solidFill>
              </a:endParaRPr>
            </a:p>
          </p:txBody>
        </p:sp>
        <p:sp>
          <p:nvSpPr>
            <p:cNvPr id="62" name="Textfeld 61"/>
            <p:cNvSpPr txBox="1"/>
            <p:nvPr/>
          </p:nvSpPr>
          <p:spPr>
            <a:xfrm>
              <a:off x="1475656" y="4679098"/>
              <a:ext cx="1956946" cy="292388"/>
            </a:xfrm>
            <a:prstGeom prst="rect">
              <a:avLst/>
            </a:prstGeom>
            <a:noFill/>
          </p:spPr>
          <p:txBody>
            <a:bodyPr wrap="none" rtlCol="0" anchor="ctr">
              <a:spAutoFit/>
            </a:bodyPr>
            <a:lstStyle/>
            <a:p>
              <a:r>
                <a:rPr lang="de-DE" sz="1300" dirty="0" smtClean="0">
                  <a:solidFill>
                    <a:prstClr val="black"/>
                  </a:solidFill>
                </a:rPr>
                <a:t>GW-Typflächen/Teilräume</a:t>
              </a:r>
              <a:endParaRPr lang="de-DE" sz="1300" dirty="0">
                <a:solidFill>
                  <a:prstClr val="black"/>
                </a:solidFill>
              </a:endParaRPr>
            </a:p>
          </p:txBody>
        </p:sp>
      </p:grpSp>
      <p:sp>
        <p:nvSpPr>
          <p:cNvPr id="58" name="Textfeld 57"/>
          <p:cNvSpPr txBox="1"/>
          <p:nvPr/>
        </p:nvSpPr>
        <p:spPr>
          <a:xfrm>
            <a:off x="6756472" y="4460521"/>
            <a:ext cx="835037" cy="292388"/>
          </a:xfrm>
          <a:prstGeom prst="rect">
            <a:avLst/>
          </a:prstGeom>
          <a:noFill/>
        </p:spPr>
        <p:txBody>
          <a:bodyPr wrap="none" rtlCol="0" anchor="ctr">
            <a:spAutoFit/>
          </a:bodyPr>
          <a:lstStyle/>
          <a:p>
            <a:r>
              <a:rPr lang="de-DE" sz="1300" dirty="0" smtClean="0">
                <a:solidFill>
                  <a:prstClr val="black"/>
                </a:solidFill>
              </a:rPr>
              <a:t>&lt; 20 mg/l</a:t>
            </a:r>
            <a:endParaRPr lang="de-DE" sz="1300" dirty="0">
              <a:solidFill>
                <a:prstClr val="black"/>
              </a:solidFill>
            </a:endParaRPr>
          </a:p>
        </p:txBody>
      </p:sp>
      <p:sp>
        <p:nvSpPr>
          <p:cNvPr id="56" name="Textfeld 55"/>
          <p:cNvSpPr txBox="1"/>
          <p:nvPr/>
        </p:nvSpPr>
        <p:spPr>
          <a:xfrm>
            <a:off x="6756472" y="6067896"/>
            <a:ext cx="1096326" cy="292388"/>
          </a:xfrm>
          <a:prstGeom prst="rect">
            <a:avLst/>
          </a:prstGeom>
          <a:noFill/>
        </p:spPr>
        <p:txBody>
          <a:bodyPr wrap="none" rtlCol="0" anchor="ctr">
            <a:spAutoFit/>
          </a:bodyPr>
          <a:lstStyle/>
          <a:p>
            <a:r>
              <a:rPr lang="de-DE" sz="1300" dirty="0" smtClean="0">
                <a:solidFill>
                  <a:prstClr val="black"/>
                </a:solidFill>
              </a:rPr>
              <a:t>75 </a:t>
            </a:r>
            <a:r>
              <a:rPr lang="de-DE" sz="1300" dirty="0">
                <a:solidFill>
                  <a:prstClr val="black"/>
                </a:solidFill>
              </a:rPr>
              <a:t>- </a:t>
            </a:r>
            <a:r>
              <a:rPr lang="de-DE" sz="1300" dirty="0" smtClean="0">
                <a:solidFill>
                  <a:prstClr val="black"/>
                </a:solidFill>
              </a:rPr>
              <a:t>213 </a:t>
            </a:r>
            <a:r>
              <a:rPr lang="de-DE" sz="1300" dirty="0">
                <a:solidFill>
                  <a:prstClr val="black"/>
                </a:solidFill>
              </a:rPr>
              <a:t>mg/l</a:t>
            </a:r>
          </a:p>
        </p:txBody>
      </p:sp>
      <p:sp>
        <p:nvSpPr>
          <p:cNvPr id="54" name="Textfeld 53"/>
          <p:cNvSpPr txBox="1"/>
          <p:nvPr/>
        </p:nvSpPr>
        <p:spPr>
          <a:xfrm>
            <a:off x="6756471" y="4772763"/>
            <a:ext cx="1526893" cy="307777"/>
          </a:xfrm>
          <a:prstGeom prst="rect">
            <a:avLst/>
          </a:prstGeom>
          <a:noFill/>
          <a:ln w="222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e-DE"/>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de-DE" sz="1300" dirty="0" smtClean="0">
                <a:solidFill>
                  <a:prstClr val="black"/>
                </a:solidFill>
              </a:rPr>
              <a:t>20 - 30 mg/l</a:t>
            </a:r>
            <a:endParaRPr lang="de-DE" sz="1300" dirty="0">
              <a:solidFill>
                <a:prstClr val="black"/>
              </a:solidFill>
            </a:endParaRPr>
          </a:p>
        </p:txBody>
      </p:sp>
      <p:sp>
        <p:nvSpPr>
          <p:cNvPr id="52" name="Textfeld 51"/>
          <p:cNvSpPr txBox="1"/>
          <p:nvPr/>
        </p:nvSpPr>
        <p:spPr>
          <a:xfrm>
            <a:off x="6354904" y="4182334"/>
            <a:ext cx="1825115" cy="338554"/>
          </a:xfrm>
          <a:prstGeom prst="rect">
            <a:avLst/>
          </a:prstGeom>
          <a:noFill/>
        </p:spPr>
        <p:txBody>
          <a:bodyPr wrap="none" rtlCol="0">
            <a:spAutoFit/>
          </a:bodyPr>
          <a:lstStyle/>
          <a:p>
            <a:r>
              <a:rPr lang="de-DE" sz="1600" b="1" dirty="0" smtClean="0">
                <a:solidFill>
                  <a:prstClr val="black"/>
                </a:solidFill>
              </a:rPr>
              <a:t>NO</a:t>
            </a:r>
            <a:r>
              <a:rPr lang="de-DE" sz="1600" b="1" baseline="-25000" dirty="0" smtClean="0">
                <a:solidFill>
                  <a:prstClr val="black"/>
                </a:solidFill>
              </a:rPr>
              <a:t>3</a:t>
            </a:r>
            <a:r>
              <a:rPr lang="de-DE" sz="1600" b="1" dirty="0" smtClean="0">
                <a:solidFill>
                  <a:prstClr val="black"/>
                </a:solidFill>
              </a:rPr>
              <a:t>-Konzentration</a:t>
            </a:r>
            <a:endParaRPr lang="de-DE" sz="1600" b="1" dirty="0">
              <a:solidFill>
                <a:prstClr val="black"/>
              </a:solidFill>
            </a:endParaRPr>
          </a:p>
        </p:txBody>
      </p:sp>
      <p:pic>
        <p:nvPicPr>
          <p:cNvPr id="45"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18504" t="25838" r="73082" b="1260"/>
          <a:stretch/>
        </p:blipFill>
        <p:spPr bwMode="auto">
          <a:xfrm>
            <a:off x="6440851" y="4481097"/>
            <a:ext cx="382447" cy="184879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64" name="Textfeld 63"/>
          <p:cNvSpPr txBox="1"/>
          <p:nvPr/>
        </p:nvSpPr>
        <p:spPr>
          <a:xfrm>
            <a:off x="6756472" y="5100394"/>
            <a:ext cx="1011367" cy="292388"/>
          </a:xfrm>
          <a:prstGeom prst="rect">
            <a:avLst/>
          </a:prstGeom>
          <a:noFill/>
        </p:spPr>
        <p:txBody>
          <a:bodyPr wrap="none" rtlCol="0" anchor="ctr">
            <a:spAutoFit/>
          </a:bodyPr>
          <a:lstStyle/>
          <a:p>
            <a:r>
              <a:rPr lang="de-DE" sz="1300" dirty="0" smtClean="0">
                <a:solidFill>
                  <a:prstClr val="black"/>
                </a:solidFill>
              </a:rPr>
              <a:t>30 - 40 mg/l</a:t>
            </a:r>
            <a:endParaRPr lang="de-DE" sz="1300" dirty="0">
              <a:solidFill>
                <a:prstClr val="black"/>
              </a:solidFill>
            </a:endParaRPr>
          </a:p>
        </p:txBody>
      </p:sp>
      <p:sp>
        <p:nvSpPr>
          <p:cNvPr id="65" name="Textfeld 64"/>
          <p:cNvSpPr txBox="1"/>
          <p:nvPr/>
        </p:nvSpPr>
        <p:spPr>
          <a:xfrm>
            <a:off x="6756472" y="5412636"/>
            <a:ext cx="1008112" cy="307777"/>
          </a:xfrm>
          <a:prstGeom prst="rect">
            <a:avLst/>
          </a:prstGeom>
          <a:noFill/>
          <a:ln w="222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e-DE"/>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de-DE" sz="1300" dirty="0" smtClean="0">
                <a:solidFill>
                  <a:prstClr val="black"/>
                </a:solidFill>
              </a:rPr>
              <a:t>40 -50 </a:t>
            </a:r>
            <a:r>
              <a:rPr lang="de-DE" sz="1300" dirty="0">
                <a:solidFill>
                  <a:prstClr val="black"/>
                </a:solidFill>
              </a:rPr>
              <a:t>mg/l</a:t>
            </a:r>
          </a:p>
        </p:txBody>
      </p:sp>
      <p:sp>
        <p:nvSpPr>
          <p:cNvPr id="66" name="Textfeld 65"/>
          <p:cNvSpPr txBox="1"/>
          <p:nvPr/>
        </p:nvSpPr>
        <p:spPr>
          <a:xfrm>
            <a:off x="6756472" y="5740267"/>
            <a:ext cx="1008112" cy="307777"/>
          </a:xfrm>
          <a:prstGeom prst="rect">
            <a:avLst/>
          </a:prstGeom>
          <a:noFill/>
          <a:ln w="222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e-DE"/>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de-DE" sz="1300" dirty="0" smtClean="0">
                <a:solidFill>
                  <a:prstClr val="black"/>
                </a:solidFill>
              </a:rPr>
              <a:t>50 </a:t>
            </a:r>
            <a:r>
              <a:rPr lang="de-DE" sz="1300" dirty="0">
                <a:solidFill>
                  <a:prstClr val="black"/>
                </a:solidFill>
              </a:rPr>
              <a:t>- </a:t>
            </a:r>
            <a:r>
              <a:rPr lang="de-DE" sz="1300" dirty="0" smtClean="0">
                <a:solidFill>
                  <a:prstClr val="black"/>
                </a:solidFill>
              </a:rPr>
              <a:t>75 </a:t>
            </a:r>
            <a:r>
              <a:rPr lang="de-DE" sz="1300" dirty="0">
                <a:solidFill>
                  <a:prstClr val="black"/>
                </a:solidFill>
              </a:rPr>
              <a:t>mg/l</a:t>
            </a:r>
          </a:p>
        </p:txBody>
      </p:sp>
      <p:sp>
        <p:nvSpPr>
          <p:cNvPr id="67" name="Textfeld 66"/>
          <p:cNvSpPr txBox="1"/>
          <p:nvPr/>
        </p:nvSpPr>
        <p:spPr>
          <a:xfrm>
            <a:off x="5216168" y="802804"/>
            <a:ext cx="3603872" cy="1200329"/>
          </a:xfrm>
          <a:prstGeom prst="rect">
            <a:avLst/>
          </a:prstGeom>
          <a:noFill/>
        </p:spPr>
        <p:txBody>
          <a:bodyPr wrap="none" rtlCol="0">
            <a:spAutoFit/>
          </a:bodyPr>
          <a:lstStyle/>
          <a:p>
            <a:pPr algn="r"/>
            <a:r>
              <a:rPr lang="de-DE" sz="2400" b="1" dirty="0" smtClean="0">
                <a:solidFill>
                  <a:prstClr val="black"/>
                </a:solidFill>
              </a:rPr>
              <a:t>Potenzielle Nitrat- (NO</a:t>
            </a:r>
            <a:r>
              <a:rPr lang="de-DE" sz="2400" b="1" baseline="-25000" dirty="0" smtClean="0">
                <a:solidFill>
                  <a:prstClr val="black"/>
                </a:solidFill>
              </a:rPr>
              <a:t>3</a:t>
            </a:r>
            <a:r>
              <a:rPr lang="de-DE" sz="2400" b="1" dirty="0" smtClean="0">
                <a:solidFill>
                  <a:prstClr val="black"/>
                </a:solidFill>
              </a:rPr>
              <a:t>)</a:t>
            </a:r>
            <a:endParaRPr lang="de-DE" sz="2400" b="1" dirty="0">
              <a:solidFill>
                <a:prstClr val="black"/>
              </a:solidFill>
            </a:endParaRPr>
          </a:p>
          <a:p>
            <a:pPr algn="r"/>
            <a:r>
              <a:rPr lang="de-DE" sz="2400" b="1" dirty="0" smtClean="0">
                <a:solidFill>
                  <a:prstClr val="black"/>
                </a:solidFill>
              </a:rPr>
              <a:t>Sickerwasserkonzentration</a:t>
            </a:r>
          </a:p>
          <a:p>
            <a:pPr algn="r"/>
            <a:r>
              <a:rPr lang="de-DE" sz="2400" dirty="0" smtClean="0">
                <a:solidFill>
                  <a:prstClr val="black"/>
                </a:solidFill>
              </a:rPr>
              <a:t>(Stand 2013)</a:t>
            </a:r>
          </a:p>
        </p:txBody>
      </p:sp>
      <p:sp>
        <p:nvSpPr>
          <p:cNvPr id="3" name="Rechteck 2"/>
          <p:cNvSpPr/>
          <p:nvPr/>
        </p:nvSpPr>
        <p:spPr>
          <a:xfrm>
            <a:off x="2699792" y="692696"/>
            <a:ext cx="36004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grpSp>
        <p:nvGrpSpPr>
          <p:cNvPr id="7" name="Gruppieren 6"/>
          <p:cNvGrpSpPr/>
          <p:nvPr/>
        </p:nvGrpSpPr>
        <p:grpSpPr>
          <a:xfrm>
            <a:off x="539552" y="5884310"/>
            <a:ext cx="1123641" cy="558676"/>
            <a:chOff x="611560" y="5246588"/>
            <a:chExt cx="1123641" cy="558676"/>
          </a:xfrm>
        </p:grpSpPr>
        <p:pic>
          <p:nvPicPr>
            <p:cNvPr id="1026" name="Picture 2" descr="Landesamt für Bergbau, Energie und Geologie">
              <a:hlinkClick r:id="rId7" tooltip="Link zur Startseite"/>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032" r="70836" b="25016"/>
            <a:stretch/>
          </p:blipFill>
          <p:spPr bwMode="auto">
            <a:xfrm>
              <a:off x="683568" y="5517264"/>
              <a:ext cx="516612" cy="28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611560" y="5246588"/>
              <a:ext cx="1123641" cy="307777"/>
            </a:xfrm>
            <a:prstGeom prst="rect">
              <a:avLst/>
            </a:prstGeom>
            <a:noFill/>
          </p:spPr>
          <p:txBody>
            <a:bodyPr wrap="none" rtlCol="0">
              <a:spAutoFit/>
            </a:bodyPr>
            <a:lstStyle/>
            <a:p>
              <a:r>
                <a:rPr lang="de-DE" sz="1400" dirty="0" smtClean="0">
                  <a:solidFill>
                    <a:prstClr val="black"/>
                  </a:solidFill>
                </a:rPr>
                <a:t>Datenquelle:</a:t>
              </a:r>
              <a:endParaRPr lang="de-DE" sz="1400" dirty="0">
                <a:solidFill>
                  <a:prstClr val="black"/>
                </a:solidFill>
              </a:endParaRPr>
            </a:p>
          </p:txBody>
        </p:sp>
      </p:grpSp>
    </p:spTree>
    <p:extLst>
      <p:ext uri="{BB962C8B-B14F-4D97-AF65-F5344CB8AC3E}">
        <p14:creationId xmlns:p14="http://schemas.microsoft.com/office/powerpoint/2010/main" val="3194646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029" y="764704"/>
            <a:ext cx="6427496" cy="56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0" name="Gruppieren 39"/>
          <p:cNvGrpSpPr/>
          <p:nvPr/>
        </p:nvGrpSpPr>
        <p:grpSpPr>
          <a:xfrm>
            <a:off x="395537" y="802804"/>
            <a:ext cx="6711822" cy="5670000"/>
            <a:chOff x="395537" y="802804"/>
            <a:chExt cx="6711822" cy="5670000"/>
          </a:xfrm>
        </p:grpSpPr>
        <p:pic>
          <p:nvPicPr>
            <p:cNvPr id="41" name="Grafik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7" y="802804"/>
              <a:ext cx="6711822" cy="5670000"/>
            </a:xfrm>
            <a:prstGeom prst="rect">
              <a:avLst/>
            </a:prstGeom>
          </p:spPr>
        </p:pic>
        <p:grpSp>
          <p:nvGrpSpPr>
            <p:cNvPr id="42" name="Gruppieren 41"/>
            <p:cNvGrpSpPr/>
            <p:nvPr/>
          </p:nvGrpSpPr>
          <p:grpSpPr>
            <a:xfrm>
              <a:off x="395537" y="802804"/>
              <a:ext cx="6695999" cy="5656633"/>
              <a:chOff x="395537" y="802804"/>
              <a:chExt cx="6695999" cy="5656633"/>
            </a:xfrm>
          </p:grpSpPr>
          <p:pic>
            <p:nvPicPr>
              <p:cNvPr id="43" name="Picture 2"/>
              <p:cNvPicPr>
                <a:picLocks noChangeAspect="1" noChangeArrowheads="1"/>
              </p:cNvPicPr>
              <p:nvPr/>
            </p:nvPicPr>
            <p:blipFill rotWithShape="1">
              <a:blip r:embed="rId4" cstate="email">
                <a:clrChange>
                  <a:clrFrom>
                    <a:srgbClr val="E1E1E1"/>
                  </a:clrFrom>
                  <a:clrTo>
                    <a:srgbClr val="E1E1E1">
                      <a:alpha val="0"/>
                    </a:srgbClr>
                  </a:clrTo>
                </a:clrChange>
                <a:extLst>
                  <a:ext uri="{28A0092B-C50C-407E-A947-70E740481C1C}">
                    <a14:useLocalDpi xmlns:a14="http://schemas.microsoft.com/office/drawing/2010/main"/>
                  </a:ext>
                </a:extLst>
              </a:blip>
              <a:srcRect/>
              <a:stretch/>
            </p:blipFill>
            <p:spPr bwMode="auto">
              <a:xfrm>
                <a:off x="395537" y="802804"/>
                <a:ext cx="6695999" cy="565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echteck 43"/>
              <p:cNvSpPr/>
              <p:nvPr/>
            </p:nvSpPr>
            <p:spPr>
              <a:xfrm>
                <a:off x="6960290" y="1510690"/>
                <a:ext cx="131245" cy="17742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grpSp>
      </p:grpSp>
      <p:sp>
        <p:nvSpPr>
          <p:cNvPr id="67" name="Textfeld 66"/>
          <p:cNvSpPr txBox="1"/>
          <p:nvPr/>
        </p:nvSpPr>
        <p:spPr>
          <a:xfrm>
            <a:off x="4337594" y="802804"/>
            <a:ext cx="4482446" cy="707886"/>
          </a:xfrm>
          <a:prstGeom prst="rect">
            <a:avLst/>
          </a:prstGeom>
          <a:noFill/>
        </p:spPr>
        <p:txBody>
          <a:bodyPr wrap="none" rtlCol="0">
            <a:spAutoFit/>
          </a:bodyPr>
          <a:lstStyle/>
          <a:p>
            <a:pPr algn="r"/>
            <a:r>
              <a:rPr lang="de-DE" sz="2000" b="1" dirty="0" smtClean="0">
                <a:solidFill>
                  <a:prstClr val="black"/>
                </a:solidFill>
              </a:rPr>
              <a:t>Vergleich der potenziellen Nitrat- (NO</a:t>
            </a:r>
            <a:r>
              <a:rPr lang="de-DE" sz="2000" b="1" baseline="-25000" dirty="0" smtClean="0">
                <a:solidFill>
                  <a:prstClr val="black"/>
                </a:solidFill>
              </a:rPr>
              <a:t>3</a:t>
            </a:r>
            <a:r>
              <a:rPr lang="de-DE" sz="2000" b="1" dirty="0" smtClean="0">
                <a:solidFill>
                  <a:prstClr val="black"/>
                </a:solidFill>
              </a:rPr>
              <a:t>)</a:t>
            </a:r>
            <a:endParaRPr lang="de-DE" sz="2000" b="1" dirty="0">
              <a:solidFill>
                <a:prstClr val="black"/>
              </a:solidFill>
            </a:endParaRPr>
          </a:p>
          <a:p>
            <a:pPr algn="r"/>
            <a:r>
              <a:rPr lang="de-DE" sz="2000" b="1" dirty="0" smtClean="0">
                <a:solidFill>
                  <a:prstClr val="black"/>
                </a:solidFill>
              </a:rPr>
              <a:t>Sickerwasserkonzentration 2006 zu 2013</a:t>
            </a:r>
          </a:p>
        </p:txBody>
      </p:sp>
      <p:sp>
        <p:nvSpPr>
          <p:cNvPr id="3" name="Rechteck 2"/>
          <p:cNvSpPr/>
          <p:nvPr/>
        </p:nvSpPr>
        <p:spPr>
          <a:xfrm>
            <a:off x="2771800" y="714304"/>
            <a:ext cx="36004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grpSp>
        <p:nvGrpSpPr>
          <p:cNvPr id="7" name="Gruppieren 6"/>
          <p:cNvGrpSpPr/>
          <p:nvPr/>
        </p:nvGrpSpPr>
        <p:grpSpPr>
          <a:xfrm>
            <a:off x="539552" y="5884310"/>
            <a:ext cx="1123641" cy="558676"/>
            <a:chOff x="611560" y="5246588"/>
            <a:chExt cx="1123641" cy="558676"/>
          </a:xfrm>
        </p:grpSpPr>
        <p:pic>
          <p:nvPicPr>
            <p:cNvPr id="1026" name="Picture 2" descr="Landesamt für Bergbau, Energie und Geologie">
              <a:hlinkClick r:id="rId5" tooltip="Link zur Startseite"/>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032" r="70836" b="25016"/>
            <a:stretch/>
          </p:blipFill>
          <p:spPr bwMode="auto">
            <a:xfrm>
              <a:off x="683568" y="5517264"/>
              <a:ext cx="516612" cy="28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611560" y="5246588"/>
              <a:ext cx="1123641" cy="307777"/>
            </a:xfrm>
            <a:prstGeom prst="rect">
              <a:avLst/>
            </a:prstGeom>
            <a:noFill/>
          </p:spPr>
          <p:txBody>
            <a:bodyPr wrap="none" rtlCol="0">
              <a:spAutoFit/>
            </a:bodyPr>
            <a:lstStyle/>
            <a:p>
              <a:r>
                <a:rPr lang="de-DE" sz="1400" dirty="0" smtClean="0">
                  <a:solidFill>
                    <a:prstClr val="black"/>
                  </a:solidFill>
                </a:rPr>
                <a:t>Datenquelle:</a:t>
              </a:r>
              <a:endParaRPr lang="de-DE" sz="1400" dirty="0">
                <a:solidFill>
                  <a:prstClr val="black"/>
                </a:solidFill>
              </a:endParaRPr>
            </a:p>
          </p:txBody>
        </p:sp>
      </p:grpSp>
      <p:grpSp>
        <p:nvGrpSpPr>
          <p:cNvPr id="28" name="Gruppieren 27"/>
          <p:cNvGrpSpPr/>
          <p:nvPr/>
        </p:nvGrpSpPr>
        <p:grpSpPr>
          <a:xfrm>
            <a:off x="6329809" y="3384000"/>
            <a:ext cx="2706687" cy="2421264"/>
            <a:chOff x="6354903" y="3212976"/>
            <a:chExt cx="2706687" cy="2421264"/>
          </a:xfrm>
        </p:grpSpPr>
        <p:sp>
          <p:nvSpPr>
            <p:cNvPr id="29" name="Abgerundetes Rechteck 28"/>
            <p:cNvSpPr/>
            <p:nvPr/>
          </p:nvSpPr>
          <p:spPr>
            <a:xfrm>
              <a:off x="6354903" y="3212976"/>
              <a:ext cx="2706687" cy="2421264"/>
            </a:xfrm>
            <a:prstGeom prst="roundRect">
              <a:avLst>
                <a:gd name="adj" fmla="val 4562"/>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grpSp>
          <p:nvGrpSpPr>
            <p:cNvPr id="32" name="Gruppieren 31"/>
            <p:cNvGrpSpPr/>
            <p:nvPr/>
          </p:nvGrpSpPr>
          <p:grpSpPr>
            <a:xfrm>
              <a:off x="6468440" y="4626128"/>
              <a:ext cx="2586225" cy="292388"/>
              <a:chOff x="1187624" y="5692978"/>
              <a:chExt cx="2586225" cy="292388"/>
            </a:xfrm>
          </p:grpSpPr>
          <p:sp>
            <p:nvSpPr>
              <p:cNvPr id="46" name="Abgerundetes Rechteck 45"/>
              <p:cNvSpPr>
                <a:spLocks/>
              </p:cNvSpPr>
              <p:nvPr/>
            </p:nvSpPr>
            <p:spPr>
              <a:xfrm>
                <a:off x="1187624" y="5746098"/>
                <a:ext cx="324000" cy="186149"/>
              </a:xfrm>
              <a:prstGeom prst="roundRect">
                <a:avLst/>
              </a:prstGeom>
              <a:solidFill>
                <a:srgbClr val="00CC00"/>
              </a:solidFill>
              <a:ln w="2222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300">
                  <a:solidFill>
                    <a:prstClr val="white"/>
                  </a:solidFill>
                </a:endParaRPr>
              </a:p>
            </p:txBody>
          </p:sp>
          <p:sp>
            <p:nvSpPr>
              <p:cNvPr id="49" name="Textfeld 48"/>
              <p:cNvSpPr txBox="1"/>
              <p:nvPr/>
            </p:nvSpPr>
            <p:spPr>
              <a:xfrm>
                <a:off x="1475656" y="5692978"/>
                <a:ext cx="2298193" cy="292388"/>
              </a:xfrm>
              <a:prstGeom prst="rect">
                <a:avLst/>
              </a:prstGeom>
              <a:noFill/>
            </p:spPr>
            <p:txBody>
              <a:bodyPr wrap="none" rtlCol="0" anchor="ctr">
                <a:spAutoFit/>
              </a:bodyPr>
              <a:lstStyle/>
              <a:p>
                <a:r>
                  <a:rPr lang="de-DE" sz="1300" dirty="0" smtClean="0">
                    <a:solidFill>
                      <a:prstClr val="black"/>
                    </a:solidFill>
                  </a:rPr>
                  <a:t>Um mehr als 10 mg/l gesunken</a:t>
                </a:r>
                <a:endParaRPr lang="de-DE" sz="1300" dirty="0">
                  <a:solidFill>
                    <a:prstClr val="black"/>
                  </a:solidFill>
                </a:endParaRPr>
              </a:p>
            </p:txBody>
          </p:sp>
        </p:grpSp>
        <p:grpSp>
          <p:nvGrpSpPr>
            <p:cNvPr id="33" name="Gruppieren 32"/>
            <p:cNvGrpSpPr/>
            <p:nvPr/>
          </p:nvGrpSpPr>
          <p:grpSpPr>
            <a:xfrm>
              <a:off x="6468440" y="5226755"/>
              <a:ext cx="2593150" cy="292388"/>
              <a:chOff x="1187624" y="6293605"/>
              <a:chExt cx="2593150" cy="292388"/>
            </a:xfrm>
          </p:grpSpPr>
          <p:sp>
            <p:nvSpPr>
              <p:cNvPr id="38" name="Abgerundetes Rechteck 37"/>
              <p:cNvSpPr>
                <a:spLocks/>
              </p:cNvSpPr>
              <p:nvPr/>
            </p:nvSpPr>
            <p:spPr>
              <a:xfrm>
                <a:off x="1187624" y="6346725"/>
                <a:ext cx="324000" cy="186149"/>
              </a:xfrm>
              <a:prstGeom prst="roundRect">
                <a:avLst/>
              </a:prstGeom>
              <a:solidFill>
                <a:srgbClr val="FF0000"/>
              </a:solidFill>
              <a:ln w="2222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300">
                  <a:solidFill>
                    <a:prstClr val="white"/>
                  </a:solidFill>
                </a:endParaRPr>
              </a:p>
            </p:txBody>
          </p:sp>
          <p:sp>
            <p:nvSpPr>
              <p:cNvPr id="39" name="Textfeld 38"/>
              <p:cNvSpPr txBox="1"/>
              <p:nvPr/>
            </p:nvSpPr>
            <p:spPr>
              <a:xfrm>
                <a:off x="1475656" y="6293605"/>
                <a:ext cx="2305118" cy="292388"/>
              </a:xfrm>
              <a:prstGeom prst="rect">
                <a:avLst/>
              </a:prstGeom>
              <a:noFill/>
            </p:spPr>
            <p:txBody>
              <a:bodyPr wrap="none" rtlCol="0" anchor="ctr">
                <a:spAutoFit/>
              </a:bodyPr>
              <a:lstStyle/>
              <a:p>
                <a:r>
                  <a:rPr lang="de-DE" sz="1300" dirty="0">
                    <a:solidFill>
                      <a:prstClr val="black"/>
                    </a:solidFill>
                  </a:rPr>
                  <a:t>Um mehr als 10 mg/l </a:t>
                </a:r>
                <a:r>
                  <a:rPr lang="de-DE" sz="1300" dirty="0" smtClean="0">
                    <a:solidFill>
                      <a:prstClr val="black"/>
                    </a:solidFill>
                  </a:rPr>
                  <a:t>gestiegen</a:t>
                </a:r>
                <a:endParaRPr lang="de-DE" sz="1300" dirty="0">
                  <a:solidFill>
                    <a:prstClr val="black"/>
                  </a:solidFill>
                </a:endParaRPr>
              </a:p>
            </p:txBody>
          </p:sp>
        </p:grpSp>
        <p:grpSp>
          <p:nvGrpSpPr>
            <p:cNvPr id="34" name="Gruppieren 33"/>
            <p:cNvGrpSpPr/>
            <p:nvPr/>
          </p:nvGrpSpPr>
          <p:grpSpPr>
            <a:xfrm>
              <a:off x="6468440" y="4918747"/>
              <a:ext cx="2064000" cy="307777"/>
              <a:chOff x="1187624" y="5997879"/>
              <a:chExt cx="2064000" cy="307777"/>
            </a:xfrm>
          </p:grpSpPr>
          <p:sp>
            <p:nvSpPr>
              <p:cNvPr id="36" name="Abgerundetes Rechteck 35"/>
              <p:cNvSpPr>
                <a:spLocks/>
              </p:cNvSpPr>
              <p:nvPr/>
            </p:nvSpPr>
            <p:spPr>
              <a:xfrm>
                <a:off x="1187624" y="6058693"/>
                <a:ext cx="324000" cy="186149"/>
              </a:xfrm>
              <a:prstGeom prst="roundRect">
                <a:avLst/>
              </a:prstGeom>
              <a:solidFill>
                <a:srgbClr val="FFFF00"/>
              </a:solidFill>
              <a:ln w="2222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300">
                  <a:solidFill>
                    <a:prstClr val="white"/>
                  </a:solidFill>
                </a:endParaRPr>
              </a:p>
            </p:txBody>
          </p:sp>
          <p:sp>
            <p:nvSpPr>
              <p:cNvPr id="37" name="Textfeld 36"/>
              <p:cNvSpPr txBox="1"/>
              <p:nvPr/>
            </p:nvSpPr>
            <p:spPr>
              <a:xfrm>
                <a:off x="1475656" y="5997879"/>
                <a:ext cx="1775968" cy="307777"/>
              </a:xfrm>
              <a:prstGeom prst="rect">
                <a:avLst/>
              </a:prstGeom>
              <a:noFill/>
              <a:ln w="222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e-DE"/>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de-DE" sz="1300" dirty="0" smtClean="0">
                    <a:solidFill>
                      <a:prstClr val="black"/>
                    </a:solidFill>
                  </a:rPr>
                  <a:t>Kaum verändert</a:t>
                </a:r>
                <a:endParaRPr lang="de-DE" sz="1300" dirty="0">
                  <a:solidFill>
                    <a:prstClr val="black"/>
                  </a:solidFill>
                </a:endParaRPr>
              </a:p>
            </p:txBody>
          </p:sp>
        </p:grpSp>
        <p:sp>
          <p:nvSpPr>
            <p:cNvPr id="35" name="Textfeld 34"/>
            <p:cNvSpPr txBox="1"/>
            <p:nvPr/>
          </p:nvSpPr>
          <p:spPr>
            <a:xfrm>
              <a:off x="6354904" y="4011310"/>
              <a:ext cx="2548646" cy="584775"/>
            </a:xfrm>
            <a:prstGeom prst="rect">
              <a:avLst/>
            </a:prstGeom>
            <a:noFill/>
          </p:spPr>
          <p:txBody>
            <a:bodyPr wrap="none" rtlCol="0">
              <a:spAutoFit/>
            </a:bodyPr>
            <a:lstStyle/>
            <a:p>
              <a:r>
                <a:rPr lang="de-DE" sz="1600" b="1" dirty="0" smtClean="0">
                  <a:solidFill>
                    <a:prstClr val="black"/>
                  </a:solidFill>
                </a:rPr>
                <a:t>Veränderung der NO</a:t>
              </a:r>
              <a:r>
                <a:rPr lang="de-DE" sz="1600" b="1" baseline="-25000" dirty="0" smtClean="0">
                  <a:solidFill>
                    <a:prstClr val="black"/>
                  </a:solidFill>
                </a:rPr>
                <a:t>3</a:t>
              </a:r>
              <a:r>
                <a:rPr lang="de-DE" sz="1600" b="1" dirty="0" smtClean="0">
                  <a:solidFill>
                    <a:prstClr val="black"/>
                  </a:solidFill>
                </a:rPr>
                <a:t>-</a:t>
              </a:r>
            </a:p>
            <a:p>
              <a:r>
                <a:rPr lang="de-DE" sz="1600" b="1" dirty="0" smtClean="0">
                  <a:solidFill>
                    <a:prstClr val="black"/>
                  </a:solidFill>
                </a:rPr>
                <a:t>Konzentration 2006 zu 2013</a:t>
              </a:r>
              <a:endParaRPr lang="de-DE" sz="1600" b="1" dirty="0">
                <a:solidFill>
                  <a:prstClr val="black"/>
                </a:solidFill>
              </a:endParaRPr>
            </a:p>
          </p:txBody>
        </p:sp>
      </p:grpSp>
      <p:sp>
        <p:nvSpPr>
          <p:cNvPr id="2" name="Textfeld 1"/>
          <p:cNvSpPr txBox="1"/>
          <p:nvPr/>
        </p:nvSpPr>
        <p:spPr>
          <a:xfrm>
            <a:off x="6788028" y="1804174"/>
            <a:ext cx="1423147" cy="338554"/>
          </a:xfrm>
          <a:prstGeom prst="rect">
            <a:avLst/>
          </a:prstGeom>
          <a:noFill/>
        </p:spPr>
        <p:txBody>
          <a:bodyPr wrap="none" rtlCol="0">
            <a:spAutoFit/>
          </a:bodyPr>
          <a:lstStyle/>
          <a:p>
            <a:r>
              <a:rPr lang="de-DE" sz="1600" dirty="0" smtClean="0">
                <a:solidFill>
                  <a:prstClr val="black">
                    <a:lumMod val="65000"/>
                    <a:lumOff val="35000"/>
                  </a:prstClr>
                </a:solidFill>
              </a:rPr>
              <a:t>Positiver Trend</a:t>
            </a:r>
            <a:endParaRPr lang="de-DE" sz="1600" dirty="0">
              <a:solidFill>
                <a:prstClr val="black">
                  <a:lumMod val="65000"/>
                  <a:lumOff val="35000"/>
                </a:prstClr>
              </a:solidFill>
            </a:endParaRPr>
          </a:p>
        </p:txBody>
      </p:sp>
      <p:grpSp>
        <p:nvGrpSpPr>
          <p:cNvPr id="14" name="Gruppieren 13"/>
          <p:cNvGrpSpPr/>
          <p:nvPr/>
        </p:nvGrpSpPr>
        <p:grpSpPr>
          <a:xfrm>
            <a:off x="4788024" y="1988840"/>
            <a:ext cx="2022502" cy="2605792"/>
            <a:chOff x="4788024" y="1988840"/>
            <a:chExt cx="2022502" cy="2605792"/>
          </a:xfrm>
        </p:grpSpPr>
        <p:cxnSp>
          <p:nvCxnSpPr>
            <p:cNvPr id="5" name="Gerade Verbindung mit Pfeil 4"/>
            <p:cNvCxnSpPr/>
            <p:nvPr/>
          </p:nvCxnSpPr>
          <p:spPr>
            <a:xfrm flipH="1">
              <a:off x="5364088" y="1988840"/>
              <a:ext cx="1446437" cy="648072"/>
            </a:xfrm>
            <a:prstGeom prst="straightConnector1">
              <a:avLst/>
            </a:prstGeom>
            <a:ln w="28575" cap="rnd">
              <a:solidFill>
                <a:schemeClr val="tx1">
                  <a:lumMod val="65000"/>
                  <a:lumOff val="35000"/>
                </a:schemeClr>
              </a:solidFill>
              <a:tailEnd type="triangle" w="lg" len="lg"/>
            </a:ln>
            <a:effectLst>
              <a:glow rad="101600">
                <a:schemeClr val="bg1">
                  <a:alpha val="75000"/>
                </a:schemeClr>
              </a:glow>
            </a:effectLst>
          </p:spPr>
          <p:style>
            <a:lnRef idx="1">
              <a:schemeClr val="accent1"/>
            </a:lnRef>
            <a:fillRef idx="0">
              <a:schemeClr val="accent1"/>
            </a:fillRef>
            <a:effectRef idx="0">
              <a:schemeClr val="accent1"/>
            </a:effectRef>
            <a:fontRef idx="minor">
              <a:schemeClr val="tx1"/>
            </a:fontRef>
          </p:style>
        </p:cxnSp>
        <p:cxnSp>
          <p:nvCxnSpPr>
            <p:cNvPr id="57" name="Gerade Verbindung mit Pfeil 56"/>
            <p:cNvCxnSpPr/>
            <p:nvPr/>
          </p:nvCxnSpPr>
          <p:spPr>
            <a:xfrm flipH="1">
              <a:off x="4788024" y="1988840"/>
              <a:ext cx="2022502" cy="2605792"/>
            </a:xfrm>
            <a:prstGeom prst="straightConnector1">
              <a:avLst/>
            </a:prstGeom>
            <a:ln w="28575" cap="rnd">
              <a:solidFill>
                <a:schemeClr val="tx1">
                  <a:lumMod val="65000"/>
                  <a:lumOff val="35000"/>
                </a:schemeClr>
              </a:solidFill>
              <a:tailEnd type="triangle" w="lg" len="lg"/>
            </a:ln>
            <a:effectLst>
              <a:glow rad="101600">
                <a:schemeClr val="bg1">
                  <a:alpha val="75000"/>
                </a:schemeClr>
              </a:glow>
            </a:effectLst>
          </p:spPr>
          <p:style>
            <a:lnRef idx="1">
              <a:schemeClr val="accent1"/>
            </a:lnRef>
            <a:fillRef idx="0">
              <a:schemeClr val="accent1"/>
            </a:fillRef>
            <a:effectRef idx="0">
              <a:schemeClr val="accent1"/>
            </a:effectRef>
            <a:fontRef idx="minor">
              <a:schemeClr val="tx1"/>
            </a:fontRef>
          </p:style>
        </p:cxnSp>
        <p:cxnSp>
          <p:nvCxnSpPr>
            <p:cNvPr id="63" name="Gerade Verbindung mit Pfeil 62"/>
            <p:cNvCxnSpPr/>
            <p:nvPr/>
          </p:nvCxnSpPr>
          <p:spPr>
            <a:xfrm flipH="1">
              <a:off x="5364088" y="1988840"/>
              <a:ext cx="1446437" cy="648072"/>
            </a:xfrm>
            <a:prstGeom prst="straightConnector1">
              <a:avLst/>
            </a:prstGeom>
            <a:ln w="28575" cap="rnd">
              <a:solidFill>
                <a:schemeClr val="tx1">
                  <a:lumMod val="65000"/>
                  <a:lumOff val="35000"/>
                </a:schemeClr>
              </a:solidFill>
              <a:tailEnd type="triangle" w="lg" len="lg"/>
            </a:ln>
            <a:effectLst/>
          </p:spPr>
          <p:style>
            <a:lnRef idx="1">
              <a:schemeClr val="accent1"/>
            </a:lnRef>
            <a:fillRef idx="0">
              <a:schemeClr val="accent1"/>
            </a:fillRef>
            <a:effectRef idx="0">
              <a:schemeClr val="accent1"/>
            </a:effectRef>
            <a:fontRef idx="minor">
              <a:schemeClr val="tx1"/>
            </a:fontRef>
          </p:style>
        </p:cxnSp>
      </p:grpSp>
      <p:cxnSp>
        <p:nvCxnSpPr>
          <p:cNvPr id="70" name="Gerade Verbindung mit Pfeil 69"/>
          <p:cNvCxnSpPr/>
          <p:nvPr/>
        </p:nvCxnSpPr>
        <p:spPr>
          <a:xfrm flipV="1">
            <a:off x="1259632" y="3608704"/>
            <a:ext cx="576064" cy="1452445"/>
          </a:xfrm>
          <a:prstGeom prst="straightConnector1">
            <a:avLst/>
          </a:prstGeom>
          <a:ln w="28575" cap="rnd">
            <a:solidFill>
              <a:schemeClr val="tx1">
                <a:lumMod val="65000"/>
                <a:lumOff val="35000"/>
              </a:schemeClr>
            </a:solidFill>
            <a:tailEnd type="triangle" w="lg" len="lg"/>
          </a:ln>
          <a:effectLst>
            <a:glow rad="101600">
              <a:schemeClr val="bg1">
                <a:alpha val="75000"/>
              </a:schemeClr>
            </a:glow>
          </a:effectLst>
        </p:spPr>
        <p:style>
          <a:lnRef idx="1">
            <a:schemeClr val="accent1"/>
          </a:lnRef>
          <a:fillRef idx="0">
            <a:schemeClr val="accent1"/>
          </a:fillRef>
          <a:effectRef idx="0">
            <a:schemeClr val="accent1"/>
          </a:effectRef>
          <a:fontRef idx="minor">
            <a:schemeClr val="tx1"/>
          </a:fontRef>
        </p:style>
      </p:cxnSp>
      <p:sp>
        <p:nvSpPr>
          <p:cNvPr id="72" name="Textfeld 71"/>
          <p:cNvSpPr txBox="1"/>
          <p:nvPr/>
        </p:nvSpPr>
        <p:spPr>
          <a:xfrm>
            <a:off x="510744" y="5009265"/>
            <a:ext cx="1509709" cy="338554"/>
          </a:xfrm>
          <a:prstGeom prst="rect">
            <a:avLst/>
          </a:prstGeom>
          <a:noFill/>
        </p:spPr>
        <p:txBody>
          <a:bodyPr wrap="none" rtlCol="0">
            <a:spAutoFit/>
          </a:bodyPr>
          <a:lstStyle/>
          <a:p>
            <a:r>
              <a:rPr lang="de-DE" sz="1600" dirty="0" smtClean="0">
                <a:solidFill>
                  <a:prstClr val="black">
                    <a:lumMod val="65000"/>
                    <a:lumOff val="35000"/>
                  </a:prstClr>
                </a:solidFill>
              </a:rPr>
              <a:t>Negativer Trend</a:t>
            </a:r>
            <a:endParaRPr lang="de-DE" sz="1600" dirty="0">
              <a:solidFill>
                <a:prstClr val="black">
                  <a:lumMod val="65000"/>
                  <a:lumOff val="35000"/>
                </a:prstClr>
              </a:solidFill>
            </a:endParaRPr>
          </a:p>
        </p:txBody>
      </p:sp>
      <p:cxnSp>
        <p:nvCxnSpPr>
          <p:cNvPr id="73" name="Gerade Verbindung mit Pfeil 72"/>
          <p:cNvCxnSpPr/>
          <p:nvPr/>
        </p:nvCxnSpPr>
        <p:spPr>
          <a:xfrm flipV="1">
            <a:off x="3059832" y="3949679"/>
            <a:ext cx="1080120" cy="1496373"/>
          </a:xfrm>
          <a:prstGeom prst="straightConnector1">
            <a:avLst/>
          </a:prstGeom>
          <a:ln w="28575" cap="rnd">
            <a:solidFill>
              <a:schemeClr val="tx1">
                <a:lumMod val="65000"/>
                <a:lumOff val="35000"/>
              </a:schemeClr>
            </a:solidFill>
            <a:tailEnd type="triangle" w="lg" len="lg"/>
          </a:ln>
          <a:effectLst>
            <a:glow rad="101600">
              <a:schemeClr val="bg1">
                <a:alpha val="75000"/>
              </a:schemeClr>
            </a:glow>
          </a:effectLst>
        </p:spPr>
        <p:style>
          <a:lnRef idx="1">
            <a:schemeClr val="accent1"/>
          </a:lnRef>
          <a:fillRef idx="0">
            <a:schemeClr val="accent1"/>
          </a:fillRef>
          <a:effectRef idx="0">
            <a:schemeClr val="accent1"/>
          </a:effectRef>
          <a:fontRef idx="minor">
            <a:schemeClr val="tx1"/>
          </a:fontRef>
        </p:style>
      </p:cxnSp>
      <p:sp>
        <p:nvSpPr>
          <p:cNvPr id="74" name="Textfeld 73"/>
          <p:cNvSpPr txBox="1"/>
          <p:nvPr/>
        </p:nvSpPr>
        <p:spPr>
          <a:xfrm>
            <a:off x="2210136" y="5402024"/>
            <a:ext cx="1688860" cy="584775"/>
          </a:xfrm>
          <a:prstGeom prst="rect">
            <a:avLst/>
          </a:prstGeom>
          <a:noFill/>
        </p:spPr>
        <p:txBody>
          <a:bodyPr wrap="none" rtlCol="0">
            <a:spAutoFit/>
          </a:bodyPr>
          <a:lstStyle/>
          <a:p>
            <a:r>
              <a:rPr lang="de-DE" sz="1600" dirty="0" smtClean="0">
                <a:solidFill>
                  <a:prstClr val="black">
                    <a:lumMod val="65000"/>
                    <a:lumOff val="35000"/>
                  </a:prstClr>
                </a:solidFill>
              </a:rPr>
              <a:t>Keine wesentliche</a:t>
            </a:r>
          </a:p>
          <a:p>
            <a:pPr algn="ctr"/>
            <a:r>
              <a:rPr lang="de-DE" sz="1600" dirty="0" smtClean="0">
                <a:solidFill>
                  <a:prstClr val="black">
                    <a:lumMod val="65000"/>
                    <a:lumOff val="35000"/>
                  </a:prstClr>
                </a:solidFill>
              </a:rPr>
              <a:t>Änderung</a:t>
            </a:r>
            <a:endParaRPr lang="de-DE" sz="1600" dirty="0">
              <a:solidFill>
                <a:prstClr val="black">
                  <a:lumMod val="65000"/>
                  <a:lumOff val="35000"/>
                </a:prstClr>
              </a:solidFill>
            </a:endParaRPr>
          </a:p>
        </p:txBody>
      </p:sp>
      <p:grpSp>
        <p:nvGrpSpPr>
          <p:cNvPr id="75" name="Gruppieren 74"/>
          <p:cNvGrpSpPr/>
          <p:nvPr/>
        </p:nvGrpSpPr>
        <p:grpSpPr>
          <a:xfrm>
            <a:off x="6468440" y="3477952"/>
            <a:ext cx="2244978" cy="618433"/>
            <a:chOff x="1187624" y="4353053"/>
            <a:chExt cx="2244978" cy="618433"/>
          </a:xfrm>
        </p:grpSpPr>
        <p:sp>
          <p:nvSpPr>
            <p:cNvPr id="76" name="Abgerundetes Rechteck 75"/>
            <p:cNvSpPr>
              <a:spLocks/>
            </p:cNvSpPr>
            <p:nvPr/>
          </p:nvSpPr>
          <p:spPr>
            <a:xfrm>
              <a:off x="1187624" y="4731706"/>
              <a:ext cx="324000" cy="186149"/>
            </a:xfrm>
            <a:prstGeom prst="roundRect">
              <a:avLst/>
            </a:prstGeom>
            <a:noFill/>
            <a:ln w="2222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a:solidFill>
                  <a:prstClr val="white"/>
                </a:solidFill>
              </a:endParaRPr>
            </a:p>
          </p:txBody>
        </p:sp>
        <p:sp>
          <p:nvSpPr>
            <p:cNvPr id="77" name="Abgerundetes Rechteck 76"/>
            <p:cNvSpPr>
              <a:spLocks/>
            </p:cNvSpPr>
            <p:nvPr/>
          </p:nvSpPr>
          <p:spPr>
            <a:xfrm>
              <a:off x="1187624" y="4405927"/>
              <a:ext cx="324000" cy="186149"/>
            </a:xfrm>
            <a:prstGeom prst="roundRect">
              <a:avLst/>
            </a:prstGeom>
            <a:noFill/>
            <a:ln w="19050">
              <a:solidFill>
                <a:srgbClr val="00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a:solidFill>
                  <a:prstClr val="white"/>
                </a:solidFill>
              </a:endParaRPr>
            </a:p>
          </p:txBody>
        </p:sp>
        <p:sp>
          <p:nvSpPr>
            <p:cNvPr id="78" name="Textfeld 77"/>
            <p:cNvSpPr txBox="1"/>
            <p:nvPr/>
          </p:nvSpPr>
          <p:spPr>
            <a:xfrm>
              <a:off x="1475656" y="4353053"/>
              <a:ext cx="1591205" cy="292388"/>
            </a:xfrm>
            <a:prstGeom prst="rect">
              <a:avLst/>
            </a:prstGeom>
            <a:noFill/>
          </p:spPr>
          <p:txBody>
            <a:bodyPr wrap="none" rtlCol="0" anchor="ctr">
              <a:spAutoFit/>
            </a:bodyPr>
            <a:lstStyle/>
            <a:p>
              <a:r>
                <a:rPr lang="de-DE" sz="1300" dirty="0" smtClean="0">
                  <a:solidFill>
                    <a:prstClr val="black"/>
                  </a:solidFill>
                </a:rPr>
                <a:t>Bearbeitungsgebiete</a:t>
              </a:r>
              <a:endParaRPr lang="de-DE" sz="1300" dirty="0">
                <a:solidFill>
                  <a:prstClr val="black"/>
                </a:solidFill>
              </a:endParaRPr>
            </a:p>
          </p:txBody>
        </p:sp>
        <p:sp>
          <p:nvSpPr>
            <p:cNvPr id="79" name="Textfeld 78"/>
            <p:cNvSpPr txBox="1"/>
            <p:nvPr/>
          </p:nvSpPr>
          <p:spPr>
            <a:xfrm>
              <a:off x="1475656" y="4679098"/>
              <a:ext cx="1956946" cy="292388"/>
            </a:xfrm>
            <a:prstGeom prst="rect">
              <a:avLst/>
            </a:prstGeom>
            <a:noFill/>
          </p:spPr>
          <p:txBody>
            <a:bodyPr wrap="none" rtlCol="0" anchor="ctr">
              <a:spAutoFit/>
            </a:bodyPr>
            <a:lstStyle/>
            <a:p>
              <a:r>
                <a:rPr lang="de-DE" sz="1300" dirty="0" smtClean="0">
                  <a:solidFill>
                    <a:prstClr val="black"/>
                  </a:solidFill>
                </a:rPr>
                <a:t>GW-Typflächen/Teilräume</a:t>
              </a:r>
              <a:endParaRPr lang="de-DE" sz="1300" dirty="0">
                <a:solidFill>
                  <a:prstClr val="black"/>
                </a:solidFill>
              </a:endParaRPr>
            </a:p>
          </p:txBody>
        </p:sp>
      </p:grpSp>
    </p:spTree>
    <p:extLst>
      <p:ext uri="{BB962C8B-B14F-4D97-AF65-F5344CB8AC3E}">
        <p14:creationId xmlns:p14="http://schemas.microsoft.com/office/powerpoint/2010/main" val="520109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1933</Words>
  <Application>Microsoft Office PowerPoint</Application>
  <PresentationFormat>Bildschirmpräsentation (4:3)</PresentationFormat>
  <Paragraphs>405</Paragraphs>
  <Slides>30</Slides>
  <Notes>19</Notes>
  <HiddenSlides>1</HiddenSlides>
  <MMClips>0</MMClips>
  <ScaleCrop>false</ScaleCrop>
  <HeadingPairs>
    <vt:vector size="4" baseType="variant">
      <vt:variant>
        <vt:lpstr>Design</vt:lpstr>
      </vt:variant>
      <vt:variant>
        <vt:i4>2</vt:i4>
      </vt:variant>
      <vt:variant>
        <vt:lpstr>Folientitel</vt:lpstr>
      </vt:variant>
      <vt:variant>
        <vt:i4>30</vt:i4>
      </vt:variant>
    </vt:vector>
  </HeadingPairs>
  <TitlesOfParts>
    <vt:vector size="32" baseType="lpstr">
      <vt:lpstr>Larissa</vt:lpstr>
      <vt:lpstr>1_Larissa</vt:lpstr>
      <vt:lpstr>TOP X  Ergebnisse der Bestandsaufnahme / Risikoabschätzung für das Grundwasser in Niedersachsen, Datenstand: Januar 2014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Risikoabschätzung  Güte alle Schwellenwerte außer Nitrat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NLWKN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Messstellen X in TF/TR vorhanden</dc:title>
  <dc:creator>Ralf te Gempt</dc:creator>
  <cp:lastModifiedBy>Gudat, Stephanie</cp:lastModifiedBy>
  <cp:revision>272</cp:revision>
  <dcterms:created xsi:type="dcterms:W3CDTF">2013-09-11T07:39:22Z</dcterms:created>
  <dcterms:modified xsi:type="dcterms:W3CDTF">2014-06-13T12:26:03Z</dcterms:modified>
</cp:coreProperties>
</file>