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  <p:sldMasterId id="2147484329" r:id="rId3"/>
  </p:sldMasterIdLst>
  <p:notesMasterIdLst>
    <p:notesMasterId r:id="rId153"/>
  </p:notesMasterIdLst>
  <p:handoutMasterIdLst>
    <p:handoutMasterId r:id="rId154"/>
  </p:handoutMasterIdLst>
  <p:sldIdLst>
    <p:sldId id="925" r:id="rId4"/>
    <p:sldId id="926" r:id="rId5"/>
    <p:sldId id="682" r:id="rId6"/>
    <p:sldId id="705" r:id="rId7"/>
    <p:sldId id="707" r:id="rId8"/>
    <p:sldId id="721" r:id="rId9"/>
    <p:sldId id="722" r:id="rId10"/>
    <p:sldId id="749" r:id="rId11"/>
    <p:sldId id="708" r:id="rId12"/>
    <p:sldId id="734" r:id="rId13"/>
    <p:sldId id="733" r:id="rId14"/>
    <p:sldId id="737" r:id="rId15"/>
    <p:sldId id="736" r:id="rId16"/>
    <p:sldId id="706" r:id="rId17"/>
    <p:sldId id="924" r:id="rId18"/>
    <p:sldId id="735" r:id="rId19"/>
    <p:sldId id="738" r:id="rId20"/>
    <p:sldId id="927" r:id="rId21"/>
    <p:sldId id="713" r:id="rId22"/>
    <p:sldId id="716" r:id="rId23"/>
    <p:sldId id="886" r:id="rId24"/>
    <p:sldId id="894" r:id="rId25"/>
    <p:sldId id="913" r:id="rId26"/>
    <p:sldId id="912" r:id="rId27"/>
    <p:sldId id="896" r:id="rId28"/>
    <p:sldId id="914" r:id="rId29"/>
    <p:sldId id="887" r:id="rId30"/>
    <p:sldId id="895" r:id="rId31"/>
    <p:sldId id="883" r:id="rId32"/>
    <p:sldId id="715" r:id="rId33"/>
    <p:sldId id="888" r:id="rId34"/>
    <p:sldId id="899" r:id="rId35"/>
    <p:sldId id="890" r:id="rId36"/>
    <p:sldId id="900" r:id="rId37"/>
    <p:sldId id="889" r:id="rId38"/>
    <p:sldId id="906" r:id="rId39"/>
    <p:sldId id="714" r:id="rId40"/>
    <p:sldId id="884" r:id="rId41"/>
    <p:sldId id="901" r:id="rId42"/>
    <p:sldId id="885" r:id="rId43"/>
    <p:sldId id="907" r:id="rId44"/>
    <p:sldId id="909" r:id="rId45"/>
    <p:sldId id="910" r:id="rId46"/>
    <p:sldId id="911" r:id="rId47"/>
    <p:sldId id="891" r:id="rId48"/>
    <p:sldId id="892" r:id="rId49"/>
    <p:sldId id="893" r:id="rId50"/>
    <p:sldId id="978" r:id="rId51"/>
    <p:sldId id="928" r:id="rId52"/>
    <p:sldId id="929" r:id="rId53"/>
    <p:sldId id="993" r:id="rId54"/>
    <p:sldId id="931" r:id="rId55"/>
    <p:sldId id="932" r:id="rId56"/>
    <p:sldId id="933" r:id="rId57"/>
    <p:sldId id="934" r:id="rId58"/>
    <p:sldId id="935" r:id="rId59"/>
    <p:sldId id="936" r:id="rId60"/>
    <p:sldId id="937" r:id="rId61"/>
    <p:sldId id="938" r:id="rId62"/>
    <p:sldId id="994" r:id="rId63"/>
    <p:sldId id="940" r:id="rId64"/>
    <p:sldId id="941" r:id="rId65"/>
    <p:sldId id="942" r:id="rId66"/>
    <p:sldId id="848" r:id="rId67"/>
    <p:sldId id="923" r:id="rId68"/>
    <p:sldId id="918" r:id="rId69"/>
    <p:sldId id="921" r:id="rId70"/>
    <p:sldId id="922" r:id="rId71"/>
    <p:sldId id="920" r:id="rId72"/>
    <p:sldId id="850" r:id="rId73"/>
    <p:sldId id="965" r:id="rId74"/>
    <p:sldId id="852" r:id="rId75"/>
    <p:sldId id="947" r:id="rId76"/>
    <p:sldId id="970" r:id="rId77"/>
    <p:sldId id="976" r:id="rId78"/>
    <p:sldId id="977" r:id="rId79"/>
    <p:sldId id="966" r:id="rId80"/>
    <p:sldId id="968" r:id="rId81"/>
    <p:sldId id="982" r:id="rId82"/>
    <p:sldId id="967" r:id="rId83"/>
    <p:sldId id="979" r:id="rId84"/>
    <p:sldId id="980" r:id="rId85"/>
    <p:sldId id="948" r:id="rId86"/>
    <p:sldId id="969" r:id="rId87"/>
    <p:sldId id="972" r:id="rId88"/>
    <p:sldId id="971" r:id="rId89"/>
    <p:sldId id="973" r:id="rId90"/>
    <p:sldId id="974" r:id="rId91"/>
    <p:sldId id="866" r:id="rId92"/>
    <p:sldId id="988" r:id="rId93"/>
    <p:sldId id="990" r:id="rId94"/>
    <p:sldId id="991" r:id="rId95"/>
    <p:sldId id="949" r:id="rId96"/>
    <p:sldId id="983" r:id="rId97"/>
    <p:sldId id="984" r:id="rId98"/>
    <p:sldId id="985" r:id="rId99"/>
    <p:sldId id="986" r:id="rId100"/>
    <p:sldId id="987" r:id="rId101"/>
    <p:sldId id="950" r:id="rId102"/>
    <p:sldId id="868" r:id="rId103"/>
    <p:sldId id="995" r:id="rId104"/>
    <p:sldId id="996" r:id="rId105"/>
    <p:sldId id="997" r:id="rId106"/>
    <p:sldId id="998" r:id="rId107"/>
    <p:sldId id="999" r:id="rId108"/>
    <p:sldId id="1000" r:id="rId109"/>
    <p:sldId id="1001" r:id="rId110"/>
    <p:sldId id="1002" r:id="rId111"/>
    <p:sldId id="1003" r:id="rId112"/>
    <p:sldId id="1004" r:id="rId113"/>
    <p:sldId id="1005" r:id="rId114"/>
    <p:sldId id="1006" r:id="rId115"/>
    <p:sldId id="1007" r:id="rId116"/>
    <p:sldId id="1008" r:id="rId117"/>
    <p:sldId id="1009" r:id="rId118"/>
    <p:sldId id="1010" r:id="rId119"/>
    <p:sldId id="1011" r:id="rId120"/>
    <p:sldId id="1012" r:id="rId121"/>
    <p:sldId id="1013" r:id="rId122"/>
    <p:sldId id="1014" r:id="rId123"/>
    <p:sldId id="1015" r:id="rId124"/>
    <p:sldId id="1016" r:id="rId125"/>
    <p:sldId id="1017" r:id="rId126"/>
    <p:sldId id="1018" r:id="rId127"/>
    <p:sldId id="1019" r:id="rId128"/>
    <p:sldId id="1020" r:id="rId129"/>
    <p:sldId id="1021" r:id="rId130"/>
    <p:sldId id="1022" r:id="rId131"/>
    <p:sldId id="1023" r:id="rId132"/>
    <p:sldId id="1024" r:id="rId133"/>
    <p:sldId id="1025" r:id="rId134"/>
    <p:sldId id="1026" r:id="rId135"/>
    <p:sldId id="1027" r:id="rId136"/>
    <p:sldId id="1028" r:id="rId137"/>
    <p:sldId id="1029" r:id="rId138"/>
    <p:sldId id="1030" r:id="rId139"/>
    <p:sldId id="1031" r:id="rId140"/>
    <p:sldId id="1032" r:id="rId141"/>
    <p:sldId id="1033" r:id="rId142"/>
    <p:sldId id="1034" r:id="rId143"/>
    <p:sldId id="1035" r:id="rId144"/>
    <p:sldId id="1036" r:id="rId145"/>
    <p:sldId id="1037" r:id="rId146"/>
    <p:sldId id="1038" r:id="rId147"/>
    <p:sldId id="529" r:id="rId148"/>
    <p:sldId id="915" r:id="rId149"/>
    <p:sldId id="916" r:id="rId150"/>
    <p:sldId id="992" r:id="rId151"/>
    <p:sldId id="1039" r:id="rId152"/>
  </p:sldIdLst>
  <p:sldSz cx="9144000" cy="6858000" type="screen4x3"/>
  <p:notesSz cx="6797675" cy="9928225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  <a:srgbClr val="FF6600"/>
    <a:srgbClr val="0000FF"/>
    <a:srgbClr val="FF3300"/>
    <a:srgbClr val="CC00CC"/>
    <a:srgbClr val="33CC33"/>
    <a:srgbClr val="FF33CC"/>
    <a:srgbClr val="FF9900"/>
    <a:srgbClr val="009900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53" autoAdjust="0"/>
    <p:restoredTop sz="94699" autoAdjust="0"/>
  </p:normalViewPr>
  <p:slideViewPr>
    <p:cSldViewPr snapToGrid="0">
      <p:cViewPr varScale="1">
        <p:scale>
          <a:sx n="78" d="100"/>
          <a:sy n="78" d="100"/>
        </p:scale>
        <p:origin x="-202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5" y="1163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33" Type="http://schemas.openxmlformats.org/officeDocument/2006/relationships/slide" Target="slides/slide130.xml"/><Relationship Id="rId138" Type="http://schemas.openxmlformats.org/officeDocument/2006/relationships/slide" Target="slides/slide135.xml"/><Relationship Id="rId154" Type="http://schemas.openxmlformats.org/officeDocument/2006/relationships/handoutMaster" Target="handoutMasters/handoutMaster1.xml"/><Relationship Id="rId16" Type="http://schemas.openxmlformats.org/officeDocument/2006/relationships/slide" Target="slides/slide13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slide" Target="slides/slide120.xml"/><Relationship Id="rId128" Type="http://schemas.openxmlformats.org/officeDocument/2006/relationships/slide" Target="slides/slide125.xml"/><Relationship Id="rId144" Type="http://schemas.openxmlformats.org/officeDocument/2006/relationships/slide" Target="slides/slide141.xml"/><Relationship Id="rId149" Type="http://schemas.openxmlformats.org/officeDocument/2006/relationships/slide" Target="slides/slide146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113" Type="http://schemas.openxmlformats.org/officeDocument/2006/relationships/slide" Target="slides/slide110.xml"/><Relationship Id="rId118" Type="http://schemas.openxmlformats.org/officeDocument/2006/relationships/slide" Target="slides/slide115.xml"/><Relationship Id="rId134" Type="http://schemas.openxmlformats.org/officeDocument/2006/relationships/slide" Target="slides/slide131.xml"/><Relationship Id="rId139" Type="http://schemas.openxmlformats.org/officeDocument/2006/relationships/slide" Target="slides/slide136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50" Type="http://schemas.openxmlformats.org/officeDocument/2006/relationships/slide" Target="slides/slide147.xml"/><Relationship Id="rId155" Type="http://schemas.openxmlformats.org/officeDocument/2006/relationships/presProps" Target="presProps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124" Type="http://schemas.openxmlformats.org/officeDocument/2006/relationships/slide" Target="slides/slide121.xml"/><Relationship Id="rId129" Type="http://schemas.openxmlformats.org/officeDocument/2006/relationships/slide" Target="slides/slide126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11" Type="http://schemas.openxmlformats.org/officeDocument/2006/relationships/slide" Target="slides/slide108.xml"/><Relationship Id="rId132" Type="http://schemas.openxmlformats.org/officeDocument/2006/relationships/slide" Target="slides/slide129.xml"/><Relationship Id="rId140" Type="http://schemas.openxmlformats.org/officeDocument/2006/relationships/slide" Target="slides/slide137.xml"/><Relationship Id="rId145" Type="http://schemas.openxmlformats.org/officeDocument/2006/relationships/slide" Target="slides/slide142.xml"/><Relationship Id="rId15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14" Type="http://schemas.openxmlformats.org/officeDocument/2006/relationships/slide" Target="slides/slide111.xml"/><Relationship Id="rId119" Type="http://schemas.openxmlformats.org/officeDocument/2006/relationships/slide" Target="slides/slide116.xml"/><Relationship Id="rId127" Type="http://schemas.openxmlformats.org/officeDocument/2006/relationships/slide" Target="slides/slide12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slide" Target="slides/slide119.xml"/><Relationship Id="rId130" Type="http://schemas.openxmlformats.org/officeDocument/2006/relationships/slide" Target="slides/slide127.xml"/><Relationship Id="rId135" Type="http://schemas.openxmlformats.org/officeDocument/2006/relationships/slide" Target="slides/slide132.xml"/><Relationship Id="rId143" Type="http://schemas.openxmlformats.org/officeDocument/2006/relationships/slide" Target="slides/slide140.xml"/><Relationship Id="rId148" Type="http://schemas.openxmlformats.org/officeDocument/2006/relationships/slide" Target="slides/slide145.xml"/><Relationship Id="rId151" Type="http://schemas.openxmlformats.org/officeDocument/2006/relationships/slide" Target="slides/slide148.xml"/><Relationship Id="rId156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120" Type="http://schemas.openxmlformats.org/officeDocument/2006/relationships/slide" Target="slides/slide117.xml"/><Relationship Id="rId125" Type="http://schemas.openxmlformats.org/officeDocument/2006/relationships/slide" Target="slides/slide122.xml"/><Relationship Id="rId141" Type="http://schemas.openxmlformats.org/officeDocument/2006/relationships/slide" Target="slides/slide138.xml"/><Relationship Id="rId146" Type="http://schemas.openxmlformats.org/officeDocument/2006/relationships/slide" Target="slides/slide14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slide" Target="slides/slide112.xml"/><Relationship Id="rId131" Type="http://schemas.openxmlformats.org/officeDocument/2006/relationships/slide" Target="slides/slide128.xml"/><Relationship Id="rId136" Type="http://schemas.openxmlformats.org/officeDocument/2006/relationships/slide" Target="slides/slide133.xml"/><Relationship Id="rId157" Type="http://schemas.openxmlformats.org/officeDocument/2006/relationships/theme" Target="theme/theme1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52" Type="http://schemas.openxmlformats.org/officeDocument/2006/relationships/slide" Target="slides/slide14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26" Type="http://schemas.openxmlformats.org/officeDocument/2006/relationships/slide" Target="slides/slide123.xml"/><Relationship Id="rId147" Type="http://schemas.openxmlformats.org/officeDocument/2006/relationships/slide" Target="slides/slide14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slide" Target="slides/slide118.xml"/><Relationship Id="rId142" Type="http://schemas.openxmlformats.org/officeDocument/2006/relationships/slide" Target="slides/slide139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116" Type="http://schemas.openxmlformats.org/officeDocument/2006/relationships/slide" Target="slides/slide113.xml"/><Relationship Id="rId137" Type="http://schemas.openxmlformats.org/officeDocument/2006/relationships/slide" Target="slides/slide134.xml"/><Relationship Id="rId15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5379"/>
          </a:xfrm>
          <a:prstGeom prst="rect">
            <a:avLst/>
          </a:prstGeom>
        </p:spPr>
        <p:txBody>
          <a:bodyPr vert="horz" lIns="91558" tIns="45780" rIns="91558" bIns="45780" rtlCol="0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1275" y="0"/>
            <a:ext cx="2944813" cy="495379"/>
          </a:xfrm>
          <a:prstGeom prst="rect">
            <a:avLst/>
          </a:prstGeom>
        </p:spPr>
        <p:txBody>
          <a:bodyPr vert="horz" lIns="91558" tIns="45780" rIns="91558" bIns="45780" rtlCol="0"/>
          <a:lstStyle>
            <a:lvl1pPr algn="r">
              <a:defRPr sz="1200"/>
            </a:lvl1pPr>
          </a:lstStyle>
          <a:p>
            <a:pPr>
              <a:defRPr/>
            </a:pPr>
            <a:fld id="{4EB58B85-D1B0-49BE-8A52-A415CC858335}" type="datetimeFigureOut">
              <a:rPr lang="de-DE"/>
              <a:pPr>
                <a:defRPr/>
              </a:pPr>
              <a:t>07.07.2014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31257"/>
            <a:ext cx="2944813" cy="495379"/>
          </a:xfrm>
          <a:prstGeom prst="rect">
            <a:avLst/>
          </a:prstGeom>
        </p:spPr>
        <p:txBody>
          <a:bodyPr vert="horz" lIns="91558" tIns="45780" rIns="91558" bIns="4578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1275" y="9431257"/>
            <a:ext cx="2944813" cy="495379"/>
          </a:xfrm>
          <a:prstGeom prst="rect">
            <a:avLst/>
          </a:prstGeom>
        </p:spPr>
        <p:txBody>
          <a:bodyPr vert="horz" lIns="91558" tIns="45780" rIns="91558" bIns="45780" rtlCol="0" anchor="b"/>
          <a:lstStyle>
            <a:lvl1pPr algn="r">
              <a:defRPr sz="1200"/>
            </a:lvl1pPr>
          </a:lstStyle>
          <a:p>
            <a:pPr>
              <a:defRPr/>
            </a:pPr>
            <a:fld id="{28B74AC8-B3CA-4E06-9FBE-03D62904D81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64709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968"/>
          </a:xfrm>
          <a:prstGeom prst="rect">
            <a:avLst/>
          </a:prstGeom>
        </p:spPr>
        <p:txBody>
          <a:bodyPr vert="horz" lIns="91422" tIns="45708" rIns="91422" bIns="45708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9690" y="0"/>
            <a:ext cx="2946400" cy="496968"/>
          </a:xfrm>
          <a:prstGeom prst="rect">
            <a:avLst/>
          </a:prstGeom>
        </p:spPr>
        <p:txBody>
          <a:bodyPr vert="horz" lIns="91422" tIns="45708" rIns="91422" bIns="45708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489ED5A-286A-489D-AF83-2DE8E539FFA4}" type="datetimeFigureOut">
              <a:rPr lang="de-DE"/>
              <a:pPr>
                <a:defRPr/>
              </a:pPr>
              <a:t>07.07.2014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4538"/>
            <a:ext cx="4968875" cy="37258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2" tIns="45708" rIns="91422" bIns="45708" rtlCol="0" anchor="ctr"/>
          <a:lstStyle/>
          <a:p>
            <a:pPr lvl="0"/>
            <a:endParaRPr lang="de-DE" noProof="0" smtClean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0" y="4715631"/>
            <a:ext cx="5438775" cy="4467939"/>
          </a:xfrm>
          <a:prstGeom prst="rect">
            <a:avLst/>
          </a:prstGeom>
        </p:spPr>
        <p:txBody>
          <a:bodyPr vert="horz" lIns="91422" tIns="45708" rIns="91422" bIns="45708" rtlCol="0"/>
          <a:lstStyle/>
          <a:p>
            <a:pPr lvl="0"/>
            <a:r>
              <a:rPr lang="de-DE" noProof="0" smtClean="0"/>
              <a:t>Textmasterformat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9672"/>
            <a:ext cx="2946400" cy="496967"/>
          </a:xfrm>
          <a:prstGeom prst="rect">
            <a:avLst/>
          </a:prstGeom>
        </p:spPr>
        <p:txBody>
          <a:bodyPr vert="horz" lIns="91422" tIns="45708" rIns="91422" bIns="45708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9690" y="9429672"/>
            <a:ext cx="2946400" cy="496967"/>
          </a:xfrm>
          <a:prstGeom prst="rect">
            <a:avLst/>
          </a:prstGeom>
        </p:spPr>
        <p:txBody>
          <a:bodyPr vert="horz" lIns="91422" tIns="45708" rIns="91422" bIns="45708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84DF5D3-64FF-4904-8CB4-E6FC0D596D7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65288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2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altLang="de-DE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D158A1-FCFB-4528-9E09-75EEB30CBF2D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4DF5D3-64FF-4904-8CB4-E6FC0D596D79}" type="slidenum">
              <a:rPr lang="de-DE" smtClean="0"/>
              <a:pPr>
                <a:defRPr/>
              </a:pPr>
              <a:t>86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0446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e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jpe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jpe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G:\fotos\kg3\küstrinbach\DSC_7306.JP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>
            <a:fillRect/>
          </a:stretch>
        </p:blipFill>
        <p:spPr bwMode="auto">
          <a:xfrm>
            <a:off x="0" y="-93663"/>
            <a:ext cx="9180513" cy="695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11213" y="-93663"/>
            <a:ext cx="10290176" cy="695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1409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61A777-7F9A-40BC-A4EF-E542E84A24AC}" type="datetimeFigureOut">
              <a:rPr lang="de-DE"/>
              <a:pPr>
                <a:defRPr/>
              </a:pPr>
              <a:t>07.07.2014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94160E-4827-4348-AAC0-2C539952C97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1088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B73D01-5C8C-4F8B-9283-D3FC5FA34DA4}" type="datetimeFigureOut">
              <a:rPr lang="de-DE"/>
              <a:pPr>
                <a:defRPr/>
              </a:pPr>
              <a:t>07.07.2014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9CCB80-6DB1-42D1-B8C2-E417A325633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85417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091E97-160C-46EA-8B05-E05D4FA573F6}" type="datetimeFigureOut">
              <a:rPr lang="de-DE"/>
              <a:pPr>
                <a:defRPr/>
              </a:pPr>
              <a:t>07.07.2014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9D74A5-B5D9-44F5-A77E-AFA01C6DE56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8029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431800" y="0"/>
            <a:ext cx="8097838" cy="6572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398466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el, Inhal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1800" y="0"/>
            <a:ext cx="8097838" cy="6572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52957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19"/>
          <p:cNvSpPr>
            <a:spLocks noChangeShapeType="1"/>
          </p:cNvSpPr>
          <p:nvPr/>
        </p:nvSpPr>
        <p:spPr bwMode="auto">
          <a:xfrm>
            <a:off x="481013" y="622300"/>
            <a:ext cx="8413750" cy="0"/>
          </a:xfrm>
          <a:prstGeom prst="line">
            <a:avLst/>
          </a:prstGeom>
          <a:noFill/>
          <a:ln w="6350">
            <a:solidFill>
              <a:srgbClr val="FF6633"/>
            </a:solidFill>
            <a:round/>
            <a:headEnd type="none" w="sm" len="sm"/>
            <a:tailEnd type="none" w="sm" len="sm"/>
          </a:ln>
          <a:extLst/>
        </p:spPr>
        <p:txBody>
          <a:bodyPr/>
          <a:lstStyle/>
          <a:p>
            <a:pPr>
              <a:defRPr/>
            </a:pPr>
            <a:endParaRPr lang="de-DE"/>
          </a:p>
        </p:txBody>
      </p:sp>
      <p:pic>
        <p:nvPicPr>
          <p:cNvPr id="3" name="Picture 10" descr="POYRY_46m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7625" y="115888"/>
            <a:ext cx="1008063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2" descr="IaG_kle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77275" y="139700"/>
            <a:ext cx="3587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G:\fotos\kg3\küstrinbach\DSC_7306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>
            <a:fillRect/>
          </a:stretch>
        </p:blipFill>
        <p:spPr bwMode="auto">
          <a:xfrm>
            <a:off x="0" y="622300"/>
            <a:ext cx="9180513" cy="623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23766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19"/>
          <p:cNvSpPr>
            <a:spLocks noChangeShapeType="1"/>
          </p:cNvSpPr>
          <p:nvPr/>
        </p:nvSpPr>
        <p:spPr bwMode="auto">
          <a:xfrm>
            <a:off x="481013" y="622300"/>
            <a:ext cx="8413750" cy="0"/>
          </a:xfrm>
          <a:prstGeom prst="line">
            <a:avLst/>
          </a:prstGeom>
          <a:noFill/>
          <a:ln w="6350">
            <a:solidFill>
              <a:srgbClr val="FF6633"/>
            </a:solidFill>
            <a:round/>
            <a:headEnd type="none" w="sm" len="sm"/>
            <a:tailEnd type="none" w="sm" len="sm"/>
          </a:ln>
          <a:extLst/>
        </p:spPr>
        <p:txBody>
          <a:bodyPr/>
          <a:lstStyle/>
          <a:p>
            <a:pPr>
              <a:defRPr/>
            </a:pPr>
            <a:endParaRPr lang="de-DE"/>
          </a:p>
        </p:txBody>
      </p:sp>
      <p:pic>
        <p:nvPicPr>
          <p:cNvPr id="3" name="Picture 10" descr="POYRY_46m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7625" y="115888"/>
            <a:ext cx="1008063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2" descr="IaG_kle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77275" y="139700"/>
            <a:ext cx="3587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G:\fotos\kg3\küstrinbach\DSC_7306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>
            <a:fillRect/>
          </a:stretch>
        </p:blipFill>
        <p:spPr bwMode="auto">
          <a:xfrm>
            <a:off x="0" y="622300"/>
            <a:ext cx="9180513" cy="623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67350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2B9946-8B89-40FB-AB18-50815453D257}" type="datetimeFigureOut">
              <a:rPr lang="de-DE"/>
              <a:pPr>
                <a:defRPr/>
              </a:pPr>
              <a:t>07.07.2014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73AEAE-5900-42F2-AB4C-513B6C1C300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5364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7BA0D5-22B9-42DE-B504-1AF78ADC004A}" type="datetimeFigureOut">
              <a:rPr lang="de-DE"/>
              <a:pPr>
                <a:defRPr/>
              </a:pPr>
              <a:t>07.07.2014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731CED-5822-45ED-BED9-D2EF7DBBDD3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7117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1686C9-635E-41D1-9E4F-6775D6A6FA05}" type="datetimeFigureOut">
              <a:rPr lang="de-DE"/>
              <a:pPr>
                <a:defRPr/>
              </a:pPr>
              <a:t>07.07.2014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1B64D0-5265-47E2-B5DF-4E2856AE25D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9005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0" y="0"/>
            <a:ext cx="1728788" cy="692150"/>
            <a:chOff x="0" y="0"/>
            <a:chExt cx="1089" cy="436"/>
          </a:xfrm>
        </p:grpSpPr>
        <p:sp>
          <p:nvSpPr>
            <p:cNvPr id="4" name="Rectangle 15"/>
            <p:cNvSpPr>
              <a:spLocks noChangeArrowheads="1"/>
            </p:cNvSpPr>
            <p:nvPr userDrawn="1"/>
          </p:nvSpPr>
          <p:spPr bwMode="auto">
            <a:xfrm>
              <a:off x="0" y="0"/>
              <a:ext cx="1066" cy="4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de-DE"/>
            </a:p>
          </p:txBody>
        </p:sp>
        <p:pic>
          <p:nvPicPr>
            <p:cNvPr id="5" name="Picture 10" descr="POYRY_46mm"/>
            <p:cNvPicPr preferRelativeResize="0"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8"/>
              <a:ext cx="1089" cy="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Rectangle 13"/>
          <p:cNvSpPr>
            <a:spLocks noChangeArrowheads="1"/>
          </p:cNvSpPr>
          <p:nvPr/>
        </p:nvSpPr>
        <p:spPr bwMode="auto">
          <a:xfrm>
            <a:off x="1692275" y="1588"/>
            <a:ext cx="7451725" cy="690562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pic>
        <p:nvPicPr>
          <p:cNvPr id="8" name="Picture 92" descr="IaG_klein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1688" y="0"/>
            <a:ext cx="722312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76284" y="78373"/>
            <a:ext cx="6683948" cy="51266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/>
        </p:spPr>
        <p:txBody>
          <a:bodyPr lIns="36000" tIns="0" rIns="0" bIns="72000" anchor="b"/>
          <a:lstStyle>
            <a:lvl1pPr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Titelmasterformat durch Klicken bearbeiten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7965045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7A1CAF-EC51-474C-BE10-8FCE6DC63D3E}" type="datetimeFigureOut">
              <a:rPr lang="de-DE"/>
              <a:pPr>
                <a:defRPr/>
              </a:pPr>
              <a:t>07.07.2014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8A4E1A-BE67-4F5A-8F47-3620238944C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08432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04E89F-934C-49CE-964C-566EF2C87925}" type="datetimeFigureOut">
              <a:rPr lang="de-DE"/>
              <a:pPr>
                <a:defRPr/>
              </a:pPr>
              <a:t>07.07.2014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0E9DC7-4A86-4AC4-9377-F483DE88B8B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96956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6E93E-8786-42C1-BBC5-161896CB457F}" type="datetimeFigureOut">
              <a:rPr lang="de-DE"/>
              <a:pPr>
                <a:defRPr/>
              </a:pPr>
              <a:t>07.07.2014</a:t>
            </a:fld>
            <a:endParaRPr lang="de-DE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0FA84E-D557-4D04-A113-1C9560C3035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91590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80D90E-F5F5-4CB2-B813-AA7F433C131D}" type="datetimeFigureOut">
              <a:rPr lang="de-DE"/>
              <a:pPr>
                <a:defRPr/>
              </a:pPr>
              <a:t>07.07.2014</a:t>
            </a:fld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B2B213-84F1-443A-80E0-0303224B00F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15354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A26DEC-C186-47D1-9C50-2EF36DD6D73F}" type="datetimeFigureOut">
              <a:rPr lang="de-DE"/>
              <a:pPr>
                <a:defRPr/>
              </a:pPr>
              <a:t>07.07.2014</a:t>
            </a:fld>
            <a:endParaRPr lang="de-DE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EB1395-7FBD-4B54-A7C1-A15DB5F503B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44391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7ACE7D-AB53-46DA-BD4E-7B2498341D03}" type="datetimeFigureOut">
              <a:rPr lang="de-DE"/>
              <a:pPr>
                <a:defRPr/>
              </a:pPr>
              <a:t>07.07.2014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5289B0-84C3-4FE2-8899-F23D32C4B9D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73548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91E4A-264C-4393-AB6D-CEB7E21202C2}" type="datetimeFigureOut">
              <a:rPr lang="de-DE"/>
              <a:pPr>
                <a:defRPr/>
              </a:pPr>
              <a:t>07.07.2014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9E1477-4F46-4A73-BD6E-B846C2B5ADA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95386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CDBA7-6EA7-437C-AB9F-6FD932189836}" type="datetimeFigureOut">
              <a:rPr lang="de-DE"/>
              <a:pPr>
                <a:defRPr/>
              </a:pPr>
              <a:t>07.07.2014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5D84AF-7B02-4554-961F-FD670CA614F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33260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B6F8D7-B14F-447F-A5C1-82019B2636EB}" type="datetimeFigureOut">
              <a:rPr lang="de-DE"/>
              <a:pPr>
                <a:defRPr/>
              </a:pPr>
              <a:t>07.07.2014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697CBB-5511-42A5-B2FC-A4CF1271056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96663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8676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44322-3249-4F71-A719-60585C9281F3}" type="datetimeFigureOut">
              <a:rPr lang="de-DE"/>
              <a:pPr>
                <a:defRPr/>
              </a:pPr>
              <a:t>07.07.2014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7ECA5-D063-4A0C-A2B2-7D87A5124C4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84809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0AE57-9E1B-472C-833C-7B3BAD92BC87}" type="datetimeFigureOut">
              <a:rPr lang="de-DE"/>
              <a:pPr>
                <a:defRPr/>
              </a:pPr>
              <a:t>07.07.2014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12939E-E9DB-4E1D-95E2-689D7109426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33039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28D84A-8C34-4C34-9E63-251BA7D6AB99}" type="datetimeFigureOut">
              <a:rPr lang="de-DE"/>
              <a:pPr>
                <a:defRPr/>
              </a:pPr>
              <a:t>07.07.2014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82A966-085E-4426-A822-BE2ADD2A6FF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98213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51AE7C-C7E7-479B-906C-7C09BBFEF5D8}" type="datetimeFigureOut">
              <a:rPr lang="de-DE"/>
              <a:pPr>
                <a:defRPr/>
              </a:pPr>
              <a:t>07.07.2014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030BFC-01AD-4F27-81B0-E93F8E12770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45748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634C17-EEF3-4F81-9FA8-0B66D3247928}" type="datetimeFigureOut">
              <a:rPr lang="de-DE"/>
              <a:pPr>
                <a:defRPr/>
              </a:pPr>
              <a:t>07.07.2014</a:t>
            </a:fld>
            <a:endParaRPr lang="de-DE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A7098E-2E09-452E-9ACB-4A07F37DE8E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20147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A0E79E-DDBE-4368-A9E0-5675DE638EC5}" type="datetimeFigureOut">
              <a:rPr lang="de-DE"/>
              <a:pPr>
                <a:defRPr/>
              </a:pPr>
              <a:t>07.07.2014</a:t>
            </a:fld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CC0876-D114-40E7-BED7-A72F5482EC9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18014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71F9A1-CD0B-4509-BA9C-C672EAFE6D25}" type="datetimeFigureOut">
              <a:rPr lang="de-DE"/>
              <a:pPr>
                <a:defRPr/>
              </a:pPr>
              <a:t>07.07.2014</a:t>
            </a:fld>
            <a:endParaRPr lang="de-DE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DA6BD0-91C8-4567-BDAB-7E91EEE5B87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91151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4585BC-E7F8-4995-BE93-E67A53CF29FA}" type="datetimeFigureOut">
              <a:rPr lang="de-DE"/>
              <a:pPr>
                <a:defRPr/>
              </a:pPr>
              <a:t>07.07.2014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1CB052-702B-4150-9EF2-82A6CD2EA31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01689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3CE25E-0B66-4ACE-98DB-2FD41B6BEEA0}" type="datetimeFigureOut">
              <a:rPr lang="de-DE"/>
              <a:pPr>
                <a:defRPr/>
              </a:pPr>
              <a:t>07.07.2014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3152A1-58D1-48B5-A22F-548A1BD0BFB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62646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B01DAE-4720-4AF7-973A-FF9F1967C1A1}" type="datetimeFigureOut">
              <a:rPr lang="de-DE"/>
              <a:pPr>
                <a:defRPr/>
              </a:pPr>
              <a:t>07.07.2014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C04A96-7F5B-484B-BA89-92B0E2F557A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343904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7B8751-4197-4B9A-BA63-83BA470C06A8}" type="datetimeFigureOut">
              <a:rPr lang="de-DE"/>
              <a:pPr>
                <a:defRPr/>
              </a:pPr>
              <a:t>07.07.2014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C844F7-FF40-4AC8-A27D-403979578E0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692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836242-A8AD-4F68-A041-565D645ABD1D}" type="datetimeFigureOut">
              <a:rPr lang="de-DE"/>
              <a:pPr>
                <a:defRPr/>
              </a:pPr>
              <a:t>07.07.2014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18F31-0CBE-4F15-AAA5-AFB21FBA9D3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67571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431800" y="0"/>
            <a:ext cx="8097838" cy="6572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66425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el, Inhal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1800" y="0"/>
            <a:ext cx="8097838" cy="6572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34416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19"/>
          <p:cNvSpPr>
            <a:spLocks noChangeShapeType="1"/>
          </p:cNvSpPr>
          <p:nvPr/>
        </p:nvSpPr>
        <p:spPr bwMode="auto">
          <a:xfrm>
            <a:off x="481013" y="622300"/>
            <a:ext cx="8413750" cy="0"/>
          </a:xfrm>
          <a:prstGeom prst="line">
            <a:avLst/>
          </a:prstGeom>
          <a:noFill/>
          <a:ln w="6350">
            <a:solidFill>
              <a:srgbClr val="FF6633"/>
            </a:solidFill>
            <a:round/>
            <a:headEnd type="none" w="sm" len="sm"/>
            <a:tailEnd type="none" w="sm" len="sm"/>
          </a:ln>
          <a:extLst/>
        </p:spPr>
        <p:txBody>
          <a:bodyPr/>
          <a:lstStyle/>
          <a:p>
            <a:pPr>
              <a:defRPr/>
            </a:pPr>
            <a:endParaRPr lang="de-DE"/>
          </a:p>
        </p:txBody>
      </p:sp>
      <p:pic>
        <p:nvPicPr>
          <p:cNvPr id="3" name="Picture 10" descr="POYRY_46m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7625" y="115888"/>
            <a:ext cx="1008063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2" descr="IaG_kle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77275" y="139700"/>
            <a:ext cx="3587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G:\fotos\kg3\küstrinbach\DSC_7306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>
            <a:fillRect/>
          </a:stretch>
        </p:blipFill>
        <p:spPr bwMode="auto">
          <a:xfrm>
            <a:off x="0" y="622300"/>
            <a:ext cx="9180513" cy="623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944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19"/>
          <p:cNvSpPr>
            <a:spLocks noChangeShapeType="1"/>
          </p:cNvSpPr>
          <p:nvPr/>
        </p:nvSpPr>
        <p:spPr bwMode="auto">
          <a:xfrm>
            <a:off x="481013" y="622300"/>
            <a:ext cx="8413750" cy="0"/>
          </a:xfrm>
          <a:prstGeom prst="line">
            <a:avLst/>
          </a:prstGeom>
          <a:noFill/>
          <a:ln w="6350">
            <a:solidFill>
              <a:srgbClr val="FF6633"/>
            </a:solidFill>
            <a:round/>
            <a:headEnd type="none" w="sm" len="sm"/>
            <a:tailEnd type="none" w="sm" len="sm"/>
          </a:ln>
          <a:extLst/>
        </p:spPr>
        <p:txBody>
          <a:bodyPr/>
          <a:lstStyle/>
          <a:p>
            <a:pPr>
              <a:defRPr/>
            </a:pPr>
            <a:endParaRPr lang="de-DE"/>
          </a:p>
        </p:txBody>
      </p:sp>
      <p:pic>
        <p:nvPicPr>
          <p:cNvPr id="3" name="Picture 10" descr="POYRY_46m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7625" y="115888"/>
            <a:ext cx="1008063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2" descr="IaG_kle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77275" y="139700"/>
            <a:ext cx="3587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G:\fotos\kg3\küstrinbach\DSC_7306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>
            <a:fillRect/>
          </a:stretch>
        </p:blipFill>
        <p:spPr bwMode="auto">
          <a:xfrm>
            <a:off x="0" y="622300"/>
            <a:ext cx="9180513" cy="623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099277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26E038-859D-4009-A0A3-EC2E24CB8376}" type="datetimeFigureOut">
              <a:rPr lang="de-DE"/>
              <a:pPr>
                <a:defRPr/>
              </a:pPr>
              <a:t>07.07.2014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9BCFB0-93AB-4782-B2F8-8AE0D2FF639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99115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1DF31-D996-415C-9E10-A28620076A77}" type="datetimeFigureOut">
              <a:rPr lang="de-DE"/>
              <a:pPr>
                <a:defRPr/>
              </a:pPr>
              <a:t>07.07.2014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5DFE01-9FD1-4664-8F65-148D899272C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9673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A1450F-CDFB-4FC3-96C4-ECD1B111B637}" type="datetimeFigureOut">
              <a:rPr lang="de-DE"/>
              <a:pPr>
                <a:defRPr/>
              </a:pPr>
              <a:t>07.07.2014</a:t>
            </a:fld>
            <a:endParaRPr lang="de-DE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D0E7C3-3705-4FA7-8AEA-47B05CA9F2B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66843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B260F5-9608-4332-A14D-8F1895090016}" type="datetimeFigureOut">
              <a:rPr lang="de-DE"/>
              <a:pPr>
                <a:defRPr/>
              </a:pPr>
              <a:t>07.07.2014</a:t>
            </a:fld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79C5C9-195E-4B6C-84E4-8EE1D00C54C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77657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81C7ED-EE0D-4BBA-AF39-8A5AF3C3C7D2}" type="datetimeFigureOut">
              <a:rPr lang="de-DE"/>
              <a:pPr>
                <a:defRPr/>
              </a:pPr>
              <a:t>07.07.2014</a:t>
            </a:fld>
            <a:endParaRPr lang="de-DE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418A86-D56A-47C1-ADD5-E4C75669CCC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398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DEF2D-F999-4045-B810-7AA523C6F89F}" type="datetimeFigureOut">
              <a:rPr lang="de-DE"/>
              <a:pPr>
                <a:defRPr/>
              </a:pPr>
              <a:t>07.07.2014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231CF0-3E98-46C3-BDDD-9D298F41DCE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1220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99F94B6-C816-45A5-82CE-2C61521E71DE}" type="datetimeFigureOut">
              <a:rPr lang="de-DE"/>
              <a:pPr>
                <a:defRPr/>
              </a:pPr>
              <a:t>07.07.2014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546863C-87F0-4D07-B3C1-B848EDB5AB0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74" r:id="rId1"/>
    <p:sldLayoutId id="2147484375" r:id="rId2"/>
    <p:sldLayoutId id="2147484351" r:id="rId3"/>
    <p:sldLayoutId id="2147484350" r:id="rId4"/>
    <p:sldLayoutId id="2147484349" r:id="rId5"/>
    <p:sldLayoutId id="2147484348" r:id="rId6"/>
    <p:sldLayoutId id="2147484347" r:id="rId7"/>
    <p:sldLayoutId id="2147484346" r:id="rId8"/>
    <p:sldLayoutId id="2147484345" r:id="rId9"/>
    <p:sldLayoutId id="2147484344" r:id="rId10"/>
    <p:sldLayoutId id="2147484343" r:id="rId11"/>
    <p:sldLayoutId id="2147484342" r:id="rId12"/>
    <p:sldLayoutId id="2147484376" r:id="rId13"/>
    <p:sldLayoutId id="2147484377" r:id="rId14"/>
    <p:sldLayoutId id="2147484378" r:id="rId15"/>
    <p:sldLayoutId id="2147484379" r:id="rId16"/>
    <p:sldLayoutId id="2147484341" r:id="rId17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19459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01D5A48-7EE9-4602-896C-741C30EBA921}" type="datetimeFigureOut">
              <a:rPr lang="de-DE"/>
              <a:pPr>
                <a:defRPr/>
              </a:pPr>
              <a:t>07.07.2014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7B2BEB7-F939-4F2D-AD68-91AD32031A8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62" r:id="rId1"/>
    <p:sldLayoutId id="2147484361" r:id="rId2"/>
    <p:sldLayoutId id="2147484360" r:id="rId3"/>
    <p:sldLayoutId id="2147484359" r:id="rId4"/>
    <p:sldLayoutId id="2147484358" r:id="rId5"/>
    <p:sldLayoutId id="2147484357" r:id="rId6"/>
    <p:sldLayoutId id="2147484356" r:id="rId7"/>
    <p:sldLayoutId id="2147484355" r:id="rId8"/>
    <p:sldLayoutId id="2147484354" r:id="rId9"/>
    <p:sldLayoutId id="2147484353" r:id="rId10"/>
    <p:sldLayoutId id="2147484352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3174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A2759F32-896E-42E4-BC22-BFB152871D15}" type="datetimeFigureOut">
              <a:rPr lang="de-DE"/>
              <a:pPr>
                <a:defRPr/>
              </a:pPr>
              <a:t>07.07.2014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30B2AD0E-86F1-4FA7-B33A-363DAA495BC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0" r:id="rId1"/>
    <p:sldLayoutId id="2147484373" r:id="rId2"/>
    <p:sldLayoutId id="2147484372" r:id="rId3"/>
    <p:sldLayoutId id="2147484371" r:id="rId4"/>
    <p:sldLayoutId id="2147484370" r:id="rId5"/>
    <p:sldLayoutId id="2147484369" r:id="rId6"/>
    <p:sldLayoutId id="2147484368" r:id="rId7"/>
    <p:sldLayoutId id="2147484367" r:id="rId8"/>
    <p:sldLayoutId id="2147484366" r:id="rId9"/>
    <p:sldLayoutId id="2147484365" r:id="rId10"/>
    <p:sldLayoutId id="2147484364" r:id="rId11"/>
    <p:sldLayoutId id="2147484381" r:id="rId12"/>
    <p:sldLayoutId id="2147484382" r:id="rId13"/>
    <p:sldLayoutId id="2147484383" r:id="rId14"/>
    <p:sldLayoutId id="2147484384" r:id="rId15"/>
    <p:sldLayoutId id="2147484363" r:id="rId16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wmf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wmf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wmf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w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wmf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wmf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wmf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wmf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wmf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wmf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wmf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wmf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w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wmf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wmf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wmf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wmf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wmf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wmf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wmf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wmf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wmf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w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wmf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wmf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wmf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wmf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wmf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wmf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wmf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wmf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wmf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w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wmf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wmf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wmf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wmf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w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8.png"/><Relationship Id="rId4" Type="http://schemas.openxmlformats.org/officeDocument/2006/relationships/image" Target="../media/image127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1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5.png"/><Relationship Id="rId4" Type="http://schemas.openxmlformats.org/officeDocument/2006/relationships/image" Target="../media/image134.jpe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5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0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3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7.jpeg"/><Relationship Id="rId4" Type="http://schemas.openxmlformats.org/officeDocument/2006/relationships/image" Target="../media/image156.jpe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10" descr="POYRY_46m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3200" y="6002338"/>
            <a:ext cx="16637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2" name="Rechteck 3"/>
          <p:cNvSpPr>
            <a:spLocks noChangeArrowheads="1"/>
          </p:cNvSpPr>
          <p:nvPr/>
        </p:nvSpPr>
        <p:spPr bwMode="auto">
          <a:xfrm>
            <a:off x="176213" y="5686425"/>
            <a:ext cx="5903912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hangingPunct="0"/>
            <a:r>
              <a:rPr lang="de-DE" altLang="de-DE" sz="1800" b="1"/>
              <a:t>Im Auftrag von:</a:t>
            </a:r>
          </a:p>
          <a:p>
            <a:pPr hangingPunct="0"/>
            <a:r>
              <a:rPr lang="de-DE" altLang="de-DE" sz="1800" b="1" i="1"/>
              <a:t>Landesamt für Umwelt, Gesundheit und Verbraucherschutz Referat RW5</a:t>
            </a:r>
          </a:p>
        </p:txBody>
      </p:sp>
      <p:sp>
        <p:nvSpPr>
          <p:cNvPr id="51203" name="Rechteck 3"/>
          <p:cNvSpPr>
            <a:spLocks noChangeArrowheads="1"/>
          </p:cNvSpPr>
          <p:nvPr/>
        </p:nvSpPr>
        <p:spPr bwMode="auto">
          <a:xfrm>
            <a:off x="422275" y="481013"/>
            <a:ext cx="813752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de-DE" altLang="de-DE" sz="4000" b="1"/>
              <a:t>Gewässerentwicklungskonzept</a:t>
            </a:r>
            <a:br>
              <a:rPr lang="de-DE" altLang="de-DE" sz="4000" b="1"/>
            </a:br>
            <a:r>
              <a:rPr lang="de-DE" altLang="de-DE" sz="4000" b="1" i="1"/>
              <a:t>Obere Havel - Teil 1b – </a:t>
            </a:r>
          </a:p>
          <a:p>
            <a:pPr algn="ctr"/>
            <a:endParaRPr lang="de-DE" altLang="de-DE" sz="4000" b="1" i="1"/>
          </a:p>
          <a:p>
            <a:pPr algn="ctr"/>
            <a:r>
              <a:rPr lang="de-DE" altLang="de-DE" sz="2400" b="1" i="1"/>
              <a:t>2. Projektbegleitende Arbeitsgruppe (PAG) am 02.07.2014 </a:t>
            </a:r>
          </a:p>
        </p:txBody>
      </p:sp>
      <p:pic>
        <p:nvPicPr>
          <p:cNvPr id="51204" name="Picture 92" descr="IaG_kle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8350" y="6015038"/>
            <a:ext cx="588963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Picture 3" descr="H:\33X127759\100\190\191\Lychener Gewässer\5812_95_13043_13143_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7163" y="3051175"/>
            <a:ext cx="3284538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8601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hteck 1"/>
          <p:cNvSpPr>
            <a:spLocks noChangeArrowheads="1"/>
          </p:cNvSpPr>
          <p:nvPr/>
        </p:nvSpPr>
        <p:spPr bwMode="auto">
          <a:xfrm>
            <a:off x="4717138" y="832593"/>
            <a:ext cx="40767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ts val="1200"/>
              </a:spcBef>
            </a:pPr>
            <a:r>
              <a:rPr lang="de-DE" altLang="de-DE" b="1" dirty="0" smtClean="0"/>
              <a:t>Referenzzustand                                Typ </a:t>
            </a:r>
            <a:r>
              <a:rPr lang="de-DE" altLang="de-DE" b="1" dirty="0"/>
              <a:t>11: organisch geprägter </a:t>
            </a:r>
            <a:r>
              <a:rPr lang="de-DE" altLang="de-DE" b="1" dirty="0" smtClean="0"/>
              <a:t>Bach</a:t>
            </a:r>
          </a:p>
        </p:txBody>
      </p:sp>
      <p:pic>
        <p:nvPicPr>
          <p:cNvPr id="60419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00088"/>
            <a:ext cx="4618038" cy="615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Grp="1"/>
          </p:cNvSpPr>
          <p:nvPr>
            <p:ph type="title" idx="4294967295"/>
          </p:nvPr>
        </p:nvSpPr>
        <p:spPr>
          <a:xfrm>
            <a:off x="1225550" y="58738"/>
            <a:ext cx="7558088" cy="561975"/>
          </a:xfrm>
        </p:spPr>
        <p:txBody>
          <a:bodyPr/>
          <a:lstStyle/>
          <a:p>
            <a:r>
              <a:rPr lang="de-DE" altLang="de-DE" sz="2000" b="1" dirty="0" smtClean="0">
                <a:solidFill>
                  <a:schemeClr val="bg1"/>
                </a:solidFill>
              </a:rPr>
              <a:t>Grundlagen und Methode der Maßnahmenplanung</a:t>
            </a: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4797425" y="1824058"/>
            <a:ext cx="4346575" cy="3412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DD9E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36000" tIns="36000" rIns="36000" bIns="36000"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sz="1400" dirty="0" smtClean="0"/>
              <a:t>Geringes Talbodengefälle (&lt;0,05m/km)</a:t>
            </a:r>
          </a:p>
          <a:p>
            <a:pPr marL="285750" indent="-285750"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sz="1400" dirty="0" smtClean="0"/>
              <a:t>flaches Profil </a:t>
            </a:r>
            <a:endParaRPr lang="de-DE" altLang="de-DE" sz="1400" dirty="0"/>
          </a:p>
          <a:p>
            <a:pPr marL="285750" indent="-285750"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sz="1400" dirty="0"/>
              <a:t>schwache, ruhige Strömung (Turbulenzen im Bereich von </a:t>
            </a:r>
            <a:r>
              <a:rPr lang="de-DE" altLang="de-DE" sz="1400" dirty="0" err="1"/>
              <a:t>Totholzverklausungen</a:t>
            </a:r>
            <a:r>
              <a:rPr lang="de-DE" altLang="de-DE" sz="1400" dirty="0"/>
              <a:t>)</a:t>
            </a:r>
          </a:p>
          <a:p>
            <a:pPr marL="285750" indent="-285750"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sz="1400" dirty="0" smtClean="0"/>
              <a:t>breite </a:t>
            </a:r>
            <a:r>
              <a:rPr lang="de-DE" altLang="de-DE" sz="1400" dirty="0"/>
              <a:t>amphibische Uferzone</a:t>
            </a:r>
          </a:p>
          <a:p>
            <a:pPr marL="285750" indent="-285750"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sz="1400" dirty="0" smtClean="0"/>
              <a:t>mäandrierender bis geschwungener Verlauf mit Neigung zu Mehrbettgerinnen (Anastomosen)</a:t>
            </a:r>
            <a:endParaRPr lang="de-DE" altLang="de-DE" sz="1400" dirty="0"/>
          </a:p>
          <a:p>
            <a:pPr marL="285750" indent="-285750"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sz="1400" dirty="0" smtClean="0"/>
              <a:t>Sohle </a:t>
            </a:r>
            <a:r>
              <a:rPr lang="de-DE" altLang="de-DE" sz="1400" dirty="0"/>
              <a:t>überwiegend aus organischem Material (Holz, Laub, Schlamm, Torf)</a:t>
            </a:r>
          </a:p>
          <a:p>
            <a:pPr marL="285750" indent="-285750"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sz="1400" dirty="0" smtClean="0"/>
              <a:t>von </a:t>
            </a:r>
            <a:r>
              <a:rPr lang="de-DE" altLang="de-DE" sz="1400" dirty="0"/>
              <a:t>Grundwasser </a:t>
            </a:r>
            <a:r>
              <a:rPr lang="de-DE" altLang="de-DE" sz="1400" dirty="0" smtClean="0"/>
              <a:t>gespeist (Temperatur relativ gering, bis 18°C)</a:t>
            </a:r>
            <a:endParaRPr lang="de-DE" altLang="de-DE" sz="1400" dirty="0"/>
          </a:p>
          <a:p>
            <a:pPr marL="285750" indent="-285750"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sz="1400" dirty="0" smtClean="0"/>
              <a:t>frühe Ausuferung, enge Verzahnung von Gewässer und Aue</a:t>
            </a:r>
            <a:endParaRPr lang="de-DE" altLang="de-DE" sz="1400" dirty="0"/>
          </a:p>
        </p:txBody>
      </p:sp>
      <p:sp>
        <p:nvSpPr>
          <p:cNvPr id="7" name="Textfeld 6"/>
          <p:cNvSpPr txBox="1"/>
          <p:nvPr/>
        </p:nvSpPr>
        <p:spPr>
          <a:xfrm>
            <a:off x="155640" y="6501578"/>
            <a:ext cx="41050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err="1" smtClean="0">
                <a:solidFill>
                  <a:schemeClr val="bg1"/>
                </a:solidFill>
              </a:rPr>
              <a:t>Knehdenfließ</a:t>
            </a:r>
            <a:r>
              <a:rPr lang="de-DE" sz="1600" b="1" dirty="0" smtClean="0">
                <a:solidFill>
                  <a:schemeClr val="bg1"/>
                </a:solidFill>
              </a:rPr>
              <a:t> oberhalb </a:t>
            </a:r>
            <a:r>
              <a:rPr lang="de-DE" sz="1600" b="1" dirty="0" err="1" smtClean="0">
                <a:solidFill>
                  <a:schemeClr val="bg1"/>
                </a:solidFill>
              </a:rPr>
              <a:t>Netzowsee</a:t>
            </a:r>
            <a:endParaRPr lang="de-DE" sz="1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/>
          </p:cNvSpPr>
          <p:nvPr>
            <p:ph type="title" idx="4294967295"/>
          </p:nvPr>
        </p:nvSpPr>
        <p:spPr>
          <a:xfrm>
            <a:off x="1600200" y="58738"/>
            <a:ext cx="6945313" cy="561975"/>
          </a:xfrm>
        </p:spPr>
        <p:txBody>
          <a:bodyPr/>
          <a:lstStyle/>
          <a:p>
            <a:r>
              <a:rPr lang="de-DE" altLang="de-DE" sz="2000" b="1" smtClean="0">
                <a:solidFill>
                  <a:schemeClr val="bg1"/>
                </a:solidFill>
              </a:rPr>
              <a:t>Maßnahmenvorschläge für die Fließgewässergruppen</a:t>
            </a:r>
          </a:p>
        </p:txBody>
      </p:sp>
      <p:sp>
        <p:nvSpPr>
          <p:cNvPr id="41987" name="Rechteck 1"/>
          <p:cNvSpPr>
            <a:spLocks noChangeArrowheads="1"/>
          </p:cNvSpPr>
          <p:nvPr/>
        </p:nvSpPr>
        <p:spPr bwMode="auto">
          <a:xfrm>
            <a:off x="0" y="692150"/>
            <a:ext cx="9144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de-DE" altLang="de-DE" sz="1800" b="1"/>
              <a:t>(5) Sonstige Fließgewässer ohne Maßnahmenplanung</a:t>
            </a:r>
          </a:p>
        </p:txBody>
      </p:sp>
      <p:pic>
        <p:nvPicPr>
          <p:cNvPr id="4198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3488" y="1233488"/>
            <a:ext cx="6677025" cy="550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6884988" y="4011613"/>
            <a:ext cx="1716087" cy="30797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1400" b="1" dirty="0" err="1">
                <a:cs typeface="+mn-cs"/>
              </a:rPr>
              <a:t>Temnitzseeabfluss</a:t>
            </a:r>
            <a:endParaRPr lang="de-DE" sz="1400" b="1" dirty="0">
              <a:cs typeface="+mn-cs"/>
            </a:endParaRPr>
          </a:p>
        </p:txBody>
      </p:sp>
      <p:cxnSp>
        <p:nvCxnSpPr>
          <p:cNvPr id="8" name="Gerade Verbindung mit Pfeil 7"/>
          <p:cNvCxnSpPr/>
          <p:nvPr/>
        </p:nvCxnSpPr>
        <p:spPr>
          <a:xfrm flipH="1">
            <a:off x="6630988" y="4191000"/>
            <a:ext cx="263525" cy="1143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/>
          <p:cNvSpPr txBox="1"/>
          <p:nvPr/>
        </p:nvSpPr>
        <p:spPr>
          <a:xfrm>
            <a:off x="7337425" y="5594350"/>
            <a:ext cx="1684338" cy="30797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1400" b="1" dirty="0" err="1">
                <a:cs typeface="+mn-cs"/>
              </a:rPr>
              <a:t>Lübbeseegraben</a:t>
            </a:r>
            <a:endParaRPr lang="de-DE" sz="1400" b="1" dirty="0">
              <a:cs typeface="+mn-cs"/>
            </a:endParaRPr>
          </a:p>
        </p:txBody>
      </p:sp>
      <p:cxnSp>
        <p:nvCxnSpPr>
          <p:cNvPr id="10" name="Gerade Verbindung mit Pfeil 9"/>
          <p:cNvCxnSpPr/>
          <p:nvPr/>
        </p:nvCxnSpPr>
        <p:spPr>
          <a:xfrm flipH="1" flipV="1">
            <a:off x="7004050" y="5392738"/>
            <a:ext cx="295275" cy="3175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6357938" y="6069013"/>
            <a:ext cx="1684337" cy="30797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1400" b="1" dirty="0">
                <a:cs typeface="+mn-cs"/>
              </a:rPr>
              <a:t>Schulzenfließ</a:t>
            </a:r>
          </a:p>
        </p:txBody>
      </p:sp>
      <p:cxnSp>
        <p:nvCxnSpPr>
          <p:cNvPr id="12" name="Gerade Verbindung mit Pfeil 11"/>
          <p:cNvCxnSpPr/>
          <p:nvPr/>
        </p:nvCxnSpPr>
        <p:spPr>
          <a:xfrm flipV="1">
            <a:off x="6581775" y="5549900"/>
            <a:ext cx="0" cy="51911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>
            <a:off x="4572000" y="6048375"/>
            <a:ext cx="1684338" cy="30797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1400" b="1" dirty="0" err="1">
                <a:cs typeface="+mn-cs"/>
              </a:rPr>
              <a:t>Gollinseegraben</a:t>
            </a:r>
            <a:endParaRPr lang="de-DE" sz="1400" b="1" dirty="0">
              <a:cs typeface="+mn-cs"/>
            </a:endParaRPr>
          </a:p>
        </p:txBody>
      </p:sp>
      <p:cxnSp>
        <p:nvCxnSpPr>
          <p:cNvPr id="14" name="Gerade Verbindung mit Pfeil 13"/>
          <p:cNvCxnSpPr/>
          <p:nvPr/>
        </p:nvCxnSpPr>
        <p:spPr>
          <a:xfrm flipV="1">
            <a:off x="5705475" y="5748338"/>
            <a:ext cx="101600" cy="30003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feld 16"/>
          <p:cNvSpPr txBox="1"/>
          <p:nvPr/>
        </p:nvSpPr>
        <p:spPr>
          <a:xfrm>
            <a:off x="2690813" y="4094163"/>
            <a:ext cx="1684337" cy="30797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1400" b="1" dirty="0">
                <a:cs typeface="+mn-cs"/>
              </a:rPr>
              <a:t>Alt </a:t>
            </a:r>
            <a:r>
              <a:rPr lang="de-DE" sz="1400" b="1" dirty="0" err="1">
                <a:cs typeface="+mn-cs"/>
              </a:rPr>
              <a:t>Plachter</a:t>
            </a:r>
            <a:r>
              <a:rPr lang="de-DE" sz="1400" b="1" dirty="0">
                <a:cs typeface="+mn-cs"/>
              </a:rPr>
              <a:t> Graben</a:t>
            </a:r>
          </a:p>
        </p:txBody>
      </p:sp>
      <p:cxnSp>
        <p:nvCxnSpPr>
          <p:cNvPr id="18" name="Gerade Verbindung mit Pfeil 17"/>
          <p:cNvCxnSpPr/>
          <p:nvPr/>
        </p:nvCxnSpPr>
        <p:spPr>
          <a:xfrm flipV="1">
            <a:off x="3824288" y="3794125"/>
            <a:ext cx="103187" cy="30003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feld 18"/>
          <p:cNvSpPr txBox="1"/>
          <p:nvPr/>
        </p:nvSpPr>
        <p:spPr>
          <a:xfrm>
            <a:off x="635000" y="3451225"/>
            <a:ext cx="1684338" cy="30797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1400" b="1" dirty="0">
                <a:cs typeface="+mn-cs"/>
              </a:rPr>
              <a:t>Moderfitzseegraben</a:t>
            </a:r>
          </a:p>
        </p:txBody>
      </p:sp>
      <p:cxnSp>
        <p:nvCxnSpPr>
          <p:cNvPr id="20" name="Gerade Verbindung mit Pfeil 19"/>
          <p:cNvCxnSpPr/>
          <p:nvPr/>
        </p:nvCxnSpPr>
        <p:spPr>
          <a:xfrm flipV="1">
            <a:off x="1933575" y="3186113"/>
            <a:ext cx="103188" cy="30003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feld 20"/>
          <p:cNvSpPr txBox="1"/>
          <p:nvPr/>
        </p:nvSpPr>
        <p:spPr>
          <a:xfrm>
            <a:off x="2192338" y="1843088"/>
            <a:ext cx="1682750" cy="30797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1400" b="1" dirty="0" err="1">
                <a:cs typeface="+mn-cs"/>
              </a:rPr>
              <a:t>Ohlenbruchgraben</a:t>
            </a:r>
            <a:endParaRPr lang="de-DE" sz="1400" b="1" dirty="0">
              <a:cs typeface="+mn-cs"/>
            </a:endParaRPr>
          </a:p>
        </p:txBody>
      </p:sp>
      <p:cxnSp>
        <p:nvCxnSpPr>
          <p:cNvPr id="22" name="Gerade Verbindung mit Pfeil 21"/>
          <p:cNvCxnSpPr/>
          <p:nvPr/>
        </p:nvCxnSpPr>
        <p:spPr>
          <a:xfrm flipH="1">
            <a:off x="2997200" y="2151063"/>
            <a:ext cx="84138" cy="27305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feld 23"/>
          <p:cNvSpPr txBox="1"/>
          <p:nvPr/>
        </p:nvSpPr>
        <p:spPr>
          <a:xfrm>
            <a:off x="5243513" y="1570038"/>
            <a:ext cx="1684337" cy="30797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1400" b="1" dirty="0" err="1">
                <a:cs typeface="+mn-cs"/>
              </a:rPr>
              <a:t>Letzelthinfließ</a:t>
            </a:r>
            <a:endParaRPr lang="de-DE" sz="1400" b="1" dirty="0">
              <a:cs typeface="+mn-cs"/>
            </a:endParaRPr>
          </a:p>
        </p:txBody>
      </p:sp>
      <p:cxnSp>
        <p:nvCxnSpPr>
          <p:cNvPr id="25" name="Gerade Verbindung mit Pfeil 24"/>
          <p:cNvCxnSpPr/>
          <p:nvPr/>
        </p:nvCxnSpPr>
        <p:spPr>
          <a:xfrm flipH="1">
            <a:off x="5329238" y="1920875"/>
            <a:ext cx="84137" cy="27305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feld 25"/>
          <p:cNvSpPr txBox="1"/>
          <p:nvPr/>
        </p:nvSpPr>
        <p:spPr>
          <a:xfrm>
            <a:off x="7004050" y="3305175"/>
            <a:ext cx="1684338" cy="30797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1400" b="1" dirty="0" err="1">
                <a:cs typeface="+mn-cs"/>
              </a:rPr>
              <a:t>Kuhzer</a:t>
            </a:r>
            <a:r>
              <a:rPr lang="de-DE" sz="1400" b="1" dirty="0">
                <a:cs typeface="+mn-cs"/>
              </a:rPr>
              <a:t> Seegraben</a:t>
            </a:r>
          </a:p>
        </p:txBody>
      </p:sp>
      <p:cxnSp>
        <p:nvCxnSpPr>
          <p:cNvPr id="27" name="Gerade Verbindung mit Pfeil 26"/>
          <p:cNvCxnSpPr/>
          <p:nvPr/>
        </p:nvCxnSpPr>
        <p:spPr>
          <a:xfrm flipH="1" flipV="1">
            <a:off x="6929438" y="3030538"/>
            <a:ext cx="149225" cy="27463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mit Pfeil 34"/>
          <p:cNvCxnSpPr/>
          <p:nvPr/>
        </p:nvCxnSpPr>
        <p:spPr>
          <a:xfrm flipH="1">
            <a:off x="6286500" y="3605213"/>
            <a:ext cx="717550" cy="26987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feld 36"/>
          <p:cNvSpPr txBox="1"/>
          <p:nvPr/>
        </p:nvSpPr>
        <p:spPr>
          <a:xfrm>
            <a:off x="4492625" y="2722563"/>
            <a:ext cx="2270125" cy="30797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1400" b="1" dirty="0" err="1">
                <a:cs typeface="+mn-cs"/>
              </a:rPr>
              <a:t>Metzelthiner</a:t>
            </a:r>
            <a:r>
              <a:rPr lang="de-DE" sz="1400" b="1" dirty="0">
                <a:cs typeface="+mn-cs"/>
              </a:rPr>
              <a:t> Forstgraben</a:t>
            </a:r>
          </a:p>
        </p:txBody>
      </p:sp>
      <p:cxnSp>
        <p:nvCxnSpPr>
          <p:cNvPr id="38" name="Gerade Verbindung mit Pfeil 37"/>
          <p:cNvCxnSpPr/>
          <p:nvPr/>
        </p:nvCxnSpPr>
        <p:spPr>
          <a:xfrm flipH="1">
            <a:off x="4849813" y="3060700"/>
            <a:ext cx="84137" cy="39052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feld 39"/>
          <p:cNvSpPr txBox="1"/>
          <p:nvPr/>
        </p:nvSpPr>
        <p:spPr>
          <a:xfrm>
            <a:off x="2649538" y="2830513"/>
            <a:ext cx="1684337" cy="30797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1400" b="1" dirty="0" err="1">
                <a:cs typeface="+mn-cs"/>
              </a:rPr>
              <a:t>Knehdenfließ</a:t>
            </a:r>
            <a:endParaRPr lang="de-DE" sz="1400" b="1" dirty="0">
              <a:cs typeface="+mn-cs"/>
            </a:endParaRPr>
          </a:p>
        </p:txBody>
      </p:sp>
      <p:cxnSp>
        <p:nvCxnSpPr>
          <p:cNvPr id="41" name="Gerade Verbindung mit Pfeil 40"/>
          <p:cNvCxnSpPr/>
          <p:nvPr/>
        </p:nvCxnSpPr>
        <p:spPr>
          <a:xfrm>
            <a:off x="4124325" y="3130550"/>
            <a:ext cx="111125" cy="30797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752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Textfeld 3"/>
          <p:cNvSpPr txBox="1">
            <a:spLocks noChangeArrowheads="1"/>
          </p:cNvSpPr>
          <p:nvPr/>
        </p:nvSpPr>
        <p:spPr bwMode="auto">
          <a:xfrm>
            <a:off x="768350" y="1306513"/>
            <a:ext cx="8054975" cy="292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81000" indent="-3810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838200" indent="-3810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95400" indent="-3810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752600" indent="-3810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209800" indent="-3810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6670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31242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5814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40386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de-DE" altLang="de-DE" sz="1800" b="1">
                <a:cs typeface="Arial" charset="0"/>
              </a:rPr>
              <a:t>Unterscheidung aufgrund der Größe (&gt; oder &lt; 50 ha) in: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FontTx/>
              <a:buChar char="-"/>
            </a:pPr>
            <a:r>
              <a:rPr lang="de-DE" altLang="de-DE" sz="1800" b="1">
                <a:cs typeface="Arial" charset="0"/>
              </a:rPr>
              <a:t>Berichtspflichtig (20 Gewässer)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FontTx/>
              <a:buChar char="-"/>
            </a:pPr>
            <a:r>
              <a:rPr lang="de-DE" altLang="de-DE" sz="1800" b="1">
                <a:cs typeface="Arial" charset="0"/>
              </a:rPr>
              <a:t>Nicht berichtspflichtig (41 Gewässer)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Font typeface="Calibri" pitchFamily="34" charset="0"/>
              <a:buAutoNum type="arabicParenBoth"/>
            </a:pPr>
            <a:endParaRPr lang="de-DE" altLang="de-DE" sz="1800" b="1">
              <a:cs typeface="Arial" charset="0"/>
            </a:endParaRP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de-DE" altLang="de-DE" sz="1800" b="1">
                <a:cs typeface="Arial" charset="0"/>
                <a:sym typeface="Wingdings" pitchFamily="2" charset="2"/>
              </a:rPr>
              <a:t> </a:t>
            </a:r>
            <a:r>
              <a:rPr lang="de-DE" altLang="de-DE" sz="1800" b="1">
                <a:cs typeface="Arial" charset="0"/>
              </a:rPr>
              <a:t>Bewertung der Uferstruktur </a:t>
            </a:r>
            <a:r>
              <a:rPr lang="de-DE" altLang="de-DE" sz="1800" b="1" u="sng">
                <a:cs typeface="Arial" charset="0"/>
              </a:rPr>
              <a:t>aller Gewässer</a:t>
            </a:r>
            <a:r>
              <a:rPr lang="de-DE" altLang="de-DE" sz="1800" b="1">
                <a:cs typeface="Arial" charset="0"/>
              </a:rPr>
              <a:t> mittels HMS-Verfahren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Font typeface="Calibri" pitchFamily="34" charset="0"/>
              <a:buNone/>
            </a:pPr>
            <a:r>
              <a:rPr lang="de-DE" altLang="de-DE" sz="1800" b="1">
                <a:cs typeface="Arial" charset="0"/>
                <a:sym typeface="Wingdings" pitchFamily="2" charset="2"/>
              </a:rPr>
              <a:t> </a:t>
            </a:r>
            <a:r>
              <a:rPr lang="de-DE" altLang="de-DE" sz="1800" b="1">
                <a:cs typeface="Arial" charset="0"/>
              </a:rPr>
              <a:t>Bewertung des ökol. Zustands </a:t>
            </a:r>
            <a:r>
              <a:rPr lang="de-DE" altLang="de-DE" sz="1800" b="1" u="sng">
                <a:cs typeface="Arial" charset="0"/>
              </a:rPr>
              <a:t>nur für berichtspflichtige</a:t>
            </a:r>
            <a:r>
              <a:rPr lang="de-DE" altLang="de-DE" sz="1800" b="1">
                <a:cs typeface="Arial" charset="0"/>
              </a:rPr>
              <a:t> Gewässer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Font typeface="Calibri" pitchFamily="34" charset="0"/>
              <a:buNone/>
            </a:pPr>
            <a:endParaRPr lang="de-DE" altLang="de-DE" sz="1800" b="1">
              <a:cs typeface="Arial" charset="0"/>
            </a:endParaRPr>
          </a:p>
        </p:txBody>
      </p:sp>
      <p:sp>
        <p:nvSpPr>
          <p:cNvPr id="167939" name="Rectangle 2"/>
          <p:cNvSpPr>
            <a:spLocks noGrp="1"/>
          </p:cNvSpPr>
          <p:nvPr>
            <p:ph type="title" idx="4294967295"/>
          </p:nvPr>
        </p:nvSpPr>
        <p:spPr>
          <a:xfrm>
            <a:off x="1600200" y="98425"/>
            <a:ext cx="6945313" cy="561975"/>
          </a:xfrm>
        </p:spPr>
        <p:txBody>
          <a:bodyPr/>
          <a:lstStyle/>
          <a:p>
            <a:r>
              <a:rPr lang="de-DE" altLang="de-DE" sz="2000" b="1" smtClean="0">
                <a:solidFill>
                  <a:schemeClr val="bg1"/>
                </a:solidFill>
              </a:rPr>
              <a:t>Standgewässergruppen</a:t>
            </a:r>
          </a:p>
        </p:txBody>
      </p:sp>
    </p:spTree>
    <p:extLst>
      <p:ext uri="{BB962C8B-B14F-4D97-AF65-F5344CB8AC3E}">
        <p14:creationId xmlns:p14="http://schemas.microsoft.com/office/powerpoint/2010/main" val="361359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Textfeld 3"/>
          <p:cNvSpPr txBox="1">
            <a:spLocks noChangeArrowheads="1"/>
          </p:cNvSpPr>
          <p:nvPr/>
        </p:nvSpPr>
        <p:spPr bwMode="auto">
          <a:xfrm>
            <a:off x="768350" y="1306513"/>
            <a:ext cx="8054975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81000" indent="-3810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838200" indent="-3810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95400" indent="-3810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752600" indent="-3810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209800" indent="-3810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6670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31242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5814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40386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200"/>
              </a:spcAft>
              <a:buFontTx/>
              <a:buNone/>
            </a:pPr>
            <a:endParaRPr lang="de-DE" altLang="de-DE" sz="1800" b="1">
              <a:cs typeface="Arial" charset="0"/>
            </a:endParaRP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Font typeface="Calibri" pitchFamily="34" charset="0"/>
              <a:buAutoNum type="arabicParenBoth"/>
            </a:pPr>
            <a:endParaRPr lang="de-DE" altLang="de-DE" sz="1800" b="1">
              <a:cs typeface="Arial" charset="0"/>
            </a:endParaRP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Font typeface="Calibri" pitchFamily="34" charset="0"/>
              <a:buNone/>
            </a:pPr>
            <a:r>
              <a:rPr lang="de-DE" altLang="de-DE" sz="1800" b="1">
                <a:cs typeface="Arial" charset="0"/>
              </a:rPr>
              <a:t>       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Font typeface="Calibri" pitchFamily="34" charset="0"/>
              <a:buNone/>
            </a:pPr>
            <a:endParaRPr lang="de-DE" altLang="de-DE" sz="1800" b="1">
              <a:cs typeface="Arial" charset="0"/>
            </a:endParaRPr>
          </a:p>
        </p:txBody>
      </p:sp>
      <p:sp>
        <p:nvSpPr>
          <p:cNvPr id="168963" name="Rectangle 2"/>
          <p:cNvSpPr>
            <a:spLocks noGrp="1"/>
          </p:cNvSpPr>
          <p:nvPr>
            <p:ph type="title" idx="4294967295"/>
          </p:nvPr>
        </p:nvSpPr>
        <p:spPr>
          <a:xfrm>
            <a:off x="1600200" y="98425"/>
            <a:ext cx="6945313" cy="561975"/>
          </a:xfrm>
        </p:spPr>
        <p:txBody>
          <a:bodyPr/>
          <a:lstStyle/>
          <a:p>
            <a:r>
              <a:rPr lang="de-DE" altLang="de-DE" sz="2000" b="1" smtClean="0">
                <a:solidFill>
                  <a:schemeClr val="bg1"/>
                </a:solidFill>
              </a:rPr>
              <a:t>Standgewässergruppen</a:t>
            </a:r>
          </a:p>
        </p:txBody>
      </p:sp>
      <p:pic>
        <p:nvPicPr>
          <p:cNvPr id="168964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6413" y="1428750"/>
            <a:ext cx="5854700" cy="511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8965" name="Textfeld 3"/>
          <p:cNvSpPr txBox="1">
            <a:spLocks noChangeArrowheads="1"/>
          </p:cNvSpPr>
          <p:nvPr/>
        </p:nvSpPr>
        <p:spPr bwMode="auto">
          <a:xfrm>
            <a:off x="1089025" y="923925"/>
            <a:ext cx="80549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81000" indent="-3810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838200" indent="-3810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95400" indent="-3810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752600" indent="-3810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209800" indent="-3810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6670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31242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5814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40386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de-DE" altLang="de-DE" sz="1800" b="1">
                <a:cs typeface="Arial" charset="0"/>
              </a:rPr>
              <a:t>Berichtspflichtige Seen (gelb) und nicht berichtspflichtige Seen (grau)</a:t>
            </a:r>
          </a:p>
        </p:txBody>
      </p:sp>
    </p:spTree>
    <p:extLst>
      <p:ext uri="{BB962C8B-B14F-4D97-AF65-F5344CB8AC3E}">
        <p14:creationId xmlns:p14="http://schemas.microsoft.com/office/powerpoint/2010/main" val="749290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Textfeld 3"/>
          <p:cNvSpPr txBox="1">
            <a:spLocks noChangeArrowheads="1"/>
          </p:cNvSpPr>
          <p:nvPr/>
        </p:nvSpPr>
        <p:spPr bwMode="auto">
          <a:xfrm>
            <a:off x="768350" y="1306513"/>
            <a:ext cx="8054975" cy="335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81000" indent="-3810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838200" indent="-3810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95400" indent="-3810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752600" indent="-3810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209800" indent="-3810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6670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31242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5814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40386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de-DE" altLang="de-DE" sz="1800" b="1">
                <a:cs typeface="Arial" charset="0"/>
              </a:rPr>
              <a:t>Unterscheidung von Maßnahmentypen: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de-DE" altLang="de-DE" sz="1800" b="1">
                <a:cs typeface="Arial" charset="0"/>
              </a:rPr>
              <a:t>1. </a:t>
            </a:r>
            <a:r>
              <a:rPr lang="de-DE" altLang="de-DE" sz="1800" b="1" u="sng">
                <a:cs typeface="Arial" charset="0"/>
              </a:rPr>
              <a:t>WRRL-relevante Maßnahmen</a:t>
            </a:r>
            <a:r>
              <a:rPr lang="de-DE" altLang="de-DE" sz="1800" b="1">
                <a:cs typeface="Arial" charset="0"/>
              </a:rPr>
              <a:t> nur für berichtspflichtige Seen mit strukturellen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de-DE" altLang="de-DE" sz="1800" b="1">
                <a:cs typeface="Arial" charset="0"/>
              </a:rPr>
              <a:t>    Defiziten </a:t>
            </a:r>
            <a:r>
              <a:rPr lang="de-DE" altLang="de-DE" sz="1800" b="1">
                <a:cs typeface="Arial" charset="0"/>
                <a:sym typeface="Wingdings" pitchFamily="2" charset="2"/>
              </a:rPr>
              <a:t> ein strukturelles Defizit liegt nur dann vor, wenn der gesamte 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de-DE" altLang="de-DE" sz="1800" b="1">
                <a:cs typeface="Arial" charset="0"/>
                <a:sym typeface="Wingdings" pitchFamily="2" charset="2"/>
              </a:rPr>
              <a:t>    Wasserkörper ein strukturelles Defizit aufweist</a:t>
            </a:r>
            <a:endParaRPr lang="de-DE" altLang="de-DE" sz="1800" b="1">
              <a:cs typeface="Arial" charset="0"/>
            </a:endParaRP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de-DE" altLang="de-DE" sz="1800" b="1">
                <a:cs typeface="Arial" charset="0"/>
              </a:rPr>
              <a:t>2. Empfehlungen und „</a:t>
            </a:r>
            <a:r>
              <a:rPr lang="de-DE" altLang="de-DE" sz="1800" b="1" u="sng">
                <a:cs typeface="Arial" charset="0"/>
              </a:rPr>
              <a:t>zusätzliche Maßnahmen</a:t>
            </a:r>
            <a:r>
              <a:rPr lang="de-DE" altLang="de-DE" sz="1800" b="1">
                <a:cs typeface="Arial" charset="0"/>
              </a:rPr>
              <a:t>“ für alle anderen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Font typeface="Calibri" pitchFamily="34" charset="0"/>
              <a:buAutoNum type="arabicParenBoth"/>
            </a:pPr>
            <a:endParaRPr lang="de-DE" altLang="de-DE" sz="1800" b="1">
              <a:cs typeface="Arial" charset="0"/>
            </a:endParaRP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Font typeface="Calibri" pitchFamily="34" charset="0"/>
              <a:buNone/>
            </a:pPr>
            <a:r>
              <a:rPr lang="de-DE" altLang="de-DE" sz="1800" b="1">
                <a:cs typeface="Arial" charset="0"/>
              </a:rPr>
              <a:t>       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Font typeface="Calibri" pitchFamily="34" charset="0"/>
              <a:buNone/>
            </a:pPr>
            <a:endParaRPr lang="de-DE" altLang="de-DE" sz="1800" b="1">
              <a:cs typeface="Arial" charset="0"/>
            </a:endParaRPr>
          </a:p>
        </p:txBody>
      </p:sp>
      <p:sp>
        <p:nvSpPr>
          <p:cNvPr id="169987" name="Rectangle 2"/>
          <p:cNvSpPr>
            <a:spLocks noGrp="1"/>
          </p:cNvSpPr>
          <p:nvPr>
            <p:ph type="title" idx="4294967295"/>
          </p:nvPr>
        </p:nvSpPr>
        <p:spPr>
          <a:xfrm>
            <a:off x="1600200" y="98425"/>
            <a:ext cx="6945313" cy="561975"/>
          </a:xfrm>
        </p:spPr>
        <p:txBody>
          <a:bodyPr/>
          <a:lstStyle/>
          <a:p>
            <a:r>
              <a:rPr lang="de-DE" altLang="de-DE" sz="2000" b="1" smtClean="0">
                <a:solidFill>
                  <a:schemeClr val="bg1"/>
                </a:solidFill>
              </a:rPr>
              <a:t>Standgewässergruppen</a:t>
            </a:r>
          </a:p>
        </p:txBody>
      </p:sp>
    </p:spTree>
    <p:extLst>
      <p:ext uri="{BB962C8B-B14F-4D97-AF65-F5344CB8AC3E}">
        <p14:creationId xmlns:p14="http://schemas.microsoft.com/office/powerpoint/2010/main" val="2158973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Textfeld 3"/>
          <p:cNvSpPr txBox="1">
            <a:spLocks noChangeArrowheads="1"/>
          </p:cNvSpPr>
          <p:nvPr/>
        </p:nvSpPr>
        <p:spPr bwMode="auto">
          <a:xfrm>
            <a:off x="768350" y="1306513"/>
            <a:ext cx="8054975" cy="430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6096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990600" indent="-5334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371600" indent="-4572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752600" indent="-3810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209800" indent="-3810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6670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31242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5814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40386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200"/>
              </a:spcAft>
              <a:buFont typeface="Calibri" pitchFamily="34" charset="0"/>
              <a:buAutoNum type="arabicParenBoth"/>
            </a:pPr>
            <a:r>
              <a:rPr lang="de-DE" altLang="de-DE" sz="1800" b="1">
                <a:cs typeface="Arial" charset="0"/>
              </a:rPr>
              <a:t>Berichtspflichtige Gewässer </a:t>
            </a:r>
            <a:r>
              <a:rPr lang="de-DE" altLang="de-DE" sz="1800" b="1" u="sng">
                <a:cs typeface="Arial" charset="0"/>
              </a:rPr>
              <a:t>mit</a:t>
            </a:r>
            <a:r>
              <a:rPr lang="de-DE" altLang="de-DE" sz="1800" b="1">
                <a:cs typeface="Arial" charset="0"/>
              </a:rPr>
              <a:t> strukturellen Defiziten auf Ebene des gesamten Wasserkörpers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Font typeface="Calibri" pitchFamily="34" charset="0"/>
              <a:buAutoNum type="arabicParenBoth"/>
            </a:pPr>
            <a:r>
              <a:rPr lang="de-DE" altLang="de-DE" sz="1800" b="1">
                <a:cs typeface="Arial" charset="0"/>
              </a:rPr>
              <a:t>Berichtspflichtige Gewässer </a:t>
            </a:r>
            <a:r>
              <a:rPr lang="de-DE" altLang="de-DE" sz="1800" b="1" u="sng">
                <a:cs typeface="Arial" charset="0"/>
              </a:rPr>
              <a:t>mit</a:t>
            </a:r>
            <a:r>
              <a:rPr lang="de-DE" altLang="de-DE" sz="1800" b="1">
                <a:cs typeface="Arial" charset="0"/>
              </a:rPr>
              <a:t> strukturellen Defiziten auf Ebene der Planungsabschnitte, aber </a:t>
            </a:r>
            <a:r>
              <a:rPr lang="de-DE" altLang="de-DE" sz="1800" b="1" u="sng">
                <a:cs typeface="Arial" charset="0"/>
              </a:rPr>
              <a:t>ohne</a:t>
            </a:r>
            <a:r>
              <a:rPr lang="de-DE" altLang="de-DE" sz="1800" b="1">
                <a:cs typeface="Arial" charset="0"/>
              </a:rPr>
              <a:t> Defizite im ökol. Zustand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Font typeface="Calibri" pitchFamily="34" charset="0"/>
              <a:buNone/>
            </a:pPr>
            <a:r>
              <a:rPr lang="de-DE" altLang="de-DE" sz="1800" b="1">
                <a:cs typeface="Arial" charset="0"/>
              </a:rPr>
              <a:t>(3)	Berichtspflichtige Gewässer </a:t>
            </a:r>
            <a:r>
              <a:rPr lang="de-DE" altLang="de-DE" sz="1800" b="1" u="sng">
                <a:cs typeface="Arial" charset="0"/>
              </a:rPr>
              <a:t>ohne</a:t>
            </a:r>
            <a:r>
              <a:rPr lang="de-DE" altLang="de-DE" sz="1800" b="1">
                <a:cs typeface="Arial" charset="0"/>
              </a:rPr>
              <a:t> strukturelle Defizite, aber </a:t>
            </a:r>
            <a:r>
              <a:rPr lang="de-DE" altLang="de-DE" sz="1800" b="1" u="sng">
                <a:cs typeface="Arial" charset="0"/>
              </a:rPr>
              <a:t>mit</a:t>
            </a:r>
            <a:r>
              <a:rPr lang="de-DE" altLang="de-DE" sz="1800" b="1">
                <a:cs typeface="Arial" charset="0"/>
              </a:rPr>
              <a:t> Defiziten im ökol. Zustand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Font typeface="Calibri" pitchFamily="34" charset="0"/>
              <a:buAutoNum type="arabicParenBoth" startAt="4"/>
            </a:pPr>
            <a:r>
              <a:rPr lang="de-DE" altLang="de-DE" sz="1800" b="1">
                <a:cs typeface="Arial" charset="0"/>
              </a:rPr>
              <a:t>Nicht berichtspflichtige Gewässer </a:t>
            </a:r>
            <a:r>
              <a:rPr lang="de-DE" altLang="de-DE" sz="1800" b="1" u="sng">
                <a:cs typeface="Arial" charset="0"/>
              </a:rPr>
              <a:t>mit</a:t>
            </a:r>
            <a:r>
              <a:rPr lang="de-DE" altLang="de-DE" sz="1800" b="1">
                <a:cs typeface="Arial" charset="0"/>
              </a:rPr>
              <a:t> Defiziten und Maßnahmenempfehlungen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Font typeface="Calibri" pitchFamily="34" charset="0"/>
              <a:buAutoNum type="arabicParenBoth" startAt="4"/>
            </a:pPr>
            <a:r>
              <a:rPr lang="de-DE" altLang="de-DE" sz="1800" b="1">
                <a:cs typeface="Arial" charset="0"/>
              </a:rPr>
              <a:t>Nicht berichtspflichtige Gewässer </a:t>
            </a:r>
            <a:r>
              <a:rPr lang="de-DE" altLang="de-DE" sz="1800" b="1" u="sng">
                <a:cs typeface="Arial" charset="0"/>
              </a:rPr>
              <a:t>ohne</a:t>
            </a:r>
            <a:r>
              <a:rPr lang="de-DE" altLang="de-DE" sz="1800" b="1">
                <a:cs typeface="Arial" charset="0"/>
              </a:rPr>
              <a:t> Defizite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Font typeface="Calibri" pitchFamily="34" charset="0"/>
              <a:buNone/>
            </a:pPr>
            <a:endParaRPr lang="de-DE" altLang="de-DE" sz="1800" b="1">
              <a:cs typeface="Arial" charset="0"/>
            </a:endParaRP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Font typeface="Calibri" pitchFamily="34" charset="0"/>
              <a:buNone/>
            </a:pPr>
            <a:r>
              <a:rPr lang="de-DE" altLang="de-DE" sz="1800" b="1">
                <a:cs typeface="Arial" charset="0"/>
                <a:sym typeface="Wingdings" pitchFamily="2" charset="2"/>
              </a:rPr>
              <a:t> Für </a:t>
            </a:r>
            <a:r>
              <a:rPr lang="de-DE" altLang="de-DE" sz="1800" b="1">
                <a:cs typeface="Arial" charset="0"/>
              </a:rPr>
              <a:t>(1) WRRL-relevante Maßnahmen, (2) bis (4) „zusätzliche Maßnahmen“, (5) keine Maßnahmen</a:t>
            </a:r>
          </a:p>
        </p:txBody>
      </p:sp>
      <p:sp>
        <p:nvSpPr>
          <p:cNvPr id="171011" name="Rectangle 2"/>
          <p:cNvSpPr>
            <a:spLocks noGrp="1"/>
          </p:cNvSpPr>
          <p:nvPr>
            <p:ph type="title" idx="4294967295"/>
          </p:nvPr>
        </p:nvSpPr>
        <p:spPr>
          <a:xfrm>
            <a:off x="1600200" y="98425"/>
            <a:ext cx="6945313" cy="561975"/>
          </a:xfrm>
        </p:spPr>
        <p:txBody>
          <a:bodyPr/>
          <a:lstStyle/>
          <a:p>
            <a:r>
              <a:rPr lang="de-DE" altLang="de-DE" sz="2000" b="1" smtClean="0">
                <a:solidFill>
                  <a:schemeClr val="bg1"/>
                </a:solidFill>
              </a:rPr>
              <a:t>Standgewässergruppen</a:t>
            </a:r>
          </a:p>
        </p:txBody>
      </p:sp>
    </p:spTree>
    <p:extLst>
      <p:ext uri="{BB962C8B-B14F-4D97-AF65-F5344CB8AC3E}">
        <p14:creationId xmlns:p14="http://schemas.microsoft.com/office/powerpoint/2010/main" val="1256078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/>
          </p:cNvSpPr>
          <p:nvPr>
            <p:ph type="title" idx="4294967295"/>
          </p:nvPr>
        </p:nvSpPr>
        <p:spPr>
          <a:xfrm>
            <a:off x="1835150" y="58738"/>
            <a:ext cx="6294438" cy="561975"/>
          </a:xfrm>
        </p:spPr>
        <p:txBody>
          <a:bodyPr/>
          <a:lstStyle/>
          <a:p>
            <a:r>
              <a:rPr lang="de-DE" altLang="de-DE" sz="2000" b="1" smtClean="0">
                <a:solidFill>
                  <a:schemeClr val="bg1"/>
                </a:solidFill>
              </a:rPr>
              <a:t>Bestandsaufnahme und Defizitanalyse</a:t>
            </a:r>
          </a:p>
        </p:txBody>
      </p:sp>
      <p:pic>
        <p:nvPicPr>
          <p:cNvPr id="17203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03263"/>
            <a:ext cx="7196138" cy="615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2036" name="Textfeld 5"/>
          <p:cNvSpPr txBox="1">
            <a:spLocks noChangeArrowheads="1"/>
          </p:cNvSpPr>
          <p:nvPr/>
        </p:nvSpPr>
        <p:spPr bwMode="auto">
          <a:xfrm>
            <a:off x="7043738" y="5094288"/>
            <a:ext cx="2339975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de-DE" altLang="de-DE" sz="1600" b="1">
                <a:cs typeface="Arial" charset="0"/>
              </a:rPr>
              <a:t>Ergebnis </a:t>
            </a:r>
          </a:p>
          <a:p>
            <a:pPr algn="ctr"/>
            <a:r>
              <a:rPr lang="de-DE" altLang="de-DE" sz="1600" b="1">
                <a:cs typeface="Arial" charset="0"/>
              </a:rPr>
              <a:t>Seeuferbewertung </a:t>
            </a:r>
          </a:p>
          <a:p>
            <a:pPr algn="ctr"/>
            <a:r>
              <a:rPr lang="de-DE" altLang="de-DE" sz="1600" b="1">
                <a:cs typeface="Arial" charset="0"/>
              </a:rPr>
              <a:t>nach </a:t>
            </a:r>
          </a:p>
          <a:p>
            <a:pPr algn="ctr"/>
            <a:r>
              <a:rPr lang="de-DE" altLang="de-DE" sz="1600" b="1">
                <a:cs typeface="Arial" charset="0"/>
              </a:rPr>
              <a:t>HMS-Verfahren</a:t>
            </a:r>
          </a:p>
          <a:p>
            <a:pPr algn="ctr"/>
            <a:endParaRPr lang="de-DE" altLang="de-DE" sz="1600" b="1">
              <a:cs typeface="Arial" charset="0"/>
            </a:endParaRPr>
          </a:p>
          <a:p>
            <a:pPr algn="ctr"/>
            <a:r>
              <a:rPr lang="de-DE" altLang="de-DE" sz="1400" b="1">
                <a:cs typeface="Arial" charset="0"/>
              </a:rPr>
              <a:t>(IaG 2013)</a:t>
            </a:r>
          </a:p>
        </p:txBody>
      </p:sp>
      <p:graphicFrame>
        <p:nvGraphicFramePr>
          <p:cNvPr id="8" name="Tabelle 7"/>
          <p:cNvGraphicFramePr>
            <a:graphicFrameLocks noGrp="1"/>
          </p:cNvGraphicFramePr>
          <p:nvPr/>
        </p:nvGraphicFramePr>
        <p:xfrm>
          <a:off x="7321550" y="847725"/>
          <a:ext cx="1533525" cy="20478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26"/>
                <a:gridCol w="793159"/>
                <a:gridCol w="516740"/>
              </a:tblGrid>
              <a:tr h="476250">
                <a:tc gridSpan="2"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Zustands-klasse</a:t>
                      </a:r>
                      <a:endParaRPr lang="de-DE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200" smtClean="0"/>
                        <a:t>De-fizit</a:t>
                      </a:r>
                      <a:endParaRPr lang="de-DE" sz="1200" dirty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r>
                        <a:rPr lang="de-DE" sz="1100" dirty="0" smtClean="0"/>
                        <a:t>1</a:t>
                      </a:r>
                      <a:endParaRPr lang="de-DE" sz="11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 smtClean="0">
                          <a:solidFill>
                            <a:schemeClr val="bg1"/>
                          </a:solidFill>
                        </a:rPr>
                        <a:t>sehr gut </a:t>
                      </a:r>
                      <a:endParaRPr lang="de-DE" sz="1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 smtClean="0"/>
                        <a:t>+1</a:t>
                      </a:r>
                      <a:endParaRPr lang="de-DE" sz="11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85750">
                <a:tc>
                  <a:txBody>
                    <a:bodyPr/>
                    <a:lstStyle/>
                    <a:p>
                      <a:r>
                        <a:rPr lang="de-DE" sz="1100" dirty="0" smtClean="0"/>
                        <a:t>2</a:t>
                      </a:r>
                      <a:endParaRPr lang="de-DE" sz="11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 smtClean="0"/>
                        <a:t>gut</a:t>
                      </a:r>
                      <a:endParaRPr lang="de-DE" sz="11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 smtClean="0"/>
                        <a:t>0</a:t>
                      </a:r>
                      <a:endParaRPr lang="de-DE" sz="11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66700">
                <a:tc>
                  <a:txBody>
                    <a:bodyPr/>
                    <a:lstStyle/>
                    <a:p>
                      <a:r>
                        <a:rPr lang="de-DE" sz="1100" dirty="0" smtClean="0"/>
                        <a:t>3</a:t>
                      </a:r>
                      <a:endParaRPr lang="de-DE" sz="11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 smtClean="0"/>
                        <a:t>mäßig</a:t>
                      </a:r>
                      <a:endParaRPr lang="de-DE" sz="11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 smtClean="0"/>
                        <a:t>-1</a:t>
                      </a:r>
                      <a:endParaRPr lang="de-DE" sz="11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52425">
                <a:tc>
                  <a:txBody>
                    <a:bodyPr/>
                    <a:lstStyle/>
                    <a:p>
                      <a:r>
                        <a:rPr lang="de-DE" sz="1100" dirty="0" smtClean="0"/>
                        <a:t>4</a:t>
                      </a:r>
                      <a:endParaRPr lang="de-DE" sz="11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 err="1" smtClean="0"/>
                        <a:t>unbe</a:t>
                      </a:r>
                      <a:r>
                        <a:rPr lang="de-DE" sz="1100" dirty="0" smtClean="0"/>
                        <a:t>-friedigend</a:t>
                      </a:r>
                      <a:endParaRPr lang="de-DE" sz="11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 smtClean="0"/>
                        <a:t>-2</a:t>
                      </a:r>
                      <a:endParaRPr lang="de-DE" sz="11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06705">
                <a:tc>
                  <a:txBody>
                    <a:bodyPr/>
                    <a:lstStyle/>
                    <a:p>
                      <a:r>
                        <a:rPr lang="de-DE" sz="1100" dirty="0" smtClean="0"/>
                        <a:t>5</a:t>
                      </a:r>
                      <a:endParaRPr lang="de-DE" sz="11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 smtClean="0"/>
                        <a:t>schlecht</a:t>
                      </a:r>
                      <a:endParaRPr lang="de-DE" sz="1100" dirty="0"/>
                    </a:p>
                  </a:txBody>
                  <a:tcP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 smtClean="0"/>
                        <a:t>-3</a:t>
                      </a:r>
                      <a:endParaRPr lang="de-DE" sz="11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720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61988"/>
            <a:ext cx="7196138" cy="615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5322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Textfeld 3"/>
          <p:cNvSpPr txBox="1">
            <a:spLocks noChangeArrowheads="1"/>
          </p:cNvSpPr>
          <p:nvPr/>
        </p:nvSpPr>
        <p:spPr bwMode="auto">
          <a:xfrm>
            <a:off x="768350" y="1306513"/>
            <a:ext cx="8054975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6096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990600" indent="-5334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371600" indent="-4572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752600" indent="-3810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209800" indent="-3810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6670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31242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5814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40386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200"/>
              </a:spcAft>
              <a:buFont typeface="Calibri" pitchFamily="34" charset="0"/>
              <a:buAutoNum type="arabicParenBoth"/>
            </a:pPr>
            <a:r>
              <a:rPr lang="de-DE" altLang="de-DE" sz="1800" b="1">
                <a:cs typeface="Arial" charset="0"/>
              </a:rPr>
              <a:t>Berichtspflichtige Gewässer </a:t>
            </a:r>
            <a:r>
              <a:rPr lang="de-DE" altLang="de-DE" sz="1800" b="1" u="sng">
                <a:cs typeface="Arial" charset="0"/>
              </a:rPr>
              <a:t>mit</a:t>
            </a:r>
            <a:r>
              <a:rPr lang="de-DE" altLang="de-DE" sz="1800" b="1">
                <a:cs typeface="Arial" charset="0"/>
              </a:rPr>
              <a:t> strukturellen Defiziten auf Ebene des gesamten Wasserkörpers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Font typeface="Calibri" pitchFamily="34" charset="0"/>
              <a:buNone/>
            </a:pPr>
            <a:endParaRPr lang="de-DE" altLang="de-DE" sz="1800" b="1">
              <a:cs typeface="Arial" charset="0"/>
            </a:endParaRP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Font typeface="Calibri" pitchFamily="34" charset="0"/>
              <a:buNone/>
            </a:pPr>
            <a:r>
              <a:rPr lang="de-DE" altLang="de-DE" sz="1800" b="1">
                <a:cs typeface="Arial" charset="0"/>
                <a:sym typeface="Wingdings" pitchFamily="2" charset="2"/>
              </a:rPr>
              <a:t> Kommt nicht vor im Gebiet, da Stadtsee nicht berichtspflichtig</a:t>
            </a:r>
            <a:endParaRPr lang="de-DE" altLang="de-DE" sz="1800" b="1">
              <a:cs typeface="Arial" charset="0"/>
            </a:endParaRPr>
          </a:p>
        </p:txBody>
      </p:sp>
      <p:sp>
        <p:nvSpPr>
          <p:cNvPr id="173059" name="Rectangle 2"/>
          <p:cNvSpPr>
            <a:spLocks noGrp="1"/>
          </p:cNvSpPr>
          <p:nvPr>
            <p:ph type="title" idx="4294967295"/>
          </p:nvPr>
        </p:nvSpPr>
        <p:spPr>
          <a:xfrm>
            <a:off x="1600200" y="98425"/>
            <a:ext cx="6945313" cy="561975"/>
          </a:xfrm>
        </p:spPr>
        <p:txBody>
          <a:bodyPr/>
          <a:lstStyle/>
          <a:p>
            <a:r>
              <a:rPr lang="de-DE" altLang="de-DE" sz="2000" b="1" smtClean="0">
                <a:solidFill>
                  <a:schemeClr val="bg1"/>
                </a:solidFill>
              </a:rPr>
              <a:t>Standgewässergruppen</a:t>
            </a:r>
          </a:p>
        </p:txBody>
      </p:sp>
    </p:spTree>
    <p:extLst>
      <p:ext uri="{BB962C8B-B14F-4D97-AF65-F5344CB8AC3E}">
        <p14:creationId xmlns:p14="http://schemas.microsoft.com/office/powerpoint/2010/main" val="920405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1650" y="1598613"/>
            <a:ext cx="5854700" cy="511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74083" name="Group 3"/>
          <p:cNvGrpSpPr>
            <a:grpSpLocks/>
          </p:cNvGrpSpPr>
          <p:nvPr/>
        </p:nvGrpSpPr>
        <p:grpSpPr bwMode="auto">
          <a:xfrm>
            <a:off x="1751013" y="2527300"/>
            <a:ext cx="1549400" cy="490538"/>
            <a:chOff x="868" y="1435"/>
            <a:chExt cx="976" cy="309"/>
          </a:xfrm>
        </p:grpSpPr>
        <p:cxnSp>
          <p:nvCxnSpPr>
            <p:cNvPr id="174084" name="Gerade Verbindung mit Pfeil 31"/>
            <p:cNvCxnSpPr>
              <a:cxnSpLocks noChangeShapeType="1"/>
            </p:cNvCxnSpPr>
            <p:nvPr/>
          </p:nvCxnSpPr>
          <p:spPr bwMode="auto">
            <a:xfrm>
              <a:off x="1381" y="1654"/>
              <a:ext cx="166" cy="90"/>
            </a:xfrm>
            <a:prstGeom prst="straightConnector1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74085" name="Textfeld 1"/>
            <p:cNvSpPr txBox="1">
              <a:spLocks noChangeArrowheads="1"/>
            </p:cNvSpPr>
            <p:nvPr/>
          </p:nvSpPr>
          <p:spPr bwMode="auto">
            <a:xfrm>
              <a:off x="868" y="1435"/>
              <a:ext cx="976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1400" b="1">
                  <a:cs typeface="Arial" charset="0"/>
                </a:rPr>
                <a:t>Gr. Kastavensee</a:t>
              </a:r>
              <a:endParaRPr lang="de-DE" altLang="de-DE" sz="1400" b="1">
                <a:solidFill>
                  <a:srgbClr val="984807"/>
                </a:solidFill>
                <a:cs typeface="Arial" charset="0"/>
              </a:endParaRPr>
            </a:p>
          </p:txBody>
        </p:sp>
      </p:grpSp>
      <p:sp>
        <p:nvSpPr>
          <p:cNvPr id="174086" name="Rectangle 2"/>
          <p:cNvSpPr>
            <a:spLocks noGrp="1"/>
          </p:cNvSpPr>
          <p:nvPr>
            <p:ph type="title" idx="4294967295"/>
          </p:nvPr>
        </p:nvSpPr>
        <p:spPr>
          <a:xfrm>
            <a:off x="1600200" y="58738"/>
            <a:ext cx="6945313" cy="561975"/>
          </a:xfrm>
        </p:spPr>
        <p:txBody>
          <a:bodyPr/>
          <a:lstStyle/>
          <a:p>
            <a:r>
              <a:rPr lang="de-DE" altLang="de-DE" sz="2000" b="1" smtClean="0">
                <a:solidFill>
                  <a:schemeClr val="bg1"/>
                </a:solidFill>
              </a:rPr>
              <a:t>Maßnahmenvorschläge für die Standgewässergruppen</a:t>
            </a:r>
          </a:p>
        </p:txBody>
      </p:sp>
      <p:grpSp>
        <p:nvGrpSpPr>
          <p:cNvPr id="174087" name="Group 7"/>
          <p:cNvGrpSpPr>
            <a:grpSpLocks/>
          </p:cNvGrpSpPr>
          <p:nvPr/>
        </p:nvGrpSpPr>
        <p:grpSpPr bwMode="auto">
          <a:xfrm>
            <a:off x="4889500" y="4710113"/>
            <a:ext cx="1714500" cy="503237"/>
            <a:chOff x="3079" y="2819"/>
            <a:chExt cx="1080" cy="317"/>
          </a:xfrm>
        </p:grpSpPr>
        <p:sp>
          <p:nvSpPr>
            <p:cNvPr id="174088" name="Textfeld 1"/>
            <p:cNvSpPr txBox="1">
              <a:spLocks noChangeArrowheads="1"/>
            </p:cNvSpPr>
            <p:nvPr/>
          </p:nvSpPr>
          <p:spPr bwMode="auto">
            <a:xfrm>
              <a:off x="3079" y="2944"/>
              <a:ext cx="1080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1400" b="1">
                  <a:cs typeface="Arial" charset="0"/>
                </a:rPr>
                <a:t>Fährsee mit Zaarsee</a:t>
              </a:r>
            </a:p>
          </p:txBody>
        </p:sp>
        <p:cxnSp>
          <p:nvCxnSpPr>
            <p:cNvPr id="32" name="Gerade Verbindung mit Pfeil 31"/>
            <p:cNvCxnSpPr/>
            <p:nvPr/>
          </p:nvCxnSpPr>
          <p:spPr>
            <a:xfrm flipV="1">
              <a:off x="3635" y="2819"/>
              <a:ext cx="56" cy="12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4090" name="Textfeld 1"/>
          <p:cNvSpPr txBox="1">
            <a:spLocks noChangeArrowheads="1"/>
          </p:cNvSpPr>
          <p:nvPr/>
        </p:nvSpPr>
        <p:spPr bwMode="auto">
          <a:xfrm>
            <a:off x="6610350" y="4013200"/>
            <a:ext cx="1112838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400" b="1">
                <a:cs typeface="Arial" charset="0"/>
              </a:rPr>
              <a:t>Petznicksee</a:t>
            </a:r>
            <a:endParaRPr lang="de-DE" altLang="de-DE" sz="1400" b="1">
              <a:solidFill>
                <a:srgbClr val="984807"/>
              </a:solidFill>
              <a:cs typeface="Arial" charset="0"/>
            </a:endParaRPr>
          </a:p>
        </p:txBody>
      </p:sp>
      <p:cxnSp>
        <p:nvCxnSpPr>
          <p:cNvPr id="4" name="Gerade Verbindung mit Pfeil 31"/>
          <p:cNvCxnSpPr/>
          <p:nvPr/>
        </p:nvCxnSpPr>
        <p:spPr>
          <a:xfrm flipV="1">
            <a:off x="6362700" y="4181475"/>
            <a:ext cx="246063" cy="127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092" name="Rectangle 3"/>
          <p:cNvSpPr>
            <a:spLocks noChangeArrowheads="1"/>
          </p:cNvSpPr>
          <p:nvPr/>
        </p:nvSpPr>
        <p:spPr bwMode="auto">
          <a:xfrm>
            <a:off x="957263" y="850900"/>
            <a:ext cx="74072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81000" indent="-3810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838200" indent="-3810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95400" indent="-3810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752600" indent="-3810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209800" indent="-3810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6670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31242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5814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40386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 b="1">
                <a:cs typeface="Arial" charset="0"/>
              </a:rPr>
              <a:t>(2) Berichtspflichtige Gewässer </a:t>
            </a:r>
            <a:r>
              <a:rPr lang="de-DE" altLang="de-DE" sz="1800" b="1" u="sng">
                <a:cs typeface="Arial" charset="0"/>
              </a:rPr>
              <a:t>mit</a:t>
            </a:r>
            <a:r>
              <a:rPr lang="de-DE" altLang="de-DE" sz="1800" b="1">
                <a:cs typeface="Arial" charset="0"/>
              </a:rPr>
              <a:t> strukturellen Defiziten auf Ebene der PA,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 b="1">
                <a:cs typeface="Arial" charset="0"/>
              </a:rPr>
              <a:t> aber </a:t>
            </a:r>
            <a:r>
              <a:rPr lang="de-DE" altLang="de-DE" sz="1800" b="1" u="sng">
                <a:cs typeface="Arial" charset="0"/>
              </a:rPr>
              <a:t>ohne</a:t>
            </a:r>
            <a:r>
              <a:rPr lang="de-DE" altLang="de-DE" sz="1800" b="1">
                <a:cs typeface="Arial" charset="0"/>
              </a:rPr>
              <a:t> Defizite im ökol. Zustand</a:t>
            </a:r>
          </a:p>
        </p:txBody>
      </p:sp>
    </p:spTree>
    <p:extLst>
      <p:ext uri="{BB962C8B-B14F-4D97-AF65-F5344CB8AC3E}">
        <p14:creationId xmlns:p14="http://schemas.microsoft.com/office/powerpoint/2010/main" val="2311090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541" name="Picture 1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97025"/>
            <a:ext cx="8240713" cy="511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9446" name="Rectangle 2"/>
          <p:cNvSpPr>
            <a:spLocks noGrp="1"/>
          </p:cNvSpPr>
          <p:nvPr>
            <p:ph type="title" idx="4294967295"/>
          </p:nvPr>
        </p:nvSpPr>
        <p:spPr>
          <a:xfrm>
            <a:off x="1600200" y="58738"/>
            <a:ext cx="6945313" cy="561975"/>
          </a:xfrm>
        </p:spPr>
        <p:txBody>
          <a:bodyPr/>
          <a:lstStyle/>
          <a:p>
            <a:r>
              <a:rPr lang="de-DE" altLang="de-DE" sz="2000" b="1" smtClean="0">
                <a:solidFill>
                  <a:schemeClr val="bg1"/>
                </a:solidFill>
              </a:rPr>
              <a:t>Maßnahmenvorschläge für die Standgewässergruppen</a:t>
            </a:r>
          </a:p>
        </p:txBody>
      </p:sp>
      <p:sp>
        <p:nvSpPr>
          <p:cNvPr id="189452" name="Rectangle 3"/>
          <p:cNvSpPr>
            <a:spLocks noChangeArrowheads="1"/>
          </p:cNvSpPr>
          <p:nvPr/>
        </p:nvSpPr>
        <p:spPr bwMode="auto">
          <a:xfrm>
            <a:off x="957263" y="850900"/>
            <a:ext cx="74072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81000" indent="-3810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838200" indent="-3810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95400" indent="-3810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752600" indent="-3810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209800" indent="-3810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6670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31242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5814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40386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 b="1">
                <a:cs typeface="Arial" charset="0"/>
              </a:rPr>
              <a:t>(2) Berichtspflichtige Gewässer </a:t>
            </a:r>
            <a:r>
              <a:rPr lang="de-DE" altLang="de-DE" sz="1800" b="1" u="sng">
                <a:cs typeface="Arial" charset="0"/>
              </a:rPr>
              <a:t>mit</a:t>
            </a:r>
            <a:r>
              <a:rPr lang="de-DE" altLang="de-DE" sz="1800" b="1">
                <a:cs typeface="Arial" charset="0"/>
              </a:rPr>
              <a:t> strukturellen Defiziten auf Ebene der PA,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 b="1">
                <a:cs typeface="Arial" charset="0"/>
              </a:rPr>
              <a:t> aber </a:t>
            </a:r>
            <a:r>
              <a:rPr lang="de-DE" altLang="de-DE" sz="1800" b="1" u="sng">
                <a:cs typeface="Arial" charset="0"/>
              </a:rPr>
              <a:t>ohne</a:t>
            </a:r>
            <a:r>
              <a:rPr lang="de-DE" altLang="de-DE" sz="1800" b="1">
                <a:cs typeface="Arial" charset="0"/>
              </a:rPr>
              <a:t> Defizite im ökol. Zustand</a:t>
            </a:r>
          </a:p>
        </p:txBody>
      </p:sp>
      <p:sp>
        <p:nvSpPr>
          <p:cNvPr id="189464" name="Line 24"/>
          <p:cNvSpPr>
            <a:spLocks noChangeShapeType="1"/>
          </p:cNvSpPr>
          <p:nvPr/>
        </p:nvSpPr>
        <p:spPr bwMode="auto">
          <a:xfrm flipH="1" flipV="1">
            <a:off x="5276850" y="1900238"/>
            <a:ext cx="1123950" cy="1555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89465" name="Line 25"/>
          <p:cNvSpPr>
            <a:spLocks noChangeShapeType="1"/>
          </p:cNvSpPr>
          <p:nvPr/>
        </p:nvSpPr>
        <p:spPr bwMode="auto">
          <a:xfrm flipH="1">
            <a:off x="4881563" y="2132013"/>
            <a:ext cx="1463675" cy="9937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89466" name="Line 26"/>
          <p:cNvSpPr>
            <a:spLocks noChangeShapeType="1"/>
          </p:cNvSpPr>
          <p:nvPr/>
        </p:nvSpPr>
        <p:spPr bwMode="auto">
          <a:xfrm flipH="1">
            <a:off x="4951413" y="2097088"/>
            <a:ext cx="1489075" cy="11668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89476" name="Line 36"/>
          <p:cNvSpPr>
            <a:spLocks noChangeShapeType="1"/>
          </p:cNvSpPr>
          <p:nvPr/>
        </p:nvSpPr>
        <p:spPr bwMode="auto">
          <a:xfrm flipH="1" flipV="1">
            <a:off x="5334000" y="2663825"/>
            <a:ext cx="349250" cy="10525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89485" name="Line 45"/>
          <p:cNvSpPr>
            <a:spLocks noChangeShapeType="1"/>
          </p:cNvSpPr>
          <p:nvPr/>
        </p:nvSpPr>
        <p:spPr bwMode="auto">
          <a:xfrm flipV="1">
            <a:off x="4165600" y="2435225"/>
            <a:ext cx="1112838" cy="95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aphicFrame>
        <p:nvGraphicFramePr>
          <p:cNvPr id="189507" name="Group 67"/>
          <p:cNvGraphicFramePr>
            <a:graphicFrameLocks noGrp="1"/>
          </p:cNvGraphicFramePr>
          <p:nvPr/>
        </p:nvGraphicFramePr>
        <p:xfrm>
          <a:off x="6416675" y="1768475"/>
          <a:ext cx="2157413" cy="612776"/>
        </p:xfrm>
        <a:graphic>
          <a:graphicData uri="http://schemas.openxmlformats.org/drawingml/2006/table">
            <a:tbl>
              <a:tblPr/>
              <a:tblGrid>
                <a:gridCol w="2157413"/>
              </a:tblGrid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pitchFamily="34" charset="0"/>
                        </a:rPr>
                        <a:t>Marode Steganlage rückbauen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89527" name="Group 87"/>
          <p:cNvGraphicFramePr>
            <a:graphicFrameLocks noGrp="1"/>
          </p:cNvGraphicFramePr>
          <p:nvPr/>
        </p:nvGraphicFramePr>
        <p:xfrm>
          <a:off x="1981200" y="1922463"/>
          <a:ext cx="2157413" cy="900748"/>
        </p:xfrm>
        <a:graphic>
          <a:graphicData uri="http://schemas.openxmlformats.org/drawingml/2006/table">
            <a:tbl>
              <a:tblPr/>
              <a:tblGrid>
                <a:gridCol w="2157413"/>
              </a:tblGrid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pitchFamily="34" charset="0"/>
                        </a:rPr>
                        <a:t>Extensivierung Wassersport (Prüfen der Möglichkeiten von Stegumbau oder –</a:t>
                      </a:r>
                      <a:r>
                        <a:rPr kumimoji="0" lang="de-DE" altLang="de-DE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pitchFamily="34" charset="0"/>
                        </a:rPr>
                        <a:t>rückbau</a:t>
                      </a:r>
                      <a:r>
                        <a:rPr kumimoji="0" lang="de-DE" altLang="de-DE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pitchFamily="34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89525" name="Group 85"/>
          <p:cNvGraphicFramePr>
            <a:graphicFrameLocks noGrp="1"/>
          </p:cNvGraphicFramePr>
          <p:nvPr/>
        </p:nvGraphicFramePr>
        <p:xfrm>
          <a:off x="5672138" y="3706813"/>
          <a:ext cx="2157412" cy="733108"/>
        </p:xfrm>
        <a:graphic>
          <a:graphicData uri="http://schemas.openxmlformats.org/drawingml/2006/table">
            <a:tbl>
              <a:tblPr/>
              <a:tblGrid>
                <a:gridCol w="2157412"/>
              </a:tblGrid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pitchFamily="34" charset="0"/>
                        </a:rPr>
                        <a:t>Verhinderung der Ausdehnung  der bebauten Flächen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89540" name="Group 100"/>
          <p:cNvGraphicFramePr>
            <a:graphicFrameLocks noGrp="1"/>
          </p:cNvGraphicFramePr>
          <p:nvPr/>
        </p:nvGraphicFramePr>
        <p:xfrm>
          <a:off x="1692275" y="3822700"/>
          <a:ext cx="2157413" cy="565468"/>
        </p:xfrm>
        <a:graphic>
          <a:graphicData uri="http://schemas.openxmlformats.org/drawingml/2006/table">
            <a:tbl>
              <a:tblPr/>
              <a:tblGrid>
                <a:gridCol w="2157413"/>
              </a:tblGrid>
              <a:tr h="2254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Calibri" pitchFamily="34" charset="0"/>
                        </a:rPr>
                        <a:t>Waldumbau im Umland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181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/>
          </p:cNvSpPr>
          <p:nvPr>
            <p:ph type="title" idx="4294967295"/>
          </p:nvPr>
        </p:nvSpPr>
        <p:spPr>
          <a:xfrm>
            <a:off x="1600200" y="58738"/>
            <a:ext cx="6945313" cy="561975"/>
          </a:xfrm>
        </p:spPr>
        <p:txBody>
          <a:bodyPr/>
          <a:lstStyle/>
          <a:p>
            <a:r>
              <a:rPr lang="de-DE" altLang="de-DE" sz="2000" b="1" smtClean="0">
                <a:solidFill>
                  <a:schemeClr val="bg1"/>
                </a:solidFill>
              </a:rPr>
              <a:t>Maßnahmenvorschläge für die Standgewässergruppen</a:t>
            </a:r>
          </a:p>
        </p:txBody>
      </p:sp>
      <p:sp>
        <p:nvSpPr>
          <p:cNvPr id="190467" name="Rectangle 3"/>
          <p:cNvSpPr>
            <a:spLocks noChangeArrowheads="1"/>
          </p:cNvSpPr>
          <p:nvPr/>
        </p:nvSpPr>
        <p:spPr bwMode="auto">
          <a:xfrm>
            <a:off x="957263" y="850900"/>
            <a:ext cx="74072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81000" indent="-3810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838200" indent="-3810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95400" indent="-3810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752600" indent="-3810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209800" indent="-3810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6670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31242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5814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40386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 b="1">
                <a:cs typeface="Arial" charset="0"/>
              </a:rPr>
              <a:t>(2) Berichtspflichtige Gewässer </a:t>
            </a:r>
            <a:r>
              <a:rPr lang="de-DE" altLang="de-DE" sz="1800" b="1" u="sng">
                <a:cs typeface="Arial" charset="0"/>
              </a:rPr>
              <a:t>mit</a:t>
            </a:r>
            <a:r>
              <a:rPr lang="de-DE" altLang="de-DE" sz="1800" b="1">
                <a:cs typeface="Arial" charset="0"/>
              </a:rPr>
              <a:t> strukturellen Defiziten auf Ebene der PA,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 b="1">
                <a:cs typeface="Arial" charset="0"/>
              </a:rPr>
              <a:t> aber </a:t>
            </a:r>
            <a:r>
              <a:rPr lang="de-DE" altLang="de-DE" sz="1800" b="1" u="sng">
                <a:cs typeface="Arial" charset="0"/>
              </a:rPr>
              <a:t>ohne</a:t>
            </a:r>
            <a:r>
              <a:rPr lang="de-DE" altLang="de-DE" sz="1800" b="1">
                <a:cs typeface="Arial" charset="0"/>
              </a:rPr>
              <a:t> Defizite im ökol. Zustand</a:t>
            </a:r>
          </a:p>
        </p:txBody>
      </p:sp>
      <p:pic>
        <p:nvPicPr>
          <p:cNvPr id="190507" name="Picture 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963" y="1579563"/>
            <a:ext cx="8240712" cy="511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90517" name="Group 53"/>
          <p:cNvGraphicFramePr>
            <a:graphicFrameLocks noGrp="1"/>
          </p:cNvGraphicFramePr>
          <p:nvPr/>
        </p:nvGraphicFramePr>
        <p:xfrm>
          <a:off x="647700" y="4919663"/>
          <a:ext cx="2157413" cy="565468"/>
        </p:xfrm>
        <a:graphic>
          <a:graphicData uri="http://schemas.openxmlformats.org/drawingml/2006/table">
            <a:tbl>
              <a:tblPr/>
              <a:tblGrid>
                <a:gridCol w="2157413"/>
              </a:tblGrid>
              <a:tr h="2254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Calibri" pitchFamily="34" charset="0"/>
                        </a:rPr>
                        <a:t>Waldumbau im Umland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sp>
        <p:nvSpPr>
          <p:cNvPr id="190516" name="Line 52"/>
          <p:cNvSpPr>
            <a:spLocks noChangeShapeType="1"/>
          </p:cNvSpPr>
          <p:nvPr/>
        </p:nvSpPr>
        <p:spPr bwMode="auto">
          <a:xfrm flipH="1" flipV="1">
            <a:off x="1419225" y="4125913"/>
            <a:ext cx="141288" cy="8191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0518" name="Line 54"/>
          <p:cNvSpPr>
            <a:spLocks noChangeShapeType="1"/>
          </p:cNvSpPr>
          <p:nvPr/>
        </p:nvSpPr>
        <p:spPr bwMode="auto">
          <a:xfrm flipH="1">
            <a:off x="1338263" y="2444750"/>
            <a:ext cx="601662" cy="9683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aphicFrame>
        <p:nvGraphicFramePr>
          <p:cNvPr id="190527" name="Group 63"/>
          <p:cNvGraphicFramePr>
            <a:graphicFrameLocks noGrp="1"/>
          </p:cNvGraphicFramePr>
          <p:nvPr/>
        </p:nvGraphicFramePr>
        <p:xfrm>
          <a:off x="1806575" y="1730375"/>
          <a:ext cx="2157413" cy="733108"/>
        </p:xfrm>
        <a:graphic>
          <a:graphicData uri="http://schemas.openxmlformats.org/drawingml/2006/table">
            <a:tbl>
              <a:tblPr/>
              <a:tblGrid>
                <a:gridCol w="2157413"/>
              </a:tblGrid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pitchFamily="34" charset="0"/>
                        </a:rPr>
                        <a:t>Verhinderung der Ausdehnung  der bebauten Flächen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0569" name="Group 105"/>
          <p:cNvGraphicFramePr>
            <a:graphicFrameLocks noGrp="1"/>
          </p:cNvGraphicFramePr>
          <p:nvPr/>
        </p:nvGraphicFramePr>
        <p:xfrm>
          <a:off x="4808538" y="2798763"/>
          <a:ext cx="2157412" cy="900748"/>
        </p:xfrm>
        <a:graphic>
          <a:graphicData uri="http://schemas.openxmlformats.org/drawingml/2006/table">
            <a:tbl>
              <a:tblPr/>
              <a:tblGrid>
                <a:gridCol w="2157412"/>
              </a:tblGrid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</a:rPr>
                        <a:t>Vertiefende Untersuchungen und Kontrollen zum Nährstoffrückhalt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 Höhe Nährstoffeinträge?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sp>
        <p:nvSpPr>
          <p:cNvPr id="190541" name="Line 77"/>
          <p:cNvSpPr>
            <a:spLocks noChangeShapeType="1"/>
          </p:cNvSpPr>
          <p:nvPr/>
        </p:nvSpPr>
        <p:spPr bwMode="auto">
          <a:xfrm flipH="1">
            <a:off x="4706938" y="3721100"/>
            <a:ext cx="419100" cy="7254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0542" name="Line 78"/>
          <p:cNvSpPr>
            <a:spLocks noChangeShapeType="1"/>
          </p:cNvSpPr>
          <p:nvPr/>
        </p:nvSpPr>
        <p:spPr bwMode="auto">
          <a:xfrm flipH="1">
            <a:off x="5010150" y="3676650"/>
            <a:ext cx="392113" cy="9429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0543" name="Line 79"/>
          <p:cNvSpPr>
            <a:spLocks noChangeShapeType="1"/>
          </p:cNvSpPr>
          <p:nvPr/>
        </p:nvSpPr>
        <p:spPr bwMode="auto">
          <a:xfrm flipH="1">
            <a:off x="5191125" y="3690938"/>
            <a:ext cx="331788" cy="8651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0544" name="Line 80"/>
          <p:cNvSpPr>
            <a:spLocks noChangeShapeType="1"/>
          </p:cNvSpPr>
          <p:nvPr/>
        </p:nvSpPr>
        <p:spPr bwMode="auto">
          <a:xfrm flipH="1">
            <a:off x="5754688" y="3689350"/>
            <a:ext cx="184150" cy="7429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aphicFrame>
        <p:nvGraphicFramePr>
          <p:cNvPr id="190556" name="Group 92"/>
          <p:cNvGraphicFramePr>
            <a:graphicFrameLocks noGrp="1"/>
          </p:cNvGraphicFramePr>
          <p:nvPr/>
        </p:nvGraphicFramePr>
        <p:xfrm>
          <a:off x="3551238" y="5078413"/>
          <a:ext cx="2157412" cy="612776"/>
        </p:xfrm>
        <a:graphic>
          <a:graphicData uri="http://schemas.openxmlformats.org/drawingml/2006/table">
            <a:tbl>
              <a:tblPr/>
              <a:tblGrid>
                <a:gridCol w="2157412"/>
              </a:tblGrid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pitchFamily="34" charset="0"/>
                        </a:rPr>
                        <a:t>Gewässerrandstreifen ausweisen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sp>
        <p:nvSpPr>
          <p:cNvPr id="190557" name="Line 93"/>
          <p:cNvSpPr>
            <a:spLocks noChangeShapeType="1"/>
          </p:cNvSpPr>
          <p:nvPr/>
        </p:nvSpPr>
        <p:spPr bwMode="auto">
          <a:xfrm>
            <a:off x="5668963" y="5308600"/>
            <a:ext cx="868362" cy="3587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0558" name="Line 94"/>
          <p:cNvSpPr>
            <a:spLocks noChangeShapeType="1"/>
          </p:cNvSpPr>
          <p:nvPr/>
        </p:nvSpPr>
        <p:spPr bwMode="auto">
          <a:xfrm flipV="1">
            <a:off x="5710238" y="4576763"/>
            <a:ext cx="712787" cy="5461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aphicFrame>
        <p:nvGraphicFramePr>
          <p:cNvPr id="190567" name="Group 103"/>
          <p:cNvGraphicFramePr>
            <a:graphicFrameLocks noGrp="1"/>
          </p:cNvGraphicFramePr>
          <p:nvPr/>
        </p:nvGraphicFramePr>
        <p:xfrm>
          <a:off x="3844925" y="5824538"/>
          <a:ext cx="2157413" cy="733108"/>
        </p:xfrm>
        <a:graphic>
          <a:graphicData uri="http://schemas.openxmlformats.org/drawingml/2006/table">
            <a:tbl>
              <a:tblPr/>
              <a:tblGrid>
                <a:gridCol w="2157413"/>
              </a:tblGrid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pitchFamily="34" charset="0"/>
                        </a:rPr>
                        <a:t>Verhinderung der Ausdehnung  der bebauten Flächen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sp>
        <p:nvSpPr>
          <p:cNvPr id="190568" name="Line 104"/>
          <p:cNvSpPr>
            <a:spLocks noChangeShapeType="1"/>
          </p:cNvSpPr>
          <p:nvPr/>
        </p:nvSpPr>
        <p:spPr bwMode="auto">
          <a:xfrm flipV="1">
            <a:off x="5946775" y="6248400"/>
            <a:ext cx="338138" cy="158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4495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hteck 1"/>
          <p:cNvSpPr>
            <a:spLocks noChangeArrowheads="1"/>
          </p:cNvSpPr>
          <p:nvPr/>
        </p:nvSpPr>
        <p:spPr bwMode="auto">
          <a:xfrm>
            <a:off x="4600436" y="633730"/>
            <a:ext cx="40481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ts val="1200"/>
              </a:spcBef>
            </a:pPr>
            <a:r>
              <a:rPr lang="de-DE" altLang="de-DE" b="1" dirty="0" smtClean="0"/>
              <a:t>Referenzzustand                                  Typ </a:t>
            </a:r>
            <a:r>
              <a:rPr lang="de-DE" altLang="de-DE" b="1" dirty="0"/>
              <a:t>21: seeausflussgeprägtes Fließ</a:t>
            </a:r>
          </a:p>
        </p:txBody>
      </p:sp>
      <p:pic>
        <p:nvPicPr>
          <p:cNvPr id="61443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424237"/>
            <a:ext cx="4578350" cy="343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4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712909"/>
            <a:ext cx="4578350" cy="30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>
            <a:spLocks noGrp="1"/>
          </p:cNvSpPr>
          <p:nvPr>
            <p:ph type="title" idx="4294967295"/>
          </p:nvPr>
        </p:nvSpPr>
        <p:spPr>
          <a:xfrm>
            <a:off x="1225550" y="58738"/>
            <a:ext cx="7558088" cy="561975"/>
          </a:xfrm>
        </p:spPr>
        <p:txBody>
          <a:bodyPr/>
          <a:lstStyle/>
          <a:p>
            <a:r>
              <a:rPr lang="de-DE" altLang="de-DE" sz="2000" b="1" dirty="0" smtClean="0">
                <a:solidFill>
                  <a:schemeClr val="bg1"/>
                </a:solidFill>
              </a:rPr>
              <a:t>Grundlagen und Methode der Maßnahmenplanung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690415" y="1339557"/>
            <a:ext cx="4346575" cy="5597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DD9E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36000" tIns="36000" rIns="36000" bIns="36000"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sz="1400" dirty="0"/>
              <a:t>v</a:t>
            </a:r>
            <a:r>
              <a:rPr lang="de-DE" altLang="de-DE" sz="1400" dirty="0" smtClean="0"/>
              <a:t>on </a:t>
            </a:r>
            <a:r>
              <a:rPr lang="de-DE" altLang="de-DE" sz="1400" dirty="0"/>
              <a:t>Oberflächenwasser </a:t>
            </a:r>
            <a:r>
              <a:rPr lang="de-DE" altLang="de-DE" sz="1400" dirty="0" smtClean="0"/>
              <a:t>gespeist: </a:t>
            </a:r>
            <a:r>
              <a:rPr lang="de-DE" altLang="de-DE" sz="1400" dirty="0"/>
              <a:t>Temperatur relativ hoch (bis 27 °C)</a:t>
            </a:r>
          </a:p>
          <a:p>
            <a:pPr marL="285750" indent="-285750"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sz="1400" dirty="0" smtClean="0"/>
              <a:t>Profil i.d.R. tief</a:t>
            </a:r>
            <a:r>
              <a:rPr lang="de-DE" altLang="de-DE" sz="1400" dirty="0"/>
              <a:t>, </a:t>
            </a:r>
            <a:r>
              <a:rPr lang="de-DE" altLang="de-DE" sz="1400" dirty="0" smtClean="0"/>
              <a:t>Einbettgerinne</a:t>
            </a:r>
            <a:endParaRPr lang="de-DE" altLang="de-DE" sz="1400" dirty="0"/>
          </a:p>
          <a:p>
            <a:pPr marL="285750" indent="-285750"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sz="1400" dirty="0" smtClean="0"/>
              <a:t>Abflussdynamik und Profilausformung stark abhängig und der Hydrologie der einspeisenden Seen</a:t>
            </a:r>
            <a:endParaRPr lang="de-DE" altLang="de-DE" sz="1400" dirty="0"/>
          </a:p>
          <a:p>
            <a:pPr eaLnBrk="1" hangingPunct="1">
              <a:spcAft>
                <a:spcPts val="600"/>
              </a:spcAft>
            </a:pPr>
            <a:r>
              <a:rPr lang="de-DE" altLang="de-DE" sz="1400" u="sng" dirty="0" smtClean="0"/>
              <a:t>Typ 21 a (organisch geprägt) </a:t>
            </a:r>
            <a:endParaRPr lang="de-DE" altLang="de-DE" sz="1400" u="sng" dirty="0"/>
          </a:p>
          <a:p>
            <a:pPr marL="285750" indent="-285750"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sz="1400" dirty="0" smtClean="0"/>
              <a:t>Geringes Talbodengefälle (&lt;</a:t>
            </a:r>
            <a:r>
              <a:rPr lang="de-DE" altLang="de-DE" sz="1400" dirty="0"/>
              <a:t>0,05m/km</a:t>
            </a:r>
            <a:r>
              <a:rPr lang="de-DE" altLang="de-DE" sz="1400" dirty="0" smtClean="0"/>
              <a:t>)</a:t>
            </a:r>
          </a:p>
          <a:p>
            <a:pPr marL="285750" indent="-285750"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sz="1400" dirty="0" smtClean="0"/>
              <a:t>ruhige Strömung, breite </a:t>
            </a:r>
            <a:r>
              <a:rPr lang="de-DE" altLang="de-DE" sz="1400" dirty="0"/>
              <a:t>amphibische </a:t>
            </a:r>
            <a:r>
              <a:rPr lang="de-DE" altLang="de-DE" sz="1400" dirty="0" smtClean="0"/>
              <a:t>Uferzone</a:t>
            </a:r>
          </a:p>
          <a:p>
            <a:pPr marL="285750" indent="-285750"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sz="1400" dirty="0"/>
              <a:t>mäandrierender bis geschwungener Verlauf</a:t>
            </a:r>
          </a:p>
          <a:p>
            <a:pPr marL="285750" indent="-285750"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sz="1400" dirty="0" smtClean="0"/>
              <a:t>Sohle </a:t>
            </a:r>
            <a:r>
              <a:rPr lang="de-DE" altLang="de-DE" sz="1400" dirty="0"/>
              <a:t>überwiegend aus organischem Material (Holz, Laub, Schlamm, Torf</a:t>
            </a:r>
            <a:r>
              <a:rPr lang="de-DE" altLang="de-DE" sz="1400" dirty="0" smtClean="0"/>
              <a:t>)</a:t>
            </a:r>
            <a:endParaRPr lang="de-DE" altLang="de-DE" sz="1400" dirty="0"/>
          </a:p>
          <a:p>
            <a:pPr eaLnBrk="1" hangingPunct="1">
              <a:spcAft>
                <a:spcPts val="600"/>
              </a:spcAft>
            </a:pPr>
            <a:r>
              <a:rPr lang="de-DE" altLang="de-DE" sz="1400" u="sng" dirty="0" smtClean="0"/>
              <a:t>Typ 21b (mineralisch geprägt)</a:t>
            </a:r>
          </a:p>
          <a:p>
            <a:pPr marL="285750" indent="-285750"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sz="1400" dirty="0" smtClean="0"/>
              <a:t>Höheres Talbodengefälle (&gt;0,05m/km)</a:t>
            </a:r>
          </a:p>
          <a:p>
            <a:pPr marL="285750" indent="-285750"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sz="1400" dirty="0" smtClean="0"/>
              <a:t>i.d.R. geschwungener Verlauf</a:t>
            </a:r>
          </a:p>
          <a:p>
            <a:pPr marL="285750" indent="-285750"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sz="1400" dirty="0" smtClean="0"/>
              <a:t>abwechslungsreiche </a:t>
            </a:r>
            <a:r>
              <a:rPr lang="de-DE" altLang="de-DE" sz="1400" dirty="0"/>
              <a:t>Strömungs- und Substratverhältnisse (Ausbildung von Prall- und </a:t>
            </a:r>
            <a:r>
              <a:rPr lang="de-DE" altLang="de-DE" sz="1400" dirty="0" smtClean="0"/>
              <a:t>Gleithängen </a:t>
            </a:r>
            <a:r>
              <a:rPr lang="de-DE" altLang="de-DE" sz="1400" dirty="0"/>
              <a:t>mit Bildung von Kolken, Sand- und Kiesbänken)</a:t>
            </a:r>
          </a:p>
          <a:p>
            <a:pPr marL="285750" indent="-285750"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sz="1400" dirty="0"/>
              <a:t>Sohle überwiegend aus Sand mit hohem Totholzanteil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105400" y="3396642"/>
            <a:ext cx="41050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err="1" smtClean="0">
                <a:solidFill>
                  <a:schemeClr val="bg1"/>
                </a:solidFill>
              </a:rPr>
              <a:t>Mechowbach</a:t>
            </a:r>
            <a:r>
              <a:rPr lang="de-DE" sz="1600" b="1" dirty="0" smtClean="0">
                <a:solidFill>
                  <a:schemeClr val="bg1"/>
                </a:solidFill>
              </a:rPr>
              <a:t> (Typ 21 a –organisch geprägt) </a:t>
            </a:r>
            <a:endParaRPr lang="de-DE" sz="1600" b="1" dirty="0">
              <a:solidFill>
                <a:schemeClr val="bg1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105399" y="6501015"/>
            <a:ext cx="42756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err="1" smtClean="0">
                <a:solidFill>
                  <a:schemeClr val="bg1"/>
                </a:solidFill>
              </a:rPr>
              <a:t>Küstriner</a:t>
            </a:r>
            <a:r>
              <a:rPr lang="de-DE" sz="1600" b="1" dirty="0" smtClean="0">
                <a:solidFill>
                  <a:schemeClr val="bg1"/>
                </a:solidFill>
              </a:rPr>
              <a:t> Bach (Typ 21 b – mineralisch geprägt) </a:t>
            </a:r>
            <a:endParaRPr lang="de-DE" sz="1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545" name="Picture 5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263" y="1568450"/>
            <a:ext cx="8194675" cy="5116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1490" name="Rectangle 2"/>
          <p:cNvSpPr>
            <a:spLocks noGrp="1"/>
          </p:cNvSpPr>
          <p:nvPr>
            <p:ph type="title" idx="4294967295"/>
          </p:nvPr>
        </p:nvSpPr>
        <p:spPr>
          <a:xfrm>
            <a:off x="1600200" y="58738"/>
            <a:ext cx="6945313" cy="561975"/>
          </a:xfrm>
        </p:spPr>
        <p:txBody>
          <a:bodyPr/>
          <a:lstStyle/>
          <a:p>
            <a:r>
              <a:rPr lang="de-DE" altLang="de-DE" sz="2000" b="1" smtClean="0">
                <a:solidFill>
                  <a:schemeClr val="bg1"/>
                </a:solidFill>
              </a:rPr>
              <a:t>Maßnahmenvorschläge für die Standgewässergruppen</a:t>
            </a:r>
          </a:p>
        </p:txBody>
      </p:sp>
      <p:sp>
        <p:nvSpPr>
          <p:cNvPr id="191491" name="Rectangle 3"/>
          <p:cNvSpPr>
            <a:spLocks noChangeArrowheads="1"/>
          </p:cNvSpPr>
          <p:nvPr/>
        </p:nvSpPr>
        <p:spPr bwMode="auto">
          <a:xfrm>
            <a:off x="957263" y="850900"/>
            <a:ext cx="74072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81000" indent="-3810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838200" indent="-3810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95400" indent="-3810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752600" indent="-3810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209800" indent="-3810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6670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31242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5814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40386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 b="1">
                <a:cs typeface="Arial" charset="0"/>
              </a:rPr>
              <a:t>(2) Berichtspflichtige Gewässer </a:t>
            </a:r>
            <a:r>
              <a:rPr lang="de-DE" altLang="de-DE" sz="1800" b="1" u="sng">
                <a:cs typeface="Arial" charset="0"/>
              </a:rPr>
              <a:t>mit</a:t>
            </a:r>
            <a:r>
              <a:rPr lang="de-DE" altLang="de-DE" sz="1800" b="1">
                <a:cs typeface="Arial" charset="0"/>
              </a:rPr>
              <a:t> strukturellen Defiziten auf Ebene der PA,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 b="1">
                <a:cs typeface="Arial" charset="0"/>
              </a:rPr>
              <a:t> aber </a:t>
            </a:r>
            <a:r>
              <a:rPr lang="de-DE" altLang="de-DE" sz="1800" b="1" u="sng">
                <a:cs typeface="Arial" charset="0"/>
              </a:rPr>
              <a:t>ohne</a:t>
            </a:r>
            <a:r>
              <a:rPr lang="de-DE" altLang="de-DE" sz="1800" b="1">
                <a:cs typeface="Arial" charset="0"/>
              </a:rPr>
              <a:t> Defizite im ökol. Zustand</a:t>
            </a:r>
          </a:p>
        </p:txBody>
      </p:sp>
      <p:sp>
        <p:nvSpPr>
          <p:cNvPr id="191493" name="Line 5"/>
          <p:cNvSpPr>
            <a:spLocks noChangeShapeType="1"/>
          </p:cNvSpPr>
          <p:nvPr/>
        </p:nvSpPr>
        <p:spPr bwMode="auto">
          <a:xfrm flipH="1" flipV="1">
            <a:off x="6249988" y="2709863"/>
            <a:ext cx="523875" cy="4953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1494" name="Line 6"/>
          <p:cNvSpPr>
            <a:spLocks noChangeShapeType="1"/>
          </p:cNvSpPr>
          <p:nvPr/>
        </p:nvSpPr>
        <p:spPr bwMode="auto">
          <a:xfrm flipH="1">
            <a:off x="6170613" y="3603625"/>
            <a:ext cx="801687" cy="17256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1496" name="Line 8"/>
          <p:cNvSpPr>
            <a:spLocks noChangeShapeType="1"/>
          </p:cNvSpPr>
          <p:nvPr/>
        </p:nvSpPr>
        <p:spPr bwMode="auto">
          <a:xfrm>
            <a:off x="2408238" y="5842000"/>
            <a:ext cx="234950" cy="1762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1497" name="Line 9"/>
          <p:cNvSpPr>
            <a:spLocks noChangeShapeType="1"/>
          </p:cNvSpPr>
          <p:nvPr/>
        </p:nvSpPr>
        <p:spPr bwMode="auto">
          <a:xfrm flipH="1">
            <a:off x="6489700" y="2062163"/>
            <a:ext cx="393700" cy="2000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aphicFrame>
        <p:nvGraphicFramePr>
          <p:cNvPr id="191542" name="Group 54"/>
          <p:cNvGraphicFramePr>
            <a:graphicFrameLocks noGrp="1"/>
          </p:cNvGraphicFramePr>
          <p:nvPr/>
        </p:nvGraphicFramePr>
        <p:xfrm>
          <a:off x="6746875" y="3022600"/>
          <a:ext cx="2157413" cy="612776"/>
        </p:xfrm>
        <a:graphic>
          <a:graphicData uri="http://schemas.openxmlformats.org/drawingml/2006/table">
            <a:tbl>
              <a:tblPr/>
              <a:tblGrid>
                <a:gridCol w="2157413"/>
              </a:tblGrid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pitchFamily="34" charset="0"/>
                        </a:rPr>
                        <a:t>Steganlage rückbauen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1543" name="Group 55"/>
          <p:cNvGraphicFramePr>
            <a:graphicFrameLocks noGrp="1"/>
          </p:cNvGraphicFramePr>
          <p:nvPr/>
        </p:nvGraphicFramePr>
        <p:xfrm>
          <a:off x="6831013" y="1390650"/>
          <a:ext cx="2157412" cy="735013"/>
        </p:xfrm>
        <a:graphic>
          <a:graphicData uri="http://schemas.openxmlformats.org/drawingml/2006/table">
            <a:tbl>
              <a:tblPr/>
              <a:tblGrid>
                <a:gridCol w="2157412"/>
              </a:tblGrid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4286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pitchFamily="34" charset="0"/>
                        </a:rPr>
                        <a:t>Verhinderung der Ausdehnung  der bebauten Flächen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1585" name="Group 97"/>
          <p:cNvGraphicFramePr>
            <a:graphicFrameLocks noGrp="1"/>
          </p:cNvGraphicFramePr>
          <p:nvPr/>
        </p:nvGraphicFramePr>
        <p:xfrm>
          <a:off x="273050" y="5568950"/>
          <a:ext cx="2157413" cy="900748"/>
        </p:xfrm>
        <a:graphic>
          <a:graphicData uri="http://schemas.openxmlformats.org/drawingml/2006/table">
            <a:tbl>
              <a:tblPr/>
              <a:tblGrid>
                <a:gridCol w="2157413"/>
              </a:tblGrid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</a:rPr>
                        <a:t>Vertiefende Untersuchungen und Kontrollen zum Nährstoffrückhalt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 Höhe Nährstoffeinträge?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sp>
        <p:nvSpPr>
          <p:cNvPr id="191544" name="Line 56"/>
          <p:cNvSpPr>
            <a:spLocks noChangeShapeType="1"/>
          </p:cNvSpPr>
          <p:nvPr/>
        </p:nvSpPr>
        <p:spPr bwMode="auto">
          <a:xfrm flipV="1">
            <a:off x="2430463" y="6111875"/>
            <a:ext cx="644525" cy="587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aphicFrame>
        <p:nvGraphicFramePr>
          <p:cNvPr id="191584" name="Group 96"/>
          <p:cNvGraphicFramePr>
            <a:graphicFrameLocks noGrp="1"/>
          </p:cNvGraphicFramePr>
          <p:nvPr/>
        </p:nvGraphicFramePr>
        <p:xfrm>
          <a:off x="722313" y="3744913"/>
          <a:ext cx="2157412" cy="900748"/>
        </p:xfrm>
        <a:graphic>
          <a:graphicData uri="http://schemas.openxmlformats.org/drawingml/2006/table">
            <a:tbl>
              <a:tblPr/>
              <a:tblGrid>
                <a:gridCol w="2157412"/>
              </a:tblGrid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</a:rPr>
                        <a:t>Uferschutzmaßnahme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 unbefestigte Bootsanlegestelle schließen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sp>
        <p:nvSpPr>
          <p:cNvPr id="191555" name="Line 67"/>
          <p:cNvSpPr>
            <a:spLocks noChangeShapeType="1"/>
          </p:cNvSpPr>
          <p:nvPr/>
        </p:nvSpPr>
        <p:spPr bwMode="auto">
          <a:xfrm>
            <a:off x="1812925" y="4629150"/>
            <a:ext cx="835025" cy="2984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aphicFrame>
        <p:nvGraphicFramePr>
          <p:cNvPr id="191582" name="Group 94"/>
          <p:cNvGraphicFramePr>
            <a:graphicFrameLocks noGrp="1"/>
          </p:cNvGraphicFramePr>
          <p:nvPr/>
        </p:nvGraphicFramePr>
        <p:xfrm>
          <a:off x="3937000" y="5940425"/>
          <a:ext cx="2305050" cy="612776"/>
        </p:xfrm>
        <a:graphic>
          <a:graphicData uri="http://schemas.openxmlformats.org/drawingml/2006/table">
            <a:tbl>
              <a:tblPr/>
              <a:tblGrid>
                <a:gridCol w="2305050"/>
              </a:tblGrid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pitchFamily="34" charset="0"/>
                        </a:rPr>
                        <a:t>Sonstige Maßnahme Morphologie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sp>
        <p:nvSpPr>
          <p:cNvPr id="191567" name="Line 79"/>
          <p:cNvSpPr>
            <a:spLocks noChangeShapeType="1"/>
          </p:cNvSpPr>
          <p:nvPr/>
        </p:nvSpPr>
        <p:spPr bwMode="auto">
          <a:xfrm flipH="1" flipV="1">
            <a:off x="3328988" y="6145213"/>
            <a:ext cx="601662" cy="619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aphicFrame>
        <p:nvGraphicFramePr>
          <p:cNvPr id="191568" name="Group 80"/>
          <p:cNvGraphicFramePr>
            <a:graphicFrameLocks noGrp="1"/>
          </p:cNvGraphicFramePr>
          <p:nvPr/>
        </p:nvGraphicFramePr>
        <p:xfrm>
          <a:off x="1824038" y="2255838"/>
          <a:ext cx="2157412" cy="565468"/>
        </p:xfrm>
        <a:graphic>
          <a:graphicData uri="http://schemas.openxmlformats.org/drawingml/2006/table">
            <a:tbl>
              <a:tblPr/>
              <a:tblGrid>
                <a:gridCol w="2157412"/>
              </a:tblGrid>
              <a:tr h="2254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Calibri" pitchFamily="34" charset="0"/>
                        </a:rPr>
                        <a:t>Waldumbau im Umland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sp>
        <p:nvSpPr>
          <p:cNvPr id="191576" name="Line 88"/>
          <p:cNvSpPr>
            <a:spLocks noChangeShapeType="1"/>
          </p:cNvSpPr>
          <p:nvPr/>
        </p:nvSpPr>
        <p:spPr bwMode="auto">
          <a:xfrm>
            <a:off x="3857625" y="2686050"/>
            <a:ext cx="304800" cy="3937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644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/>
          </p:cNvSpPr>
          <p:nvPr>
            <p:ph type="title" idx="4294967295"/>
          </p:nvPr>
        </p:nvSpPr>
        <p:spPr>
          <a:xfrm>
            <a:off x="1600200" y="58738"/>
            <a:ext cx="6945313" cy="561975"/>
          </a:xfrm>
        </p:spPr>
        <p:txBody>
          <a:bodyPr/>
          <a:lstStyle/>
          <a:p>
            <a:r>
              <a:rPr lang="de-DE" altLang="de-DE" sz="2000" b="1" smtClean="0">
                <a:solidFill>
                  <a:schemeClr val="bg1"/>
                </a:solidFill>
              </a:rPr>
              <a:t>Maßnahmenvorschläge für die Standgewässergruppen</a:t>
            </a:r>
          </a:p>
        </p:txBody>
      </p:sp>
      <p:sp>
        <p:nvSpPr>
          <p:cNvPr id="176131" name="Rectangle 3"/>
          <p:cNvSpPr>
            <a:spLocks noChangeArrowheads="1"/>
          </p:cNvSpPr>
          <p:nvPr/>
        </p:nvSpPr>
        <p:spPr bwMode="auto">
          <a:xfrm>
            <a:off x="1835150" y="850900"/>
            <a:ext cx="56435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81000" indent="-3810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838200" indent="-3810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95400" indent="-3810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752600" indent="-3810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209800" indent="-3810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6670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31242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5814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40386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 b="1">
                <a:cs typeface="Arial" charset="0"/>
              </a:rPr>
              <a:t>(3) Berichtspflichtige Gewässer </a:t>
            </a:r>
            <a:r>
              <a:rPr lang="de-DE" altLang="de-DE" sz="1800" b="1" u="sng">
                <a:cs typeface="Arial" charset="0"/>
              </a:rPr>
              <a:t>ohne</a:t>
            </a:r>
            <a:r>
              <a:rPr lang="de-DE" altLang="de-DE" sz="1800" b="1">
                <a:cs typeface="Arial" charset="0"/>
              </a:rPr>
              <a:t> strukturelle Defizite,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 b="1">
                <a:cs typeface="Arial" charset="0"/>
              </a:rPr>
              <a:t> aber </a:t>
            </a:r>
            <a:r>
              <a:rPr lang="de-DE" altLang="de-DE" sz="1800" b="1" u="sng">
                <a:cs typeface="Arial" charset="0"/>
              </a:rPr>
              <a:t>mit</a:t>
            </a:r>
            <a:r>
              <a:rPr lang="de-DE" altLang="de-DE" sz="1800" b="1">
                <a:cs typeface="Arial" charset="0"/>
              </a:rPr>
              <a:t> Defiziten im ökol. Zustand</a:t>
            </a:r>
          </a:p>
        </p:txBody>
      </p:sp>
      <p:pic>
        <p:nvPicPr>
          <p:cNvPr id="176132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9125" y="1622425"/>
            <a:ext cx="5854700" cy="511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6133" name="Textfeld 1"/>
          <p:cNvSpPr txBox="1">
            <a:spLocks noChangeArrowheads="1"/>
          </p:cNvSpPr>
          <p:nvPr/>
        </p:nvSpPr>
        <p:spPr bwMode="auto">
          <a:xfrm>
            <a:off x="4179888" y="3365500"/>
            <a:ext cx="609600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000" b="1">
                <a:cs typeface="Arial" charset="0"/>
              </a:rPr>
              <a:t>Zenssee</a:t>
            </a:r>
            <a:endParaRPr lang="de-DE" altLang="de-DE" sz="1000" b="1">
              <a:solidFill>
                <a:srgbClr val="984807"/>
              </a:solidFill>
              <a:cs typeface="Arial" charset="0"/>
            </a:endParaRPr>
          </a:p>
        </p:txBody>
      </p:sp>
      <p:sp>
        <p:nvSpPr>
          <p:cNvPr id="176134" name="Textfeld 1"/>
          <p:cNvSpPr txBox="1">
            <a:spLocks noChangeArrowheads="1"/>
          </p:cNvSpPr>
          <p:nvPr/>
        </p:nvSpPr>
        <p:spPr bwMode="auto">
          <a:xfrm>
            <a:off x="4137025" y="2733675"/>
            <a:ext cx="1054100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000" b="1">
                <a:cs typeface="Arial" charset="0"/>
              </a:rPr>
              <a:t>Gr. Küstrinsee</a:t>
            </a:r>
            <a:endParaRPr lang="de-DE" altLang="de-DE" sz="1000" b="1">
              <a:solidFill>
                <a:srgbClr val="984807"/>
              </a:solidFill>
              <a:cs typeface="Arial" charset="0"/>
            </a:endParaRPr>
          </a:p>
        </p:txBody>
      </p:sp>
      <p:sp>
        <p:nvSpPr>
          <p:cNvPr id="176135" name="Textfeld 1"/>
          <p:cNvSpPr txBox="1">
            <a:spLocks noChangeArrowheads="1"/>
          </p:cNvSpPr>
          <p:nvPr/>
        </p:nvSpPr>
        <p:spPr bwMode="auto">
          <a:xfrm>
            <a:off x="5495925" y="5942013"/>
            <a:ext cx="784225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000" b="1">
                <a:cs typeface="Arial" charset="0"/>
              </a:rPr>
              <a:t>Polsensee</a:t>
            </a:r>
            <a:endParaRPr lang="de-DE" altLang="de-DE" sz="1000" b="1">
              <a:solidFill>
                <a:srgbClr val="984807"/>
              </a:solidFill>
              <a:cs typeface="Arial" charset="0"/>
            </a:endParaRPr>
          </a:p>
        </p:txBody>
      </p:sp>
      <p:sp>
        <p:nvSpPr>
          <p:cNvPr id="176136" name="Textfeld 1"/>
          <p:cNvSpPr txBox="1">
            <a:spLocks noChangeArrowheads="1"/>
          </p:cNvSpPr>
          <p:nvPr/>
        </p:nvSpPr>
        <p:spPr bwMode="auto">
          <a:xfrm>
            <a:off x="3929063" y="5513388"/>
            <a:ext cx="939800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000" b="1">
                <a:cs typeface="Arial" charset="0"/>
              </a:rPr>
              <a:t>Röddelinsee</a:t>
            </a:r>
            <a:endParaRPr lang="de-DE" altLang="de-DE" sz="1000" b="1">
              <a:solidFill>
                <a:srgbClr val="984807"/>
              </a:solidFill>
              <a:cs typeface="Arial" charset="0"/>
            </a:endParaRPr>
          </a:p>
        </p:txBody>
      </p:sp>
      <p:sp>
        <p:nvSpPr>
          <p:cNvPr id="176137" name="Textfeld 1"/>
          <p:cNvSpPr txBox="1">
            <a:spLocks noChangeArrowheads="1"/>
          </p:cNvSpPr>
          <p:nvPr/>
        </p:nvSpPr>
        <p:spPr bwMode="auto">
          <a:xfrm>
            <a:off x="4403725" y="4329113"/>
            <a:ext cx="939800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000" b="1">
                <a:cs typeface="Arial" charset="0"/>
              </a:rPr>
              <a:t>Templiner See</a:t>
            </a:r>
            <a:endParaRPr lang="de-DE" altLang="de-DE" sz="1000" b="1">
              <a:solidFill>
                <a:srgbClr val="984807"/>
              </a:solidFill>
              <a:cs typeface="Arial" charset="0"/>
            </a:endParaRPr>
          </a:p>
        </p:txBody>
      </p:sp>
      <p:sp>
        <p:nvSpPr>
          <p:cNvPr id="176138" name="Textfeld 1"/>
          <p:cNvSpPr txBox="1">
            <a:spLocks noChangeArrowheads="1"/>
          </p:cNvSpPr>
          <p:nvPr/>
        </p:nvSpPr>
        <p:spPr bwMode="auto">
          <a:xfrm>
            <a:off x="5387975" y="3854450"/>
            <a:ext cx="939800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000" b="1">
                <a:cs typeface="Arial" charset="0"/>
              </a:rPr>
              <a:t>Netzowsee</a:t>
            </a:r>
            <a:endParaRPr lang="de-DE" altLang="de-DE" sz="1000" b="1">
              <a:solidFill>
                <a:srgbClr val="984807"/>
              </a:solidFill>
              <a:cs typeface="Arial" charset="0"/>
            </a:endParaRPr>
          </a:p>
        </p:txBody>
      </p:sp>
      <p:sp>
        <p:nvSpPr>
          <p:cNvPr id="176139" name="Textfeld 1"/>
          <p:cNvSpPr txBox="1">
            <a:spLocks noChangeArrowheads="1"/>
          </p:cNvSpPr>
          <p:nvPr/>
        </p:nvSpPr>
        <p:spPr bwMode="auto">
          <a:xfrm>
            <a:off x="3284538" y="4878388"/>
            <a:ext cx="93980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000" b="1">
                <a:cs typeface="Arial" charset="0"/>
              </a:rPr>
              <a:t>Gr. Mahlgastsee</a:t>
            </a:r>
            <a:endParaRPr lang="de-DE" altLang="de-DE" sz="1000" b="1">
              <a:solidFill>
                <a:srgbClr val="984807"/>
              </a:solidFill>
              <a:cs typeface="Arial" charset="0"/>
            </a:endParaRPr>
          </a:p>
        </p:txBody>
      </p:sp>
      <p:sp>
        <p:nvSpPr>
          <p:cNvPr id="176140" name="Textfeld 1"/>
          <p:cNvSpPr txBox="1">
            <a:spLocks noChangeArrowheads="1"/>
          </p:cNvSpPr>
          <p:nvPr/>
        </p:nvSpPr>
        <p:spPr bwMode="auto">
          <a:xfrm>
            <a:off x="5430838" y="2592388"/>
            <a:ext cx="947737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000" b="1">
                <a:cs typeface="Arial" charset="0"/>
              </a:rPr>
              <a:t>Gr. Warthesee</a:t>
            </a:r>
            <a:endParaRPr lang="de-DE" altLang="de-DE" sz="1000" b="1">
              <a:solidFill>
                <a:srgbClr val="984807"/>
              </a:solidFill>
              <a:cs typeface="Arial" charset="0"/>
            </a:endParaRPr>
          </a:p>
        </p:txBody>
      </p:sp>
      <p:grpSp>
        <p:nvGrpSpPr>
          <p:cNvPr id="176141" name="Group 13"/>
          <p:cNvGrpSpPr>
            <a:grpSpLocks/>
          </p:cNvGrpSpPr>
          <p:nvPr/>
        </p:nvGrpSpPr>
        <p:grpSpPr bwMode="auto">
          <a:xfrm>
            <a:off x="4964113" y="5053013"/>
            <a:ext cx="955675" cy="244475"/>
            <a:chOff x="3127" y="3183"/>
            <a:chExt cx="602" cy="154"/>
          </a:xfrm>
        </p:grpSpPr>
        <p:sp>
          <p:nvSpPr>
            <p:cNvPr id="176142" name="Textfeld 1"/>
            <p:cNvSpPr txBox="1">
              <a:spLocks noChangeArrowheads="1"/>
            </p:cNvSpPr>
            <p:nvPr/>
          </p:nvSpPr>
          <p:spPr bwMode="auto">
            <a:xfrm>
              <a:off x="3127" y="3183"/>
              <a:ext cx="493" cy="1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1000" b="1">
                  <a:cs typeface="Arial" charset="0"/>
                </a:rPr>
                <a:t>Lübbesee</a:t>
              </a:r>
              <a:endParaRPr lang="de-DE" altLang="de-DE" sz="1000" b="1">
                <a:solidFill>
                  <a:srgbClr val="984807"/>
                </a:solidFill>
                <a:cs typeface="Arial" charset="0"/>
              </a:endParaRPr>
            </a:p>
          </p:txBody>
        </p:sp>
        <p:cxnSp>
          <p:nvCxnSpPr>
            <p:cNvPr id="176143" name="Gerade Verbindung mit Pfeil 31"/>
            <p:cNvCxnSpPr>
              <a:cxnSpLocks noChangeShapeType="1"/>
            </p:cNvCxnSpPr>
            <p:nvPr/>
          </p:nvCxnSpPr>
          <p:spPr bwMode="auto">
            <a:xfrm>
              <a:off x="3591" y="3282"/>
              <a:ext cx="138" cy="2"/>
            </a:xfrm>
            <a:prstGeom prst="straightConnector1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76144" name="Group 16"/>
          <p:cNvGrpSpPr>
            <a:grpSpLocks/>
          </p:cNvGrpSpPr>
          <p:nvPr/>
        </p:nvGrpSpPr>
        <p:grpSpPr bwMode="auto">
          <a:xfrm>
            <a:off x="2195513" y="3259138"/>
            <a:ext cx="1117600" cy="244475"/>
            <a:chOff x="1158" y="1823"/>
            <a:chExt cx="704" cy="154"/>
          </a:xfrm>
        </p:grpSpPr>
        <p:sp>
          <p:nvSpPr>
            <p:cNvPr id="176145" name="Textfeld 1"/>
            <p:cNvSpPr txBox="1">
              <a:spLocks noChangeArrowheads="1"/>
            </p:cNvSpPr>
            <p:nvPr/>
          </p:nvSpPr>
          <p:spPr bwMode="auto">
            <a:xfrm>
              <a:off x="1158" y="1823"/>
              <a:ext cx="603" cy="1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1000" b="1">
                  <a:cs typeface="Arial" charset="0"/>
                </a:rPr>
                <a:t>Gr. Lychensee</a:t>
              </a:r>
              <a:endParaRPr lang="de-DE" altLang="de-DE" sz="1000" b="1">
                <a:solidFill>
                  <a:srgbClr val="984807"/>
                </a:solidFill>
                <a:cs typeface="Arial" charset="0"/>
              </a:endParaRPr>
            </a:p>
          </p:txBody>
        </p:sp>
        <p:cxnSp>
          <p:nvCxnSpPr>
            <p:cNvPr id="176146" name="Gerade Verbindung mit Pfeil 31"/>
            <p:cNvCxnSpPr>
              <a:cxnSpLocks noChangeShapeType="1"/>
            </p:cNvCxnSpPr>
            <p:nvPr/>
          </p:nvCxnSpPr>
          <p:spPr bwMode="auto">
            <a:xfrm>
              <a:off x="1724" y="1947"/>
              <a:ext cx="138" cy="2"/>
            </a:xfrm>
            <a:prstGeom prst="straightConnector1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176147" name="Gerade Verbindung mit Pfeil 31"/>
          <p:cNvCxnSpPr>
            <a:cxnSpLocks noChangeShapeType="1"/>
          </p:cNvCxnSpPr>
          <p:nvPr/>
        </p:nvCxnSpPr>
        <p:spPr bwMode="auto">
          <a:xfrm flipH="1" flipV="1">
            <a:off x="3973513" y="3503613"/>
            <a:ext cx="190500" cy="4762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6148" name="Textfeld 1"/>
          <p:cNvSpPr txBox="1">
            <a:spLocks noChangeArrowheads="1"/>
          </p:cNvSpPr>
          <p:nvPr/>
        </p:nvSpPr>
        <p:spPr bwMode="auto">
          <a:xfrm>
            <a:off x="3262313" y="2281238"/>
            <a:ext cx="1044575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000" b="1">
                <a:cs typeface="Arial" charset="0"/>
              </a:rPr>
              <a:t>Oberpfuhl See</a:t>
            </a:r>
            <a:endParaRPr lang="de-DE" altLang="de-DE" sz="1000" b="1">
              <a:solidFill>
                <a:srgbClr val="984807"/>
              </a:solidFill>
              <a:cs typeface="Arial" charset="0"/>
            </a:endParaRPr>
          </a:p>
        </p:txBody>
      </p:sp>
      <p:cxnSp>
        <p:nvCxnSpPr>
          <p:cNvPr id="176149" name="Gerade Verbindung mit Pfeil 31"/>
          <p:cNvCxnSpPr>
            <a:cxnSpLocks noChangeShapeType="1"/>
          </p:cNvCxnSpPr>
          <p:nvPr/>
        </p:nvCxnSpPr>
        <p:spPr bwMode="auto">
          <a:xfrm>
            <a:off x="3779838" y="2524125"/>
            <a:ext cx="4762" cy="665163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" name="Gerade Verbindung mit Pfeil 31"/>
          <p:cNvCxnSpPr/>
          <p:nvPr/>
        </p:nvCxnSpPr>
        <p:spPr>
          <a:xfrm flipV="1">
            <a:off x="5715000" y="2868613"/>
            <a:ext cx="28575" cy="36195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6151" name="Textfeld 1"/>
          <p:cNvSpPr txBox="1">
            <a:spLocks noChangeArrowheads="1"/>
          </p:cNvSpPr>
          <p:nvPr/>
        </p:nvSpPr>
        <p:spPr bwMode="auto">
          <a:xfrm>
            <a:off x="6727825" y="2932113"/>
            <a:ext cx="862013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000" b="1">
                <a:cs typeface="Arial" charset="0"/>
              </a:rPr>
              <a:t>Trebowsee</a:t>
            </a:r>
            <a:endParaRPr lang="de-DE" altLang="de-DE" sz="1000" b="1">
              <a:solidFill>
                <a:srgbClr val="984807"/>
              </a:solidFill>
              <a:cs typeface="Arial" charset="0"/>
            </a:endParaRPr>
          </a:p>
        </p:txBody>
      </p:sp>
      <p:cxnSp>
        <p:nvCxnSpPr>
          <p:cNvPr id="48" name="Gerade Verbindung mit Pfeil 31"/>
          <p:cNvCxnSpPr/>
          <p:nvPr/>
        </p:nvCxnSpPr>
        <p:spPr>
          <a:xfrm flipV="1">
            <a:off x="6416675" y="3133725"/>
            <a:ext cx="255588" cy="2047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6153" name="Group 25"/>
          <p:cNvGrpSpPr>
            <a:grpSpLocks/>
          </p:cNvGrpSpPr>
          <p:nvPr/>
        </p:nvGrpSpPr>
        <p:grpSpPr bwMode="auto">
          <a:xfrm>
            <a:off x="6969125" y="3476625"/>
            <a:ext cx="1163638" cy="249238"/>
            <a:chOff x="4384" y="1894"/>
            <a:chExt cx="733" cy="157"/>
          </a:xfrm>
        </p:grpSpPr>
        <p:sp>
          <p:nvSpPr>
            <p:cNvPr id="176154" name="Textfeld 1"/>
            <p:cNvSpPr txBox="1">
              <a:spLocks noChangeArrowheads="1"/>
            </p:cNvSpPr>
            <p:nvPr/>
          </p:nvSpPr>
          <p:spPr bwMode="auto">
            <a:xfrm>
              <a:off x="4574" y="1897"/>
              <a:ext cx="543" cy="1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1000" b="1">
                  <a:cs typeface="Arial" charset="0"/>
                </a:rPr>
                <a:t>Kuhzer See</a:t>
              </a:r>
              <a:endParaRPr lang="de-DE" altLang="de-DE" sz="1000" b="1">
                <a:solidFill>
                  <a:srgbClr val="984807"/>
                </a:solidFill>
                <a:cs typeface="Arial" charset="0"/>
              </a:endParaRPr>
            </a:p>
          </p:txBody>
        </p:sp>
        <p:cxnSp>
          <p:nvCxnSpPr>
            <p:cNvPr id="176155" name="Gerade Verbindung mit Pfeil 31"/>
            <p:cNvCxnSpPr>
              <a:cxnSpLocks noChangeShapeType="1"/>
            </p:cNvCxnSpPr>
            <p:nvPr/>
          </p:nvCxnSpPr>
          <p:spPr bwMode="auto">
            <a:xfrm flipH="1" flipV="1">
              <a:off x="4384" y="1894"/>
              <a:ext cx="202" cy="25"/>
            </a:xfrm>
            <a:prstGeom prst="straightConnector1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76156" name="Group 28"/>
          <p:cNvGrpSpPr>
            <a:grpSpLocks/>
          </p:cNvGrpSpPr>
          <p:nvPr/>
        </p:nvGrpSpPr>
        <p:grpSpPr bwMode="auto">
          <a:xfrm>
            <a:off x="6985000" y="4821238"/>
            <a:ext cx="1092200" cy="244475"/>
            <a:chOff x="4395" y="2906"/>
            <a:chExt cx="688" cy="154"/>
          </a:xfrm>
        </p:grpSpPr>
        <p:sp>
          <p:nvSpPr>
            <p:cNvPr id="176157" name="Textfeld 1"/>
            <p:cNvSpPr txBox="1">
              <a:spLocks noChangeArrowheads="1"/>
            </p:cNvSpPr>
            <p:nvPr/>
          </p:nvSpPr>
          <p:spPr bwMode="auto">
            <a:xfrm>
              <a:off x="4491" y="2906"/>
              <a:ext cx="592" cy="1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1000" b="1">
                  <a:cs typeface="Arial" charset="0"/>
                </a:rPr>
                <a:t>Kölpinsee</a:t>
              </a:r>
              <a:endParaRPr lang="de-DE" altLang="de-DE" sz="1000" b="1">
                <a:solidFill>
                  <a:srgbClr val="984807"/>
                </a:solidFill>
                <a:cs typeface="Arial" charset="0"/>
              </a:endParaRPr>
            </a:p>
          </p:txBody>
        </p:sp>
        <p:cxnSp>
          <p:nvCxnSpPr>
            <p:cNvPr id="176158" name="Gerade Verbindung mit Pfeil 31"/>
            <p:cNvCxnSpPr>
              <a:cxnSpLocks noChangeShapeType="1"/>
            </p:cNvCxnSpPr>
            <p:nvPr/>
          </p:nvCxnSpPr>
          <p:spPr bwMode="auto">
            <a:xfrm flipH="1" flipV="1">
              <a:off x="4395" y="3024"/>
              <a:ext cx="120" cy="3"/>
            </a:xfrm>
            <a:prstGeom prst="straightConnector1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55" name="Gerade Verbindung mit Pfeil 31"/>
          <p:cNvCxnSpPr/>
          <p:nvPr/>
        </p:nvCxnSpPr>
        <p:spPr>
          <a:xfrm flipV="1">
            <a:off x="5775325" y="5778500"/>
            <a:ext cx="9525" cy="1524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160" name="Gerade Verbindung mit Pfeil 31"/>
          <p:cNvCxnSpPr>
            <a:cxnSpLocks noChangeShapeType="1"/>
          </p:cNvCxnSpPr>
          <p:nvPr/>
        </p:nvCxnSpPr>
        <p:spPr bwMode="auto">
          <a:xfrm>
            <a:off x="4244975" y="5103813"/>
            <a:ext cx="219075" cy="3175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6161" name="Gerade Verbindung mit Pfeil 31"/>
          <p:cNvCxnSpPr>
            <a:cxnSpLocks noChangeShapeType="1"/>
          </p:cNvCxnSpPr>
          <p:nvPr/>
        </p:nvCxnSpPr>
        <p:spPr bwMode="auto">
          <a:xfrm flipV="1">
            <a:off x="4556125" y="5237163"/>
            <a:ext cx="144463" cy="239712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6162" name="Gerade Verbindung mit Pfeil 31"/>
          <p:cNvCxnSpPr>
            <a:cxnSpLocks noChangeShapeType="1"/>
          </p:cNvCxnSpPr>
          <p:nvPr/>
        </p:nvCxnSpPr>
        <p:spPr bwMode="auto">
          <a:xfrm flipH="1">
            <a:off x="5384800" y="4108450"/>
            <a:ext cx="204788" cy="160338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6163" name="Gerade Verbindung mit Pfeil 31"/>
          <p:cNvCxnSpPr>
            <a:cxnSpLocks noChangeShapeType="1"/>
          </p:cNvCxnSpPr>
          <p:nvPr/>
        </p:nvCxnSpPr>
        <p:spPr bwMode="auto">
          <a:xfrm>
            <a:off x="5337175" y="4513263"/>
            <a:ext cx="171450" cy="10160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" name="Gerade Verbindung mit Pfeil 31"/>
          <p:cNvCxnSpPr>
            <a:cxnSpLocks noChangeShapeType="1"/>
          </p:cNvCxnSpPr>
          <p:nvPr/>
        </p:nvCxnSpPr>
        <p:spPr bwMode="auto">
          <a:xfrm>
            <a:off x="3225800" y="2947988"/>
            <a:ext cx="217488" cy="187325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6165" name="Textfeld 1"/>
          <p:cNvSpPr txBox="1">
            <a:spLocks noChangeArrowheads="1"/>
          </p:cNvSpPr>
          <p:nvPr/>
        </p:nvSpPr>
        <p:spPr bwMode="auto">
          <a:xfrm>
            <a:off x="2798763" y="2689225"/>
            <a:ext cx="695325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000" b="1">
                <a:cs typeface="Arial" charset="0"/>
              </a:rPr>
              <a:t>Wurlsee</a:t>
            </a:r>
          </a:p>
        </p:txBody>
      </p:sp>
      <p:grpSp>
        <p:nvGrpSpPr>
          <p:cNvPr id="176166" name="Group 38"/>
          <p:cNvGrpSpPr>
            <a:grpSpLocks/>
          </p:cNvGrpSpPr>
          <p:nvPr/>
        </p:nvGrpSpPr>
        <p:grpSpPr bwMode="auto">
          <a:xfrm>
            <a:off x="2322513" y="3790950"/>
            <a:ext cx="903287" cy="447675"/>
            <a:chOff x="0" y="3132"/>
            <a:chExt cx="569" cy="282"/>
          </a:xfrm>
        </p:grpSpPr>
        <p:cxnSp>
          <p:nvCxnSpPr>
            <p:cNvPr id="32" name="Gerade Verbindung mit Pfeil 31"/>
            <p:cNvCxnSpPr/>
            <p:nvPr/>
          </p:nvCxnSpPr>
          <p:spPr>
            <a:xfrm flipV="1">
              <a:off x="339" y="3132"/>
              <a:ext cx="56" cy="12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6168" name="Textfeld 1"/>
            <p:cNvSpPr txBox="1">
              <a:spLocks noChangeArrowheads="1"/>
            </p:cNvSpPr>
            <p:nvPr/>
          </p:nvSpPr>
          <p:spPr bwMode="auto">
            <a:xfrm>
              <a:off x="0" y="3260"/>
              <a:ext cx="569" cy="1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1000" b="1">
                  <a:cs typeface="Arial" charset="0"/>
                </a:rPr>
                <a:t>Moderfitzsee</a:t>
              </a:r>
            </a:p>
          </p:txBody>
        </p:sp>
      </p:grpSp>
      <p:grpSp>
        <p:nvGrpSpPr>
          <p:cNvPr id="176169" name="Group 41"/>
          <p:cNvGrpSpPr>
            <a:grpSpLocks/>
          </p:cNvGrpSpPr>
          <p:nvPr/>
        </p:nvGrpSpPr>
        <p:grpSpPr bwMode="auto">
          <a:xfrm>
            <a:off x="3422650" y="3914775"/>
            <a:ext cx="825500" cy="449263"/>
            <a:chOff x="0" y="2176"/>
            <a:chExt cx="520" cy="283"/>
          </a:xfrm>
        </p:grpSpPr>
        <p:cxnSp>
          <p:nvCxnSpPr>
            <p:cNvPr id="4" name="Gerade Verbindung mit Pfeil 31"/>
            <p:cNvCxnSpPr/>
            <p:nvPr/>
          </p:nvCxnSpPr>
          <p:spPr>
            <a:xfrm flipV="1">
              <a:off x="419" y="2176"/>
              <a:ext cx="44" cy="12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6171" name="Textfeld 1"/>
            <p:cNvSpPr txBox="1">
              <a:spLocks noChangeArrowheads="1"/>
            </p:cNvSpPr>
            <p:nvPr/>
          </p:nvSpPr>
          <p:spPr bwMode="auto">
            <a:xfrm>
              <a:off x="0" y="2305"/>
              <a:ext cx="520" cy="1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1000" b="1">
                  <a:cs typeface="Arial" charset="0"/>
                </a:rPr>
                <a:t>Platkowsee</a:t>
              </a:r>
            </a:p>
          </p:txBody>
        </p:sp>
      </p:grpSp>
      <p:cxnSp>
        <p:nvCxnSpPr>
          <p:cNvPr id="176172" name="Gerade Verbindung mit Pfeil 31"/>
          <p:cNvCxnSpPr>
            <a:cxnSpLocks noChangeShapeType="1"/>
          </p:cNvCxnSpPr>
          <p:nvPr/>
        </p:nvCxnSpPr>
        <p:spPr bwMode="auto">
          <a:xfrm flipH="1">
            <a:off x="4573588" y="2940050"/>
            <a:ext cx="15875" cy="15240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764947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79" name="Picture 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488" y="1622425"/>
            <a:ext cx="8240712" cy="511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3539" name="Rectangle 2"/>
          <p:cNvSpPr>
            <a:spLocks noGrp="1"/>
          </p:cNvSpPr>
          <p:nvPr>
            <p:ph type="title" idx="4294967295"/>
          </p:nvPr>
        </p:nvSpPr>
        <p:spPr>
          <a:xfrm>
            <a:off x="1600200" y="58738"/>
            <a:ext cx="6945313" cy="561975"/>
          </a:xfrm>
        </p:spPr>
        <p:txBody>
          <a:bodyPr/>
          <a:lstStyle/>
          <a:p>
            <a:r>
              <a:rPr lang="de-DE" altLang="de-DE" sz="2000" b="1" smtClean="0">
                <a:solidFill>
                  <a:schemeClr val="bg1"/>
                </a:solidFill>
              </a:rPr>
              <a:t>Maßnahmenvorschläge für die Standgewässergruppen</a:t>
            </a:r>
          </a:p>
        </p:txBody>
      </p:sp>
      <p:sp>
        <p:nvSpPr>
          <p:cNvPr id="193540" name="Rectangle 3"/>
          <p:cNvSpPr>
            <a:spLocks noChangeArrowheads="1"/>
          </p:cNvSpPr>
          <p:nvPr/>
        </p:nvSpPr>
        <p:spPr bwMode="auto">
          <a:xfrm>
            <a:off x="1838325" y="850900"/>
            <a:ext cx="56435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81000" indent="-3810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838200" indent="-3810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95400" indent="-3810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752600" indent="-3810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209800" indent="-3810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6670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31242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5814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40386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 b="1">
                <a:cs typeface="Arial" charset="0"/>
              </a:rPr>
              <a:t>(3) Berichtspflichtige Gewässer </a:t>
            </a:r>
            <a:r>
              <a:rPr lang="de-DE" altLang="de-DE" sz="1800" b="1" u="sng">
                <a:cs typeface="Arial" charset="0"/>
              </a:rPr>
              <a:t>ohne</a:t>
            </a:r>
            <a:r>
              <a:rPr lang="de-DE" altLang="de-DE" sz="1800" b="1">
                <a:cs typeface="Arial" charset="0"/>
              </a:rPr>
              <a:t> strukturelle Defizite,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 b="1">
                <a:cs typeface="Arial" charset="0"/>
              </a:rPr>
              <a:t> aber </a:t>
            </a:r>
            <a:r>
              <a:rPr lang="de-DE" altLang="de-DE" sz="1800" b="1" u="sng">
                <a:cs typeface="Arial" charset="0"/>
              </a:rPr>
              <a:t>mit</a:t>
            </a:r>
            <a:r>
              <a:rPr lang="de-DE" altLang="de-DE" sz="1800" b="1">
                <a:cs typeface="Arial" charset="0"/>
              </a:rPr>
              <a:t> Defiziten im ökol. Zustand</a:t>
            </a:r>
          </a:p>
        </p:txBody>
      </p:sp>
      <p:sp>
        <p:nvSpPr>
          <p:cNvPr id="193541" name="Line 5"/>
          <p:cNvSpPr>
            <a:spLocks noChangeShapeType="1"/>
          </p:cNvSpPr>
          <p:nvPr/>
        </p:nvSpPr>
        <p:spPr bwMode="auto">
          <a:xfrm flipH="1">
            <a:off x="3613150" y="2881313"/>
            <a:ext cx="2822575" cy="11334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3542" name="Line 6"/>
          <p:cNvSpPr>
            <a:spLocks noChangeShapeType="1"/>
          </p:cNvSpPr>
          <p:nvPr/>
        </p:nvSpPr>
        <p:spPr bwMode="auto">
          <a:xfrm flipH="1" flipV="1">
            <a:off x="5915025" y="2898775"/>
            <a:ext cx="522288" cy="63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3543" name="Line 7"/>
          <p:cNvSpPr>
            <a:spLocks noChangeShapeType="1"/>
          </p:cNvSpPr>
          <p:nvPr/>
        </p:nvSpPr>
        <p:spPr bwMode="auto">
          <a:xfrm flipH="1">
            <a:off x="5626100" y="2130425"/>
            <a:ext cx="609600" cy="5318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3544" name="Line 8"/>
          <p:cNvSpPr>
            <a:spLocks noChangeShapeType="1"/>
          </p:cNvSpPr>
          <p:nvPr/>
        </p:nvSpPr>
        <p:spPr bwMode="auto">
          <a:xfrm flipH="1" flipV="1">
            <a:off x="2628900" y="4378325"/>
            <a:ext cx="61913" cy="6794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3545" name="Line 9"/>
          <p:cNvSpPr>
            <a:spLocks noChangeShapeType="1"/>
          </p:cNvSpPr>
          <p:nvPr/>
        </p:nvSpPr>
        <p:spPr bwMode="auto">
          <a:xfrm>
            <a:off x="3267075" y="2063750"/>
            <a:ext cx="136525" cy="1984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aphicFrame>
        <p:nvGraphicFramePr>
          <p:cNvPr id="193584" name="Group 48"/>
          <p:cNvGraphicFramePr>
            <a:graphicFrameLocks noGrp="1"/>
          </p:cNvGraphicFramePr>
          <p:nvPr/>
        </p:nvGraphicFramePr>
        <p:xfrm>
          <a:off x="6451600" y="2570163"/>
          <a:ext cx="2157413" cy="900748"/>
        </p:xfrm>
        <a:graphic>
          <a:graphicData uri="http://schemas.openxmlformats.org/drawingml/2006/table">
            <a:tbl>
              <a:tblPr/>
              <a:tblGrid>
                <a:gridCol w="2157413"/>
              </a:tblGrid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</a:rPr>
                        <a:t>Vertiefende Untersuchungen und Kontrollen zum Nährstoffrückhalt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 </a:t>
                      </a: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</a:rPr>
                        <a:t>Regenwassereinleitungen?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3581" name="Group 45"/>
          <p:cNvGraphicFramePr>
            <a:graphicFrameLocks noGrp="1"/>
          </p:cNvGraphicFramePr>
          <p:nvPr/>
        </p:nvGraphicFramePr>
        <p:xfrm>
          <a:off x="6215063" y="1487488"/>
          <a:ext cx="2157412" cy="900748"/>
        </p:xfrm>
        <a:graphic>
          <a:graphicData uri="http://schemas.openxmlformats.org/drawingml/2006/table">
            <a:tbl>
              <a:tblPr/>
              <a:tblGrid>
                <a:gridCol w="2157412"/>
              </a:tblGrid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pitchFamily="34" charset="0"/>
                        </a:rPr>
                        <a:t>Extensivierung Wassersport (Prüfen der Möglichkeiten von Stegumbau oder –rückbau)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3580" name="Group 44"/>
          <p:cNvGraphicFramePr>
            <a:graphicFrameLocks noGrp="1"/>
          </p:cNvGraphicFramePr>
          <p:nvPr/>
        </p:nvGraphicFramePr>
        <p:xfrm>
          <a:off x="2303463" y="5014913"/>
          <a:ext cx="2157412" cy="733108"/>
        </p:xfrm>
        <a:graphic>
          <a:graphicData uri="http://schemas.openxmlformats.org/drawingml/2006/table">
            <a:tbl>
              <a:tblPr/>
              <a:tblGrid>
                <a:gridCol w="2157412"/>
              </a:tblGrid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pitchFamily="34" charset="0"/>
                        </a:rPr>
                        <a:t>Verhinderung der Ausdehnung  der bebauten Flächen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3570" name="Group 34"/>
          <p:cNvGraphicFramePr>
            <a:graphicFrameLocks noGrp="1"/>
          </p:cNvGraphicFramePr>
          <p:nvPr/>
        </p:nvGraphicFramePr>
        <p:xfrm>
          <a:off x="1117600" y="1498600"/>
          <a:ext cx="2157413" cy="565468"/>
        </p:xfrm>
        <a:graphic>
          <a:graphicData uri="http://schemas.openxmlformats.org/drawingml/2006/table">
            <a:tbl>
              <a:tblPr/>
              <a:tblGrid>
                <a:gridCol w="2157413"/>
              </a:tblGrid>
              <a:tr h="2254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Calibri" pitchFamily="34" charset="0"/>
                        </a:rPr>
                        <a:t>Waldumbau im Umland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sp>
        <p:nvSpPr>
          <p:cNvPr id="193578" name="Line 42"/>
          <p:cNvSpPr>
            <a:spLocks noChangeShapeType="1"/>
          </p:cNvSpPr>
          <p:nvPr/>
        </p:nvSpPr>
        <p:spPr bwMode="auto">
          <a:xfrm flipV="1">
            <a:off x="2692400" y="3460750"/>
            <a:ext cx="3244850" cy="15335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aphicFrame>
        <p:nvGraphicFramePr>
          <p:cNvPr id="193598" name="Group 62"/>
          <p:cNvGraphicFramePr>
            <a:graphicFrameLocks noGrp="1"/>
          </p:cNvGraphicFramePr>
          <p:nvPr/>
        </p:nvGraphicFramePr>
        <p:xfrm>
          <a:off x="5095875" y="4498975"/>
          <a:ext cx="2157413" cy="733108"/>
        </p:xfrm>
        <a:graphic>
          <a:graphicData uri="http://schemas.openxmlformats.org/drawingml/2006/table">
            <a:tbl>
              <a:tblPr/>
              <a:tblGrid>
                <a:gridCol w="2157413"/>
              </a:tblGrid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</a:rPr>
                        <a:t>Informations- und Fortbildungsmaßnahme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sp>
        <p:nvSpPr>
          <p:cNvPr id="193595" name="Line 59"/>
          <p:cNvSpPr>
            <a:spLocks noChangeShapeType="1"/>
          </p:cNvSpPr>
          <p:nvPr/>
        </p:nvSpPr>
        <p:spPr bwMode="auto">
          <a:xfrm flipH="1" flipV="1">
            <a:off x="5961063" y="3235325"/>
            <a:ext cx="123825" cy="1254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3596" name="Line 60"/>
          <p:cNvSpPr>
            <a:spLocks noChangeShapeType="1"/>
          </p:cNvSpPr>
          <p:nvPr/>
        </p:nvSpPr>
        <p:spPr bwMode="auto">
          <a:xfrm flipH="1" flipV="1">
            <a:off x="3486150" y="4332288"/>
            <a:ext cx="2570163" cy="1651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7868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70" name="Picture 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363" y="1620838"/>
            <a:ext cx="8240712" cy="511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1730" name="Rectangle 2"/>
          <p:cNvSpPr>
            <a:spLocks noGrp="1"/>
          </p:cNvSpPr>
          <p:nvPr>
            <p:ph type="title" idx="4294967295"/>
          </p:nvPr>
        </p:nvSpPr>
        <p:spPr>
          <a:xfrm>
            <a:off x="1600200" y="58738"/>
            <a:ext cx="6945313" cy="561975"/>
          </a:xfrm>
        </p:spPr>
        <p:txBody>
          <a:bodyPr/>
          <a:lstStyle/>
          <a:p>
            <a:r>
              <a:rPr lang="de-DE" altLang="de-DE" sz="2000" b="1" smtClean="0">
                <a:solidFill>
                  <a:schemeClr val="bg1"/>
                </a:solidFill>
              </a:rPr>
              <a:t>Maßnahmenvorschläge für die Standgewässergruppen</a:t>
            </a:r>
          </a:p>
        </p:txBody>
      </p:sp>
      <p:sp>
        <p:nvSpPr>
          <p:cNvPr id="201731" name="Rectangle 3"/>
          <p:cNvSpPr>
            <a:spLocks noChangeArrowheads="1"/>
          </p:cNvSpPr>
          <p:nvPr/>
        </p:nvSpPr>
        <p:spPr bwMode="auto">
          <a:xfrm>
            <a:off x="1838325" y="850900"/>
            <a:ext cx="56435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81000" indent="-3810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838200" indent="-3810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95400" indent="-3810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752600" indent="-3810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209800" indent="-3810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6670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31242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5814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40386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 b="1">
                <a:cs typeface="Arial" charset="0"/>
              </a:rPr>
              <a:t>(3) Berichtspflichtige Gewässer </a:t>
            </a:r>
            <a:r>
              <a:rPr lang="de-DE" altLang="de-DE" sz="1800" b="1" u="sng">
                <a:cs typeface="Arial" charset="0"/>
              </a:rPr>
              <a:t>ohne</a:t>
            </a:r>
            <a:r>
              <a:rPr lang="de-DE" altLang="de-DE" sz="1800" b="1">
                <a:cs typeface="Arial" charset="0"/>
              </a:rPr>
              <a:t> strukturelle Defizite,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 b="1">
                <a:cs typeface="Arial" charset="0"/>
              </a:rPr>
              <a:t> aber </a:t>
            </a:r>
            <a:r>
              <a:rPr lang="de-DE" altLang="de-DE" sz="1800" b="1" u="sng">
                <a:cs typeface="Arial" charset="0"/>
              </a:rPr>
              <a:t>mit</a:t>
            </a:r>
            <a:r>
              <a:rPr lang="de-DE" altLang="de-DE" sz="1800" b="1">
                <a:cs typeface="Arial" charset="0"/>
              </a:rPr>
              <a:t> Defiziten im ökol. Zustand</a:t>
            </a:r>
          </a:p>
        </p:txBody>
      </p:sp>
      <p:sp>
        <p:nvSpPr>
          <p:cNvPr id="201733" name="Line 5"/>
          <p:cNvSpPr>
            <a:spLocks noChangeShapeType="1"/>
          </p:cNvSpPr>
          <p:nvPr/>
        </p:nvSpPr>
        <p:spPr bwMode="auto">
          <a:xfrm flipH="1">
            <a:off x="5562600" y="2211388"/>
            <a:ext cx="427038" cy="3857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1734" name="Line 6"/>
          <p:cNvSpPr>
            <a:spLocks noChangeShapeType="1"/>
          </p:cNvSpPr>
          <p:nvPr/>
        </p:nvSpPr>
        <p:spPr bwMode="auto">
          <a:xfrm>
            <a:off x="4484688" y="1865313"/>
            <a:ext cx="676275" cy="7540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1735" name="Line 7"/>
          <p:cNvSpPr>
            <a:spLocks noChangeShapeType="1"/>
          </p:cNvSpPr>
          <p:nvPr/>
        </p:nvSpPr>
        <p:spPr bwMode="auto">
          <a:xfrm flipH="1">
            <a:off x="6472238" y="3451225"/>
            <a:ext cx="417512" cy="3698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1736" name="Line 8"/>
          <p:cNvSpPr>
            <a:spLocks noChangeShapeType="1"/>
          </p:cNvSpPr>
          <p:nvPr/>
        </p:nvSpPr>
        <p:spPr bwMode="auto">
          <a:xfrm flipV="1">
            <a:off x="3594100" y="4830763"/>
            <a:ext cx="769938" cy="9366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aphicFrame>
        <p:nvGraphicFramePr>
          <p:cNvPr id="201797" name="Group 69"/>
          <p:cNvGraphicFramePr>
            <a:graphicFrameLocks noGrp="1"/>
          </p:cNvGraphicFramePr>
          <p:nvPr/>
        </p:nvGraphicFramePr>
        <p:xfrm>
          <a:off x="631825" y="2374900"/>
          <a:ext cx="2157413" cy="900748"/>
        </p:xfrm>
        <a:graphic>
          <a:graphicData uri="http://schemas.openxmlformats.org/drawingml/2006/table">
            <a:tbl>
              <a:tblPr/>
              <a:tblGrid>
                <a:gridCol w="2157413"/>
              </a:tblGrid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pitchFamily="34" charset="0"/>
                        </a:rPr>
                        <a:t>Extensivierung Wassersport (Prüfen der Möglichkeiten von Stegumbau oder –rückbau)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01771" name="Group 43"/>
          <p:cNvGraphicFramePr>
            <a:graphicFrameLocks noGrp="1"/>
          </p:cNvGraphicFramePr>
          <p:nvPr/>
        </p:nvGraphicFramePr>
        <p:xfrm>
          <a:off x="6878638" y="3155950"/>
          <a:ext cx="2157412" cy="733108"/>
        </p:xfrm>
        <a:graphic>
          <a:graphicData uri="http://schemas.openxmlformats.org/drawingml/2006/table">
            <a:tbl>
              <a:tblPr/>
              <a:tblGrid>
                <a:gridCol w="2157412"/>
              </a:tblGrid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pitchFamily="34" charset="0"/>
                        </a:rPr>
                        <a:t>Verhinderung der Ausdehnung  der bebauten Flächen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01761" name="Group 33"/>
          <p:cNvGraphicFramePr>
            <a:graphicFrameLocks noGrp="1"/>
          </p:cNvGraphicFramePr>
          <p:nvPr/>
        </p:nvGraphicFramePr>
        <p:xfrm>
          <a:off x="1484313" y="5434013"/>
          <a:ext cx="2157412" cy="565468"/>
        </p:xfrm>
        <a:graphic>
          <a:graphicData uri="http://schemas.openxmlformats.org/drawingml/2006/table">
            <a:tbl>
              <a:tblPr/>
              <a:tblGrid>
                <a:gridCol w="2157412"/>
              </a:tblGrid>
              <a:tr h="2254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Calibri" pitchFamily="34" charset="0"/>
                        </a:rPr>
                        <a:t>Waldumbau im Umland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sp>
        <p:nvSpPr>
          <p:cNvPr id="201769" name="Line 41"/>
          <p:cNvSpPr>
            <a:spLocks noChangeShapeType="1"/>
          </p:cNvSpPr>
          <p:nvPr/>
        </p:nvSpPr>
        <p:spPr bwMode="auto">
          <a:xfrm>
            <a:off x="2419350" y="3760788"/>
            <a:ext cx="590550" cy="268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aphicFrame>
        <p:nvGraphicFramePr>
          <p:cNvPr id="201772" name="Group 44"/>
          <p:cNvGraphicFramePr>
            <a:graphicFrameLocks noGrp="1"/>
          </p:cNvGraphicFramePr>
          <p:nvPr/>
        </p:nvGraphicFramePr>
        <p:xfrm>
          <a:off x="5975350" y="1622425"/>
          <a:ext cx="2157413" cy="733108"/>
        </p:xfrm>
        <a:graphic>
          <a:graphicData uri="http://schemas.openxmlformats.org/drawingml/2006/table">
            <a:tbl>
              <a:tblPr/>
              <a:tblGrid>
                <a:gridCol w="2157413"/>
              </a:tblGrid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</a:rPr>
                        <a:t>Informations- und Fortbildungsmaßnahme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01781" name="Group 53"/>
          <p:cNvGraphicFramePr>
            <a:graphicFrameLocks noGrp="1"/>
          </p:cNvGraphicFramePr>
          <p:nvPr/>
        </p:nvGraphicFramePr>
        <p:xfrm>
          <a:off x="280988" y="3457575"/>
          <a:ext cx="2157412" cy="900748"/>
        </p:xfrm>
        <a:graphic>
          <a:graphicData uri="http://schemas.openxmlformats.org/drawingml/2006/table">
            <a:tbl>
              <a:tblPr/>
              <a:tblGrid>
                <a:gridCol w="2157412"/>
              </a:tblGrid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</a:rPr>
                        <a:t>Vertiefende Untersuchungen und Kontrollen zum Nährstoffrückhalt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 </a:t>
                      </a: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</a:rPr>
                        <a:t>Höhe Nährstoffeinträge?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01789" name="Group 61"/>
          <p:cNvGraphicFramePr>
            <a:graphicFrameLocks noGrp="1"/>
          </p:cNvGraphicFramePr>
          <p:nvPr/>
        </p:nvGraphicFramePr>
        <p:xfrm>
          <a:off x="2387600" y="1571625"/>
          <a:ext cx="2157413" cy="612776"/>
        </p:xfrm>
        <a:graphic>
          <a:graphicData uri="http://schemas.openxmlformats.org/drawingml/2006/table">
            <a:tbl>
              <a:tblPr/>
              <a:tblGrid>
                <a:gridCol w="2157413"/>
              </a:tblGrid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pitchFamily="34" charset="0"/>
                        </a:rPr>
                        <a:t>Gewässerrandstreifen ausweisen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sp>
        <p:nvSpPr>
          <p:cNvPr id="201798" name="Line 70"/>
          <p:cNvSpPr>
            <a:spLocks noChangeShapeType="1"/>
          </p:cNvSpPr>
          <p:nvPr/>
        </p:nvSpPr>
        <p:spPr bwMode="auto">
          <a:xfrm>
            <a:off x="2801938" y="2698750"/>
            <a:ext cx="2130425" cy="1000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2573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46" name="Picture 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1813" y="1562100"/>
            <a:ext cx="8240712" cy="511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0706" name="Rectangle 2"/>
          <p:cNvSpPr>
            <a:spLocks noGrp="1"/>
          </p:cNvSpPr>
          <p:nvPr>
            <p:ph type="title" idx="4294967295"/>
          </p:nvPr>
        </p:nvSpPr>
        <p:spPr>
          <a:xfrm>
            <a:off x="1600200" y="58738"/>
            <a:ext cx="6945313" cy="561975"/>
          </a:xfrm>
        </p:spPr>
        <p:txBody>
          <a:bodyPr/>
          <a:lstStyle/>
          <a:p>
            <a:r>
              <a:rPr lang="de-DE" altLang="de-DE" sz="2000" b="1" smtClean="0">
                <a:solidFill>
                  <a:schemeClr val="bg1"/>
                </a:solidFill>
              </a:rPr>
              <a:t>Maßnahmenvorschläge für die Standgewässergruppen</a:t>
            </a:r>
          </a:p>
        </p:txBody>
      </p:sp>
      <p:sp>
        <p:nvSpPr>
          <p:cNvPr id="200707" name="Rectangle 3"/>
          <p:cNvSpPr>
            <a:spLocks noChangeArrowheads="1"/>
          </p:cNvSpPr>
          <p:nvPr/>
        </p:nvSpPr>
        <p:spPr bwMode="auto">
          <a:xfrm>
            <a:off x="1838325" y="850900"/>
            <a:ext cx="56435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81000" indent="-3810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838200" indent="-3810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95400" indent="-3810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752600" indent="-3810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209800" indent="-3810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6670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31242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5814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40386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 b="1">
                <a:cs typeface="Arial" charset="0"/>
              </a:rPr>
              <a:t>(3) Berichtspflichtige Gewässer </a:t>
            </a:r>
            <a:r>
              <a:rPr lang="de-DE" altLang="de-DE" sz="1800" b="1" u="sng">
                <a:cs typeface="Arial" charset="0"/>
              </a:rPr>
              <a:t>ohne</a:t>
            </a:r>
            <a:r>
              <a:rPr lang="de-DE" altLang="de-DE" sz="1800" b="1">
                <a:cs typeface="Arial" charset="0"/>
              </a:rPr>
              <a:t> strukturelle Defizite,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 b="1">
                <a:cs typeface="Arial" charset="0"/>
              </a:rPr>
              <a:t> aber </a:t>
            </a:r>
            <a:r>
              <a:rPr lang="de-DE" altLang="de-DE" sz="1800" b="1" u="sng">
                <a:cs typeface="Arial" charset="0"/>
              </a:rPr>
              <a:t>mit</a:t>
            </a:r>
            <a:r>
              <a:rPr lang="de-DE" altLang="de-DE" sz="1800" b="1">
                <a:cs typeface="Arial" charset="0"/>
              </a:rPr>
              <a:t> Defiziten im ökol. Zustand</a:t>
            </a:r>
          </a:p>
        </p:txBody>
      </p:sp>
      <p:sp>
        <p:nvSpPr>
          <p:cNvPr id="200708" name="Line 4"/>
          <p:cNvSpPr>
            <a:spLocks noChangeShapeType="1"/>
          </p:cNvSpPr>
          <p:nvPr/>
        </p:nvSpPr>
        <p:spPr bwMode="auto">
          <a:xfrm>
            <a:off x="2944813" y="5624513"/>
            <a:ext cx="606425" cy="4476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0709" name="Line 5"/>
          <p:cNvSpPr>
            <a:spLocks noChangeShapeType="1"/>
          </p:cNvSpPr>
          <p:nvPr/>
        </p:nvSpPr>
        <p:spPr bwMode="auto">
          <a:xfrm>
            <a:off x="2736850" y="2827338"/>
            <a:ext cx="514350" cy="5159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0710" name="Line 6"/>
          <p:cNvSpPr>
            <a:spLocks noChangeShapeType="1"/>
          </p:cNvSpPr>
          <p:nvPr/>
        </p:nvSpPr>
        <p:spPr bwMode="auto">
          <a:xfrm flipH="1">
            <a:off x="3587750" y="3071813"/>
            <a:ext cx="2473325" cy="27860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0711" name="Line 7"/>
          <p:cNvSpPr>
            <a:spLocks noChangeShapeType="1"/>
          </p:cNvSpPr>
          <p:nvPr/>
        </p:nvSpPr>
        <p:spPr bwMode="auto">
          <a:xfrm flipH="1" flipV="1">
            <a:off x="5045075" y="3989388"/>
            <a:ext cx="788988" cy="9366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0712" name="Line 8"/>
          <p:cNvSpPr>
            <a:spLocks noChangeShapeType="1"/>
          </p:cNvSpPr>
          <p:nvPr/>
        </p:nvSpPr>
        <p:spPr bwMode="auto">
          <a:xfrm>
            <a:off x="2867025" y="3587750"/>
            <a:ext cx="373063" cy="238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aphicFrame>
        <p:nvGraphicFramePr>
          <p:cNvPr id="200760" name="Group 56"/>
          <p:cNvGraphicFramePr>
            <a:graphicFrameLocks noGrp="1"/>
          </p:cNvGraphicFramePr>
          <p:nvPr/>
        </p:nvGraphicFramePr>
        <p:xfrm>
          <a:off x="5999163" y="2770188"/>
          <a:ext cx="2157412" cy="1738948"/>
        </p:xfrm>
        <a:graphic>
          <a:graphicData uri="http://schemas.openxmlformats.org/drawingml/2006/table">
            <a:tbl>
              <a:tblPr/>
              <a:tblGrid>
                <a:gridCol w="2157412"/>
              </a:tblGrid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Calibri" pitchFamily="34" charset="0"/>
                        </a:rPr>
                        <a:t>Sonstige Maßnahme Wasserhaushalt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 </a:t>
                      </a: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Calibri" pitchFamily="34" charset="0"/>
                        </a:rPr>
                        <a:t>Einhaltung eines Mindestwasserstandes für die am Ostufer (FFH-Gebiet) gelegenen Moore; ganzjähriges Stauziel Pegel Floßarche OW 110 cm bzw. 54,68 m ü. NN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00721" name="Group 17"/>
          <p:cNvGraphicFramePr>
            <a:graphicFrameLocks noGrp="1"/>
          </p:cNvGraphicFramePr>
          <p:nvPr/>
        </p:nvGraphicFramePr>
        <p:xfrm>
          <a:off x="706438" y="3279775"/>
          <a:ext cx="2157412" cy="900748"/>
        </p:xfrm>
        <a:graphic>
          <a:graphicData uri="http://schemas.openxmlformats.org/drawingml/2006/table">
            <a:tbl>
              <a:tblPr/>
              <a:tblGrid>
                <a:gridCol w="2157412"/>
              </a:tblGrid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pitchFamily="34" charset="0"/>
                        </a:rPr>
                        <a:t>Extensivierung Wassersport (Prüfen der Möglichkeiten von Stegumbau oder –rückbau)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00729" name="Group 25"/>
          <p:cNvGraphicFramePr>
            <a:graphicFrameLocks noGrp="1"/>
          </p:cNvGraphicFramePr>
          <p:nvPr/>
        </p:nvGraphicFramePr>
        <p:xfrm>
          <a:off x="606425" y="2525713"/>
          <a:ext cx="2157413" cy="733108"/>
        </p:xfrm>
        <a:graphic>
          <a:graphicData uri="http://schemas.openxmlformats.org/drawingml/2006/table">
            <a:tbl>
              <a:tblPr/>
              <a:tblGrid>
                <a:gridCol w="2157413"/>
              </a:tblGrid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pitchFamily="34" charset="0"/>
                        </a:rPr>
                        <a:t>Verhinderung der Ausdehnung  der bebauten Flächen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00737" name="Group 33"/>
          <p:cNvGraphicFramePr>
            <a:graphicFrameLocks noGrp="1"/>
          </p:cNvGraphicFramePr>
          <p:nvPr/>
        </p:nvGraphicFramePr>
        <p:xfrm>
          <a:off x="5807075" y="4902200"/>
          <a:ext cx="2157413" cy="565468"/>
        </p:xfrm>
        <a:graphic>
          <a:graphicData uri="http://schemas.openxmlformats.org/drawingml/2006/table">
            <a:tbl>
              <a:tblPr/>
              <a:tblGrid>
                <a:gridCol w="2157413"/>
              </a:tblGrid>
              <a:tr h="2254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Calibri" pitchFamily="34" charset="0"/>
                        </a:rPr>
                        <a:t>Waldumbau im Umland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sp>
        <p:nvSpPr>
          <p:cNvPr id="200745" name="Line 41"/>
          <p:cNvSpPr>
            <a:spLocks noChangeShapeType="1"/>
          </p:cNvSpPr>
          <p:nvPr/>
        </p:nvSpPr>
        <p:spPr bwMode="auto">
          <a:xfrm>
            <a:off x="3811588" y="1895475"/>
            <a:ext cx="725487" cy="4191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aphicFrame>
        <p:nvGraphicFramePr>
          <p:cNvPr id="200747" name="Group 43"/>
          <p:cNvGraphicFramePr>
            <a:graphicFrameLocks noGrp="1"/>
          </p:cNvGraphicFramePr>
          <p:nvPr/>
        </p:nvGraphicFramePr>
        <p:xfrm>
          <a:off x="1692275" y="1601788"/>
          <a:ext cx="2157413" cy="900748"/>
        </p:xfrm>
        <a:graphic>
          <a:graphicData uri="http://schemas.openxmlformats.org/drawingml/2006/table">
            <a:tbl>
              <a:tblPr/>
              <a:tblGrid>
                <a:gridCol w="2157413"/>
              </a:tblGrid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</a:rPr>
                        <a:t>Vertiefende Untersuchungen und Kontrollen zum Nährstoffrückhalt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 </a:t>
                      </a: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</a:rPr>
                        <a:t>Höhe Nährstoffeinträge?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00769" name="Group 65"/>
          <p:cNvGraphicFramePr>
            <a:graphicFrameLocks noGrp="1"/>
          </p:cNvGraphicFramePr>
          <p:nvPr/>
        </p:nvGraphicFramePr>
        <p:xfrm>
          <a:off x="808038" y="4746625"/>
          <a:ext cx="2157412" cy="900748"/>
        </p:xfrm>
        <a:graphic>
          <a:graphicData uri="http://schemas.openxmlformats.org/drawingml/2006/table">
            <a:tbl>
              <a:tblPr/>
              <a:tblGrid>
                <a:gridCol w="2157412"/>
              </a:tblGrid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</a:rPr>
                        <a:t>Vertiefende Untersuchungen und Kontrollen zum Nährstoffrückhalt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 </a:t>
                      </a: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</a:rPr>
                        <a:t>Regenwassereinleitungen?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sp>
        <p:nvSpPr>
          <p:cNvPr id="200770" name="Rectangle 66"/>
          <p:cNvSpPr>
            <a:spLocks noChangeArrowheads="1"/>
          </p:cNvSpPr>
          <p:nvPr/>
        </p:nvSpPr>
        <p:spPr bwMode="auto">
          <a:xfrm>
            <a:off x="2230438" y="3230563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de-DE" altLang="de-DE" b="1">
              <a:solidFill>
                <a:srgbClr val="FFFF00"/>
              </a:solidFill>
            </a:endParaRPr>
          </a:p>
        </p:txBody>
      </p:sp>
      <p:graphicFrame>
        <p:nvGraphicFramePr>
          <p:cNvPr id="200781" name="Group 77"/>
          <p:cNvGraphicFramePr>
            <a:graphicFrameLocks noGrp="1"/>
          </p:cNvGraphicFramePr>
          <p:nvPr/>
        </p:nvGraphicFramePr>
        <p:xfrm>
          <a:off x="4691063" y="5599113"/>
          <a:ext cx="2157412" cy="733108"/>
        </p:xfrm>
        <a:graphic>
          <a:graphicData uri="http://schemas.openxmlformats.org/drawingml/2006/table">
            <a:tbl>
              <a:tblPr/>
              <a:tblGrid>
                <a:gridCol w="2157412"/>
              </a:tblGrid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</a:rPr>
                        <a:t>Informations- und Fortbildungsmaßnahme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sp>
        <p:nvSpPr>
          <p:cNvPr id="200782" name="Line 78"/>
          <p:cNvSpPr>
            <a:spLocks noChangeShapeType="1"/>
          </p:cNvSpPr>
          <p:nvPr/>
        </p:nvSpPr>
        <p:spPr bwMode="auto">
          <a:xfrm flipH="1" flipV="1">
            <a:off x="3127375" y="4116388"/>
            <a:ext cx="1555750" cy="17732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8718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722" name="Picture 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8475" y="1592263"/>
            <a:ext cx="8240713" cy="511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9682" name="Rectangle 2"/>
          <p:cNvSpPr>
            <a:spLocks noGrp="1"/>
          </p:cNvSpPr>
          <p:nvPr>
            <p:ph type="title" idx="4294967295"/>
          </p:nvPr>
        </p:nvSpPr>
        <p:spPr>
          <a:xfrm>
            <a:off x="1600200" y="58738"/>
            <a:ext cx="6945313" cy="561975"/>
          </a:xfrm>
        </p:spPr>
        <p:txBody>
          <a:bodyPr/>
          <a:lstStyle/>
          <a:p>
            <a:r>
              <a:rPr lang="de-DE" altLang="de-DE" sz="2000" b="1" smtClean="0">
                <a:solidFill>
                  <a:schemeClr val="bg1"/>
                </a:solidFill>
              </a:rPr>
              <a:t>Maßnahmenvorschläge für die Standgewässergruppen</a:t>
            </a:r>
          </a:p>
        </p:txBody>
      </p:sp>
      <p:sp>
        <p:nvSpPr>
          <p:cNvPr id="199683" name="Rectangle 3"/>
          <p:cNvSpPr>
            <a:spLocks noChangeArrowheads="1"/>
          </p:cNvSpPr>
          <p:nvPr/>
        </p:nvSpPr>
        <p:spPr bwMode="auto">
          <a:xfrm>
            <a:off x="1838325" y="850900"/>
            <a:ext cx="56435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81000" indent="-3810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838200" indent="-3810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95400" indent="-3810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752600" indent="-3810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209800" indent="-3810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6670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31242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5814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40386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 b="1">
                <a:cs typeface="Arial" charset="0"/>
              </a:rPr>
              <a:t>(3) Berichtspflichtige Gewässer </a:t>
            </a:r>
            <a:r>
              <a:rPr lang="de-DE" altLang="de-DE" sz="1800" b="1" u="sng">
                <a:cs typeface="Arial" charset="0"/>
              </a:rPr>
              <a:t>ohne</a:t>
            </a:r>
            <a:r>
              <a:rPr lang="de-DE" altLang="de-DE" sz="1800" b="1">
                <a:cs typeface="Arial" charset="0"/>
              </a:rPr>
              <a:t> strukturelle Defizite,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 b="1">
                <a:cs typeface="Arial" charset="0"/>
              </a:rPr>
              <a:t> aber </a:t>
            </a:r>
            <a:r>
              <a:rPr lang="de-DE" altLang="de-DE" sz="1800" b="1" u="sng">
                <a:cs typeface="Arial" charset="0"/>
              </a:rPr>
              <a:t>mit</a:t>
            </a:r>
            <a:r>
              <a:rPr lang="de-DE" altLang="de-DE" sz="1800" b="1">
                <a:cs typeface="Arial" charset="0"/>
              </a:rPr>
              <a:t> Defiziten im ökol. Zustand</a:t>
            </a:r>
          </a:p>
        </p:txBody>
      </p:sp>
      <p:sp>
        <p:nvSpPr>
          <p:cNvPr id="199685" name="Line 5"/>
          <p:cNvSpPr>
            <a:spLocks noChangeShapeType="1"/>
          </p:cNvSpPr>
          <p:nvPr/>
        </p:nvSpPr>
        <p:spPr bwMode="auto">
          <a:xfrm>
            <a:off x="2354263" y="2217738"/>
            <a:ext cx="147637" cy="8461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9686" name="Line 6"/>
          <p:cNvSpPr>
            <a:spLocks noChangeShapeType="1"/>
          </p:cNvSpPr>
          <p:nvPr/>
        </p:nvSpPr>
        <p:spPr bwMode="auto">
          <a:xfrm flipH="1">
            <a:off x="5783263" y="2984500"/>
            <a:ext cx="600075" cy="6540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9687" name="Line 7"/>
          <p:cNvSpPr>
            <a:spLocks noChangeShapeType="1"/>
          </p:cNvSpPr>
          <p:nvPr/>
        </p:nvSpPr>
        <p:spPr bwMode="auto">
          <a:xfrm flipH="1" flipV="1">
            <a:off x="5676900" y="4506913"/>
            <a:ext cx="53340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9688" name="Line 8"/>
          <p:cNvSpPr>
            <a:spLocks noChangeShapeType="1"/>
          </p:cNvSpPr>
          <p:nvPr/>
        </p:nvSpPr>
        <p:spPr bwMode="auto">
          <a:xfrm>
            <a:off x="2117725" y="3271838"/>
            <a:ext cx="406400" cy="1555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aphicFrame>
        <p:nvGraphicFramePr>
          <p:cNvPr id="199726" name="Group 46"/>
          <p:cNvGraphicFramePr>
            <a:graphicFrameLocks noGrp="1"/>
          </p:cNvGraphicFramePr>
          <p:nvPr/>
        </p:nvGraphicFramePr>
        <p:xfrm>
          <a:off x="0" y="2909888"/>
          <a:ext cx="2157413" cy="612776"/>
        </p:xfrm>
        <a:graphic>
          <a:graphicData uri="http://schemas.openxmlformats.org/drawingml/2006/table">
            <a:tbl>
              <a:tblPr/>
              <a:tblGrid>
                <a:gridCol w="2157413"/>
              </a:tblGrid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pitchFamily="34" charset="0"/>
                        </a:rPr>
                        <a:t>Rückbau Uferverbauung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9724" name="Group 44"/>
          <p:cNvGraphicFramePr>
            <a:graphicFrameLocks noGrp="1"/>
          </p:cNvGraphicFramePr>
          <p:nvPr/>
        </p:nvGraphicFramePr>
        <p:xfrm>
          <a:off x="6205538" y="4498975"/>
          <a:ext cx="2157412" cy="900748"/>
        </p:xfrm>
        <a:graphic>
          <a:graphicData uri="http://schemas.openxmlformats.org/drawingml/2006/table">
            <a:tbl>
              <a:tblPr/>
              <a:tblGrid>
                <a:gridCol w="2157412"/>
              </a:tblGrid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pitchFamily="34" charset="0"/>
                        </a:rPr>
                        <a:t>Extensivierung Wassersport (Prüfen der Möglichkeiten von Stegumbau oder –rückbau)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9725" name="Group 45"/>
          <p:cNvGraphicFramePr>
            <a:graphicFrameLocks noGrp="1"/>
          </p:cNvGraphicFramePr>
          <p:nvPr/>
        </p:nvGraphicFramePr>
        <p:xfrm>
          <a:off x="6370638" y="2628900"/>
          <a:ext cx="2157412" cy="733108"/>
        </p:xfrm>
        <a:graphic>
          <a:graphicData uri="http://schemas.openxmlformats.org/drawingml/2006/table">
            <a:tbl>
              <a:tblPr/>
              <a:tblGrid>
                <a:gridCol w="2157412"/>
              </a:tblGrid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pitchFamily="34" charset="0"/>
                        </a:rPr>
                        <a:t>Verhinderung der Ausdehnung  der bebauten Flächen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9723" name="Group 43"/>
          <p:cNvGraphicFramePr>
            <a:graphicFrameLocks noGrp="1"/>
          </p:cNvGraphicFramePr>
          <p:nvPr/>
        </p:nvGraphicFramePr>
        <p:xfrm>
          <a:off x="188913" y="4643438"/>
          <a:ext cx="2157412" cy="565468"/>
        </p:xfrm>
        <a:graphic>
          <a:graphicData uri="http://schemas.openxmlformats.org/drawingml/2006/table">
            <a:tbl>
              <a:tblPr/>
              <a:tblGrid>
                <a:gridCol w="2157412"/>
              </a:tblGrid>
              <a:tr h="2254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Calibri" pitchFamily="34" charset="0"/>
                        </a:rPr>
                        <a:t>Waldumbau im Umland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sp>
        <p:nvSpPr>
          <p:cNvPr id="199721" name="Line 41"/>
          <p:cNvSpPr>
            <a:spLocks noChangeShapeType="1"/>
          </p:cNvSpPr>
          <p:nvPr/>
        </p:nvSpPr>
        <p:spPr bwMode="auto">
          <a:xfrm flipV="1">
            <a:off x="2293938" y="4259263"/>
            <a:ext cx="147637" cy="3889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aphicFrame>
        <p:nvGraphicFramePr>
          <p:cNvPr id="199735" name="Group 55"/>
          <p:cNvGraphicFramePr>
            <a:graphicFrameLocks noGrp="1"/>
          </p:cNvGraphicFramePr>
          <p:nvPr/>
        </p:nvGraphicFramePr>
        <p:xfrm>
          <a:off x="519113" y="1489075"/>
          <a:ext cx="2157412" cy="733108"/>
        </p:xfrm>
        <a:graphic>
          <a:graphicData uri="http://schemas.openxmlformats.org/drawingml/2006/table">
            <a:tbl>
              <a:tblPr/>
              <a:tblGrid>
                <a:gridCol w="2157412"/>
              </a:tblGrid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</a:rPr>
                        <a:t>Informations- und Fortbildungsmaßnahme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9744" name="Group 64"/>
          <p:cNvGraphicFramePr>
            <a:graphicFrameLocks noGrp="1"/>
          </p:cNvGraphicFramePr>
          <p:nvPr/>
        </p:nvGraphicFramePr>
        <p:xfrm>
          <a:off x="6359525" y="1706563"/>
          <a:ext cx="2157413" cy="900748"/>
        </p:xfrm>
        <a:graphic>
          <a:graphicData uri="http://schemas.openxmlformats.org/drawingml/2006/table">
            <a:tbl>
              <a:tblPr/>
              <a:tblGrid>
                <a:gridCol w="2157413"/>
              </a:tblGrid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</a:rPr>
                        <a:t>Vertiefende Untersuchungen und Kontrollen zum Nährstoffrückhalt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 </a:t>
                      </a: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</a:rPr>
                        <a:t>Höhe Nährstoffeinträge?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sp>
        <p:nvSpPr>
          <p:cNvPr id="199745" name="Line 65"/>
          <p:cNvSpPr>
            <a:spLocks noChangeShapeType="1"/>
          </p:cNvSpPr>
          <p:nvPr/>
        </p:nvSpPr>
        <p:spPr bwMode="auto">
          <a:xfrm flipH="1">
            <a:off x="5765800" y="2035175"/>
            <a:ext cx="592138" cy="603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0853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98" name="Picture 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963" y="1612900"/>
            <a:ext cx="8240712" cy="511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8658" name="Rectangle 2"/>
          <p:cNvSpPr>
            <a:spLocks noGrp="1"/>
          </p:cNvSpPr>
          <p:nvPr>
            <p:ph type="title" idx="4294967295"/>
          </p:nvPr>
        </p:nvSpPr>
        <p:spPr>
          <a:xfrm>
            <a:off x="1600200" y="58738"/>
            <a:ext cx="6945313" cy="561975"/>
          </a:xfrm>
        </p:spPr>
        <p:txBody>
          <a:bodyPr/>
          <a:lstStyle/>
          <a:p>
            <a:r>
              <a:rPr lang="de-DE" altLang="de-DE" sz="2000" b="1" smtClean="0">
                <a:solidFill>
                  <a:schemeClr val="bg1"/>
                </a:solidFill>
              </a:rPr>
              <a:t>Maßnahmenvorschläge für die Standgewässergruppen</a:t>
            </a:r>
          </a:p>
        </p:txBody>
      </p:sp>
      <p:sp>
        <p:nvSpPr>
          <p:cNvPr id="198659" name="Rectangle 3"/>
          <p:cNvSpPr>
            <a:spLocks noChangeArrowheads="1"/>
          </p:cNvSpPr>
          <p:nvPr/>
        </p:nvSpPr>
        <p:spPr bwMode="auto">
          <a:xfrm>
            <a:off x="1838325" y="850900"/>
            <a:ext cx="56435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81000" indent="-3810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838200" indent="-3810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95400" indent="-3810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752600" indent="-3810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209800" indent="-3810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6670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31242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5814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40386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 b="1">
                <a:cs typeface="Arial" charset="0"/>
              </a:rPr>
              <a:t>(3) Berichtspflichtige Gewässer </a:t>
            </a:r>
            <a:r>
              <a:rPr lang="de-DE" altLang="de-DE" sz="1800" b="1" u="sng">
                <a:cs typeface="Arial" charset="0"/>
              </a:rPr>
              <a:t>ohne</a:t>
            </a:r>
            <a:r>
              <a:rPr lang="de-DE" altLang="de-DE" sz="1800" b="1">
                <a:cs typeface="Arial" charset="0"/>
              </a:rPr>
              <a:t> strukturelle Defizite,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 b="1">
                <a:cs typeface="Arial" charset="0"/>
              </a:rPr>
              <a:t> aber </a:t>
            </a:r>
            <a:r>
              <a:rPr lang="de-DE" altLang="de-DE" sz="1800" b="1" u="sng">
                <a:cs typeface="Arial" charset="0"/>
              </a:rPr>
              <a:t>mit</a:t>
            </a:r>
            <a:r>
              <a:rPr lang="de-DE" altLang="de-DE" sz="1800" b="1">
                <a:cs typeface="Arial" charset="0"/>
              </a:rPr>
              <a:t> Defiziten im ökol. Zustand</a:t>
            </a:r>
          </a:p>
        </p:txBody>
      </p:sp>
      <p:sp>
        <p:nvSpPr>
          <p:cNvPr id="198660" name="Line 4"/>
          <p:cNvSpPr>
            <a:spLocks noChangeShapeType="1"/>
          </p:cNvSpPr>
          <p:nvPr/>
        </p:nvSpPr>
        <p:spPr bwMode="auto">
          <a:xfrm flipV="1">
            <a:off x="5467350" y="5094288"/>
            <a:ext cx="773113" cy="5826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8661" name="Line 5"/>
          <p:cNvSpPr>
            <a:spLocks noChangeShapeType="1"/>
          </p:cNvSpPr>
          <p:nvPr/>
        </p:nvSpPr>
        <p:spPr bwMode="auto">
          <a:xfrm flipH="1">
            <a:off x="5162550" y="2824163"/>
            <a:ext cx="427038" cy="3413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8662" name="Line 6"/>
          <p:cNvSpPr>
            <a:spLocks noChangeShapeType="1"/>
          </p:cNvSpPr>
          <p:nvPr/>
        </p:nvSpPr>
        <p:spPr bwMode="auto">
          <a:xfrm flipH="1">
            <a:off x="6470650" y="4360863"/>
            <a:ext cx="766763" cy="914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8663" name="Line 7"/>
          <p:cNvSpPr>
            <a:spLocks noChangeShapeType="1"/>
          </p:cNvSpPr>
          <p:nvPr/>
        </p:nvSpPr>
        <p:spPr bwMode="auto">
          <a:xfrm flipV="1">
            <a:off x="3143250" y="2951163"/>
            <a:ext cx="363538" cy="7826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8664" name="Line 8"/>
          <p:cNvSpPr>
            <a:spLocks noChangeShapeType="1"/>
          </p:cNvSpPr>
          <p:nvPr/>
        </p:nvSpPr>
        <p:spPr bwMode="auto">
          <a:xfrm>
            <a:off x="2544763" y="2008188"/>
            <a:ext cx="231775" cy="76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aphicFrame>
        <p:nvGraphicFramePr>
          <p:cNvPr id="198681" name="Group 25"/>
          <p:cNvGraphicFramePr>
            <a:graphicFrameLocks noGrp="1"/>
          </p:cNvGraphicFramePr>
          <p:nvPr/>
        </p:nvGraphicFramePr>
        <p:xfrm>
          <a:off x="1346200" y="3675063"/>
          <a:ext cx="2157413" cy="733108"/>
        </p:xfrm>
        <a:graphic>
          <a:graphicData uri="http://schemas.openxmlformats.org/drawingml/2006/table">
            <a:tbl>
              <a:tblPr/>
              <a:tblGrid>
                <a:gridCol w="2157413"/>
              </a:tblGrid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pitchFamily="34" charset="0"/>
                        </a:rPr>
                        <a:t>Verhinderung der Ausdehnung  der bebauten Flächen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8689" name="Group 33"/>
          <p:cNvGraphicFramePr>
            <a:graphicFrameLocks noGrp="1"/>
          </p:cNvGraphicFramePr>
          <p:nvPr/>
        </p:nvGraphicFramePr>
        <p:xfrm>
          <a:off x="5611813" y="2354263"/>
          <a:ext cx="2157412" cy="565468"/>
        </p:xfrm>
        <a:graphic>
          <a:graphicData uri="http://schemas.openxmlformats.org/drawingml/2006/table">
            <a:tbl>
              <a:tblPr/>
              <a:tblGrid>
                <a:gridCol w="2157412"/>
              </a:tblGrid>
              <a:tr h="2254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Calibri" pitchFamily="34" charset="0"/>
                        </a:rPr>
                        <a:t>Waldumbau im Umland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sp>
        <p:nvSpPr>
          <p:cNvPr id="198697" name="Line 41"/>
          <p:cNvSpPr>
            <a:spLocks noChangeShapeType="1"/>
          </p:cNvSpPr>
          <p:nvPr/>
        </p:nvSpPr>
        <p:spPr bwMode="auto">
          <a:xfrm flipV="1">
            <a:off x="2501900" y="2478088"/>
            <a:ext cx="658813" cy="3587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aphicFrame>
        <p:nvGraphicFramePr>
          <p:cNvPr id="198715" name="Group 59"/>
          <p:cNvGraphicFramePr>
            <a:graphicFrameLocks noGrp="1"/>
          </p:cNvGraphicFramePr>
          <p:nvPr/>
        </p:nvGraphicFramePr>
        <p:xfrm>
          <a:off x="336550" y="2516188"/>
          <a:ext cx="2157413" cy="733108"/>
        </p:xfrm>
        <a:graphic>
          <a:graphicData uri="http://schemas.openxmlformats.org/drawingml/2006/table">
            <a:tbl>
              <a:tblPr/>
              <a:tblGrid>
                <a:gridCol w="2157413"/>
              </a:tblGrid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</a:rPr>
                        <a:t>Informations- und Fortbildungsmaßnahme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8707" name="Group 51"/>
          <p:cNvGraphicFramePr>
            <a:graphicFrameLocks noGrp="1"/>
          </p:cNvGraphicFramePr>
          <p:nvPr/>
        </p:nvGraphicFramePr>
        <p:xfrm>
          <a:off x="6715125" y="3771900"/>
          <a:ext cx="2305050" cy="612776"/>
        </p:xfrm>
        <a:graphic>
          <a:graphicData uri="http://schemas.openxmlformats.org/drawingml/2006/table">
            <a:tbl>
              <a:tblPr/>
              <a:tblGrid>
                <a:gridCol w="2305050"/>
              </a:tblGrid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pitchFamily="34" charset="0"/>
                        </a:rPr>
                        <a:t>Sonstige Maßnahme Morphologie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8724" name="Group 68"/>
          <p:cNvGraphicFramePr>
            <a:graphicFrameLocks noGrp="1"/>
          </p:cNvGraphicFramePr>
          <p:nvPr/>
        </p:nvGraphicFramePr>
        <p:xfrm>
          <a:off x="3203575" y="5373688"/>
          <a:ext cx="2305050" cy="900748"/>
        </p:xfrm>
        <a:graphic>
          <a:graphicData uri="http://schemas.openxmlformats.org/drawingml/2006/table">
            <a:tbl>
              <a:tblPr/>
              <a:tblGrid>
                <a:gridCol w="2305050"/>
              </a:tblGrid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</a:rPr>
                        <a:t>Vertiefende Untersuchungen und Kontrollen zum Nährstoffrückhalt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 </a:t>
                      </a: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</a:rPr>
                        <a:t>Einleitung prüfen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8733" name="Group 77"/>
          <p:cNvGraphicFramePr>
            <a:graphicFrameLocks noGrp="1"/>
          </p:cNvGraphicFramePr>
          <p:nvPr/>
        </p:nvGraphicFramePr>
        <p:xfrm>
          <a:off x="369888" y="1592263"/>
          <a:ext cx="2157412" cy="612776"/>
        </p:xfrm>
        <a:graphic>
          <a:graphicData uri="http://schemas.openxmlformats.org/drawingml/2006/table">
            <a:tbl>
              <a:tblPr/>
              <a:tblGrid>
                <a:gridCol w="2157412"/>
              </a:tblGrid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pitchFamily="34" charset="0"/>
                        </a:rPr>
                        <a:t>Rückbau Uferverbauung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5091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74" name="Picture 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350" y="1612900"/>
            <a:ext cx="8240713" cy="511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7634" name="Rectangle 2"/>
          <p:cNvSpPr>
            <a:spLocks noGrp="1"/>
          </p:cNvSpPr>
          <p:nvPr>
            <p:ph type="title" idx="4294967295"/>
          </p:nvPr>
        </p:nvSpPr>
        <p:spPr>
          <a:xfrm>
            <a:off x="1600200" y="58738"/>
            <a:ext cx="6945313" cy="561975"/>
          </a:xfrm>
        </p:spPr>
        <p:txBody>
          <a:bodyPr/>
          <a:lstStyle/>
          <a:p>
            <a:r>
              <a:rPr lang="de-DE" altLang="de-DE" sz="2000" b="1" smtClean="0">
                <a:solidFill>
                  <a:schemeClr val="bg1"/>
                </a:solidFill>
              </a:rPr>
              <a:t>Maßnahmenvorschläge für die Standgewässergruppen</a:t>
            </a:r>
          </a:p>
        </p:txBody>
      </p:sp>
      <p:sp>
        <p:nvSpPr>
          <p:cNvPr id="197635" name="Rectangle 3"/>
          <p:cNvSpPr>
            <a:spLocks noChangeArrowheads="1"/>
          </p:cNvSpPr>
          <p:nvPr/>
        </p:nvSpPr>
        <p:spPr bwMode="auto">
          <a:xfrm>
            <a:off x="1838325" y="850900"/>
            <a:ext cx="56435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81000" indent="-3810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838200" indent="-3810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95400" indent="-3810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752600" indent="-3810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209800" indent="-3810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6670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31242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5814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40386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 b="1">
                <a:cs typeface="Arial" charset="0"/>
              </a:rPr>
              <a:t>(3) Berichtspflichtige Gewässer </a:t>
            </a:r>
            <a:r>
              <a:rPr lang="de-DE" altLang="de-DE" sz="1800" b="1" u="sng">
                <a:cs typeface="Arial" charset="0"/>
              </a:rPr>
              <a:t>ohne</a:t>
            </a:r>
            <a:r>
              <a:rPr lang="de-DE" altLang="de-DE" sz="1800" b="1">
                <a:cs typeface="Arial" charset="0"/>
              </a:rPr>
              <a:t> strukturelle Defizite,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 b="1">
                <a:cs typeface="Arial" charset="0"/>
              </a:rPr>
              <a:t> aber </a:t>
            </a:r>
            <a:r>
              <a:rPr lang="de-DE" altLang="de-DE" sz="1800" b="1" u="sng">
                <a:cs typeface="Arial" charset="0"/>
              </a:rPr>
              <a:t>mit</a:t>
            </a:r>
            <a:r>
              <a:rPr lang="de-DE" altLang="de-DE" sz="1800" b="1">
                <a:cs typeface="Arial" charset="0"/>
              </a:rPr>
              <a:t> Defiziten im ökol. Zustand</a:t>
            </a:r>
          </a:p>
        </p:txBody>
      </p:sp>
      <p:sp>
        <p:nvSpPr>
          <p:cNvPr id="197639" name="Line 7"/>
          <p:cNvSpPr>
            <a:spLocks noChangeShapeType="1"/>
          </p:cNvSpPr>
          <p:nvPr/>
        </p:nvSpPr>
        <p:spPr bwMode="auto">
          <a:xfrm flipV="1">
            <a:off x="2482850" y="4254500"/>
            <a:ext cx="860425" cy="7477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aphicFrame>
        <p:nvGraphicFramePr>
          <p:cNvPr id="197665" name="Group 33"/>
          <p:cNvGraphicFramePr>
            <a:graphicFrameLocks noGrp="1"/>
          </p:cNvGraphicFramePr>
          <p:nvPr/>
        </p:nvGraphicFramePr>
        <p:xfrm>
          <a:off x="1368425" y="5006975"/>
          <a:ext cx="2157413" cy="565468"/>
        </p:xfrm>
        <a:graphic>
          <a:graphicData uri="http://schemas.openxmlformats.org/drawingml/2006/table">
            <a:tbl>
              <a:tblPr/>
              <a:tblGrid>
                <a:gridCol w="2157413"/>
              </a:tblGrid>
              <a:tr h="2254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Calibri" pitchFamily="34" charset="0"/>
                        </a:rPr>
                        <a:t>Waldumbau im Umland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8814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50" name="Picture 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338" y="1535113"/>
            <a:ext cx="8240712" cy="511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6610" name="Rectangle 2"/>
          <p:cNvSpPr>
            <a:spLocks noGrp="1"/>
          </p:cNvSpPr>
          <p:nvPr>
            <p:ph type="title" idx="4294967295"/>
          </p:nvPr>
        </p:nvSpPr>
        <p:spPr>
          <a:xfrm>
            <a:off x="1600200" y="58738"/>
            <a:ext cx="6945313" cy="561975"/>
          </a:xfrm>
        </p:spPr>
        <p:txBody>
          <a:bodyPr/>
          <a:lstStyle/>
          <a:p>
            <a:r>
              <a:rPr lang="de-DE" altLang="de-DE" sz="2000" b="1" smtClean="0">
                <a:solidFill>
                  <a:schemeClr val="bg1"/>
                </a:solidFill>
              </a:rPr>
              <a:t>Maßnahmenvorschläge für die Standgewässergruppen</a:t>
            </a:r>
          </a:p>
        </p:txBody>
      </p:sp>
      <p:sp>
        <p:nvSpPr>
          <p:cNvPr id="196611" name="Rectangle 3"/>
          <p:cNvSpPr>
            <a:spLocks noChangeArrowheads="1"/>
          </p:cNvSpPr>
          <p:nvPr/>
        </p:nvSpPr>
        <p:spPr bwMode="auto">
          <a:xfrm>
            <a:off x="1838325" y="850900"/>
            <a:ext cx="56435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81000" indent="-3810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838200" indent="-3810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95400" indent="-3810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752600" indent="-3810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209800" indent="-3810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6670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31242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5814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40386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 b="1">
                <a:cs typeface="Arial" charset="0"/>
              </a:rPr>
              <a:t>(3) Berichtspflichtige Gewässer </a:t>
            </a:r>
            <a:r>
              <a:rPr lang="de-DE" altLang="de-DE" sz="1800" b="1" u="sng">
                <a:cs typeface="Arial" charset="0"/>
              </a:rPr>
              <a:t>ohne</a:t>
            </a:r>
            <a:r>
              <a:rPr lang="de-DE" altLang="de-DE" sz="1800" b="1">
                <a:cs typeface="Arial" charset="0"/>
              </a:rPr>
              <a:t> strukturelle Defizite,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 b="1">
                <a:cs typeface="Arial" charset="0"/>
              </a:rPr>
              <a:t> aber </a:t>
            </a:r>
            <a:r>
              <a:rPr lang="de-DE" altLang="de-DE" sz="1800" b="1" u="sng">
                <a:cs typeface="Arial" charset="0"/>
              </a:rPr>
              <a:t>mit</a:t>
            </a:r>
            <a:r>
              <a:rPr lang="de-DE" altLang="de-DE" sz="1800" b="1">
                <a:cs typeface="Arial" charset="0"/>
              </a:rPr>
              <a:t> Defiziten im ökol. Zustand</a:t>
            </a:r>
          </a:p>
        </p:txBody>
      </p:sp>
      <p:sp>
        <p:nvSpPr>
          <p:cNvPr id="196612" name="Line 4"/>
          <p:cNvSpPr>
            <a:spLocks noChangeShapeType="1"/>
          </p:cNvSpPr>
          <p:nvPr/>
        </p:nvSpPr>
        <p:spPr bwMode="auto">
          <a:xfrm flipV="1">
            <a:off x="7943850" y="4267200"/>
            <a:ext cx="363538" cy="3127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6615" name="Line 7"/>
          <p:cNvSpPr>
            <a:spLocks noChangeShapeType="1"/>
          </p:cNvSpPr>
          <p:nvPr/>
        </p:nvSpPr>
        <p:spPr bwMode="auto">
          <a:xfrm flipH="1" flipV="1">
            <a:off x="1566863" y="4718050"/>
            <a:ext cx="566737" cy="8001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aphicFrame>
        <p:nvGraphicFramePr>
          <p:cNvPr id="196633" name="Group 25"/>
          <p:cNvGraphicFramePr>
            <a:graphicFrameLocks noGrp="1"/>
          </p:cNvGraphicFramePr>
          <p:nvPr/>
        </p:nvGraphicFramePr>
        <p:xfrm>
          <a:off x="2138363" y="5529263"/>
          <a:ext cx="2157412" cy="733108"/>
        </p:xfrm>
        <a:graphic>
          <a:graphicData uri="http://schemas.openxmlformats.org/drawingml/2006/table">
            <a:tbl>
              <a:tblPr/>
              <a:tblGrid>
                <a:gridCol w="2157412"/>
              </a:tblGrid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pitchFamily="34" charset="0"/>
                        </a:rPr>
                        <a:t>Verhinderung der Ausdehnung  der bebauten Flächen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6641" name="Group 33"/>
          <p:cNvGraphicFramePr>
            <a:graphicFrameLocks noGrp="1"/>
          </p:cNvGraphicFramePr>
          <p:nvPr/>
        </p:nvGraphicFramePr>
        <p:xfrm>
          <a:off x="5327650" y="5532438"/>
          <a:ext cx="2157413" cy="565468"/>
        </p:xfrm>
        <a:graphic>
          <a:graphicData uri="http://schemas.openxmlformats.org/drawingml/2006/table">
            <a:tbl>
              <a:tblPr/>
              <a:tblGrid>
                <a:gridCol w="2157413"/>
              </a:tblGrid>
              <a:tr h="2254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Calibri" pitchFamily="34" charset="0"/>
                        </a:rPr>
                        <a:t>Waldumbau im Umland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sp>
        <p:nvSpPr>
          <p:cNvPr id="196649" name="Line 41"/>
          <p:cNvSpPr>
            <a:spLocks noChangeShapeType="1"/>
          </p:cNvSpPr>
          <p:nvPr/>
        </p:nvSpPr>
        <p:spPr bwMode="auto">
          <a:xfrm flipH="1" flipV="1">
            <a:off x="5434013" y="4694238"/>
            <a:ext cx="900112" cy="8667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aphicFrame>
        <p:nvGraphicFramePr>
          <p:cNvPr id="196651" name="Group 43"/>
          <p:cNvGraphicFramePr>
            <a:graphicFrameLocks noGrp="1"/>
          </p:cNvGraphicFramePr>
          <p:nvPr/>
        </p:nvGraphicFramePr>
        <p:xfrm>
          <a:off x="6794500" y="4559300"/>
          <a:ext cx="2157413" cy="612776"/>
        </p:xfrm>
        <a:graphic>
          <a:graphicData uri="http://schemas.openxmlformats.org/drawingml/2006/table">
            <a:tbl>
              <a:tblPr/>
              <a:tblGrid>
                <a:gridCol w="2157413"/>
              </a:tblGrid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pitchFamily="34" charset="0"/>
                        </a:rPr>
                        <a:t>Gewässerrandstreifen ausweisen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5491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626" name="Picture 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550" y="1587500"/>
            <a:ext cx="8240713" cy="511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5586" name="Rectangle 2"/>
          <p:cNvSpPr>
            <a:spLocks noGrp="1"/>
          </p:cNvSpPr>
          <p:nvPr>
            <p:ph type="title" idx="4294967295"/>
          </p:nvPr>
        </p:nvSpPr>
        <p:spPr>
          <a:xfrm>
            <a:off x="1600200" y="58738"/>
            <a:ext cx="6945313" cy="561975"/>
          </a:xfrm>
        </p:spPr>
        <p:txBody>
          <a:bodyPr/>
          <a:lstStyle/>
          <a:p>
            <a:r>
              <a:rPr lang="de-DE" altLang="de-DE" sz="2000" b="1" smtClean="0">
                <a:solidFill>
                  <a:schemeClr val="bg1"/>
                </a:solidFill>
              </a:rPr>
              <a:t>Maßnahmenvorschläge für die Standgewässergruppen</a:t>
            </a:r>
          </a:p>
        </p:txBody>
      </p:sp>
      <p:sp>
        <p:nvSpPr>
          <p:cNvPr id="195587" name="Rectangle 3"/>
          <p:cNvSpPr>
            <a:spLocks noChangeArrowheads="1"/>
          </p:cNvSpPr>
          <p:nvPr/>
        </p:nvSpPr>
        <p:spPr bwMode="auto">
          <a:xfrm>
            <a:off x="1838325" y="850900"/>
            <a:ext cx="56435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81000" indent="-3810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838200" indent="-3810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95400" indent="-3810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752600" indent="-3810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209800" indent="-3810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6670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31242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5814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40386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 b="1">
                <a:cs typeface="Arial" charset="0"/>
              </a:rPr>
              <a:t>(3) Berichtspflichtige Gewässer </a:t>
            </a:r>
            <a:r>
              <a:rPr lang="de-DE" altLang="de-DE" sz="1800" b="1" u="sng">
                <a:cs typeface="Arial" charset="0"/>
              </a:rPr>
              <a:t>ohne</a:t>
            </a:r>
            <a:r>
              <a:rPr lang="de-DE" altLang="de-DE" sz="1800" b="1">
                <a:cs typeface="Arial" charset="0"/>
              </a:rPr>
              <a:t> strukturelle Defizite,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 b="1">
                <a:cs typeface="Arial" charset="0"/>
              </a:rPr>
              <a:t> aber </a:t>
            </a:r>
            <a:r>
              <a:rPr lang="de-DE" altLang="de-DE" sz="1800" b="1" u="sng">
                <a:cs typeface="Arial" charset="0"/>
              </a:rPr>
              <a:t>mit</a:t>
            </a:r>
            <a:r>
              <a:rPr lang="de-DE" altLang="de-DE" sz="1800" b="1">
                <a:cs typeface="Arial" charset="0"/>
              </a:rPr>
              <a:t> Defiziten im ökol. Zustand</a:t>
            </a:r>
          </a:p>
        </p:txBody>
      </p:sp>
      <p:sp>
        <p:nvSpPr>
          <p:cNvPr id="195588" name="Line 4"/>
          <p:cNvSpPr>
            <a:spLocks noChangeShapeType="1"/>
          </p:cNvSpPr>
          <p:nvPr/>
        </p:nvSpPr>
        <p:spPr bwMode="auto">
          <a:xfrm>
            <a:off x="1192213" y="3057525"/>
            <a:ext cx="166687" cy="13604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5589" name="Line 5"/>
          <p:cNvSpPr>
            <a:spLocks noChangeShapeType="1"/>
          </p:cNvSpPr>
          <p:nvPr/>
        </p:nvSpPr>
        <p:spPr bwMode="auto">
          <a:xfrm flipH="1" flipV="1">
            <a:off x="2868613" y="4537075"/>
            <a:ext cx="1042987" cy="8699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5590" name="Line 6"/>
          <p:cNvSpPr>
            <a:spLocks noChangeShapeType="1"/>
          </p:cNvSpPr>
          <p:nvPr/>
        </p:nvSpPr>
        <p:spPr bwMode="auto">
          <a:xfrm flipH="1">
            <a:off x="6508750" y="2257425"/>
            <a:ext cx="619125" cy="7080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5591" name="Line 7"/>
          <p:cNvSpPr>
            <a:spLocks noChangeShapeType="1"/>
          </p:cNvSpPr>
          <p:nvPr/>
        </p:nvSpPr>
        <p:spPr bwMode="auto">
          <a:xfrm flipH="1" flipV="1">
            <a:off x="7769225" y="5106988"/>
            <a:ext cx="34925" cy="7667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5592" name="Line 8"/>
          <p:cNvSpPr>
            <a:spLocks noChangeShapeType="1"/>
          </p:cNvSpPr>
          <p:nvPr/>
        </p:nvSpPr>
        <p:spPr bwMode="auto">
          <a:xfrm>
            <a:off x="4124325" y="2163763"/>
            <a:ext cx="85725" cy="8112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aphicFrame>
        <p:nvGraphicFramePr>
          <p:cNvPr id="195670" name="Group 86"/>
          <p:cNvGraphicFramePr>
            <a:graphicFrameLocks noGrp="1"/>
          </p:cNvGraphicFramePr>
          <p:nvPr/>
        </p:nvGraphicFramePr>
        <p:xfrm>
          <a:off x="5981700" y="1665288"/>
          <a:ext cx="2157413" cy="612776"/>
        </p:xfrm>
        <a:graphic>
          <a:graphicData uri="http://schemas.openxmlformats.org/drawingml/2006/table">
            <a:tbl>
              <a:tblPr/>
              <a:tblGrid>
                <a:gridCol w="2157413"/>
              </a:tblGrid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pitchFamily="34" charset="0"/>
                        </a:rPr>
                        <a:t>Steganlage rückbauen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5668" name="Group 84"/>
          <p:cNvGraphicFramePr>
            <a:graphicFrameLocks noGrp="1"/>
          </p:cNvGraphicFramePr>
          <p:nvPr/>
        </p:nvGraphicFramePr>
        <p:xfrm>
          <a:off x="3735388" y="5834063"/>
          <a:ext cx="2157412" cy="900748"/>
        </p:xfrm>
        <a:graphic>
          <a:graphicData uri="http://schemas.openxmlformats.org/drawingml/2006/table">
            <a:tbl>
              <a:tblPr/>
              <a:tblGrid>
                <a:gridCol w="2157412"/>
              </a:tblGrid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pitchFamily="34" charset="0"/>
                        </a:rPr>
                        <a:t>Extensivierung Wassersport (Prüfen der Möglichkeiten von Stegumbau oder –rückbau)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5644" name="Group 60"/>
          <p:cNvGraphicFramePr>
            <a:graphicFrameLocks noGrp="1"/>
          </p:cNvGraphicFramePr>
          <p:nvPr/>
        </p:nvGraphicFramePr>
        <p:xfrm>
          <a:off x="3940175" y="5094288"/>
          <a:ext cx="2157413" cy="733108"/>
        </p:xfrm>
        <a:graphic>
          <a:graphicData uri="http://schemas.openxmlformats.org/drawingml/2006/table">
            <a:tbl>
              <a:tblPr/>
              <a:tblGrid>
                <a:gridCol w="2157413"/>
              </a:tblGrid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pitchFamily="34" charset="0"/>
                        </a:rPr>
                        <a:t>Verhinderung der Ausdehnung  der bebauten Flächen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5617" name="Group 33"/>
          <p:cNvGraphicFramePr>
            <a:graphicFrameLocks noGrp="1"/>
          </p:cNvGraphicFramePr>
          <p:nvPr/>
        </p:nvGraphicFramePr>
        <p:xfrm>
          <a:off x="3205163" y="1625600"/>
          <a:ext cx="2157412" cy="565468"/>
        </p:xfrm>
        <a:graphic>
          <a:graphicData uri="http://schemas.openxmlformats.org/drawingml/2006/table">
            <a:tbl>
              <a:tblPr/>
              <a:tblGrid>
                <a:gridCol w="2157412"/>
              </a:tblGrid>
              <a:tr h="2254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Calibri" pitchFamily="34" charset="0"/>
                        </a:rPr>
                        <a:t>Waldumbau im Umland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sp>
        <p:nvSpPr>
          <p:cNvPr id="195625" name="Line 41"/>
          <p:cNvSpPr>
            <a:spLocks noChangeShapeType="1"/>
          </p:cNvSpPr>
          <p:nvPr/>
        </p:nvSpPr>
        <p:spPr bwMode="auto">
          <a:xfrm flipH="1" flipV="1">
            <a:off x="2051050" y="4756150"/>
            <a:ext cx="544513" cy="10985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aphicFrame>
        <p:nvGraphicFramePr>
          <p:cNvPr id="195635" name="Group 51"/>
          <p:cNvGraphicFramePr>
            <a:graphicFrameLocks noGrp="1"/>
          </p:cNvGraphicFramePr>
          <p:nvPr/>
        </p:nvGraphicFramePr>
        <p:xfrm>
          <a:off x="6784975" y="5883275"/>
          <a:ext cx="2157413" cy="612776"/>
        </p:xfrm>
        <a:graphic>
          <a:graphicData uri="http://schemas.openxmlformats.org/drawingml/2006/table">
            <a:tbl>
              <a:tblPr/>
              <a:tblGrid>
                <a:gridCol w="2157413"/>
              </a:tblGrid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pitchFamily="34" charset="0"/>
                        </a:rPr>
                        <a:t>Gewässerrandstreifen ausweisen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5636" name="Group 52"/>
          <p:cNvGraphicFramePr>
            <a:graphicFrameLocks noGrp="1"/>
          </p:cNvGraphicFramePr>
          <p:nvPr/>
        </p:nvGraphicFramePr>
        <p:xfrm>
          <a:off x="1566863" y="5840413"/>
          <a:ext cx="2157412" cy="733108"/>
        </p:xfrm>
        <a:graphic>
          <a:graphicData uri="http://schemas.openxmlformats.org/drawingml/2006/table">
            <a:tbl>
              <a:tblPr/>
              <a:tblGrid>
                <a:gridCol w="2157412"/>
              </a:tblGrid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</a:rPr>
                        <a:t>Informations- und Fortbildungsmaßnahme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5671" name="Group 87"/>
          <p:cNvGraphicFramePr>
            <a:graphicFrameLocks noGrp="1"/>
          </p:cNvGraphicFramePr>
          <p:nvPr/>
        </p:nvGraphicFramePr>
        <p:xfrm>
          <a:off x="0" y="4946650"/>
          <a:ext cx="2157413" cy="900748"/>
        </p:xfrm>
        <a:graphic>
          <a:graphicData uri="http://schemas.openxmlformats.org/drawingml/2006/table">
            <a:tbl>
              <a:tblPr/>
              <a:tblGrid>
                <a:gridCol w="2157413"/>
              </a:tblGrid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</a:rPr>
                        <a:t>Vertiefende Untersuchungen und Kontrollen zum Nährstoffrückhalt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 </a:t>
                      </a: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</a:rPr>
                        <a:t>Regenwassereinleitung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sp>
        <p:nvSpPr>
          <p:cNvPr id="195653" name="Line 69"/>
          <p:cNvSpPr>
            <a:spLocks noChangeShapeType="1"/>
          </p:cNvSpPr>
          <p:nvPr/>
        </p:nvSpPr>
        <p:spPr bwMode="auto">
          <a:xfrm flipV="1">
            <a:off x="1131888" y="4792663"/>
            <a:ext cx="357187" cy="1920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aphicFrame>
        <p:nvGraphicFramePr>
          <p:cNvPr id="195669" name="Group 85"/>
          <p:cNvGraphicFramePr>
            <a:graphicFrameLocks noGrp="1"/>
          </p:cNvGraphicFramePr>
          <p:nvPr/>
        </p:nvGraphicFramePr>
        <p:xfrm>
          <a:off x="138113" y="1846263"/>
          <a:ext cx="2157412" cy="1236028"/>
        </p:xfrm>
        <a:graphic>
          <a:graphicData uri="http://schemas.openxmlformats.org/drawingml/2006/table">
            <a:tbl>
              <a:tblPr/>
              <a:tblGrid>
                <a:gridCol w="2157412"/>
              </a:tblGrid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Calibri" pitchFamily="34" charset="0"/>
                        </a:rPr>
                        <a:t>Sonstige Maßnahme Wasserhaushalt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 </a:t>
                      </a: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Calibri" pitchFamily="34" charset="0"/>
                        </a:rPr>
                        <a:t>Wiederherstellung Abflussgerinne auf historischem Niveau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sp>
        <p:nvSpPr>
          <p:cNvPr id="195667" name="Line 83"/>
          <p:cNvSpPr>
            <a:spLocks noChangeShapeType="1"/>
          </p:cNvSpPr>
          <p:nvPr/>
        </p:nvSpPr>
        <p:spPr bwMode="auto">
          <a:xfrm flipH="1" flipV="1">
            <a:off x="2371725" y="4302125"/>
            <a:ext cx="1485900" cy="15049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4909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hteck 2"/>
          <p:cNvSpPr>
            <a:spLocks noChangeArrowheads="1"/>
          </p:cNvSpPr>
          <p:nvPr/>
        </p:nvSpPr>
        <p:spPr bwMode="auto">
          <a:xfrm>
            <a:off x="4519613" y="4454525"/>
            <a:ext cx="4060825" cy="10064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de-DE" altLang="de-DE" b="1" dirty="0"/>
              <a:t>im Rahmen des GEK ermittelte </a:t>
            </a:r>
            <a:r>
              <a:rPr lang="de-DE" altLang="de-DE" b="1" u="sng" dirty="0"/>
              <a:t>strukturelle/ </a:t>
            </a:r>
            <a:r>
              <a:rPr lang="de-DE" altLang="de-DE" b="1" u="sng" dirty="0" err="1"/>
              <a:t>wasserhaushaltliche</a:t>
            </a:r>
            <a:r>
              <a:rPr lang="de-DE" altLang="de-DE" b="1" u="sng" dirty="0"/>
              <a:t> Defizite</a:t>
            </a:r>
          </a:p>
        </p:txBody>
      </p:sp>
      <p:graphicFrame>
        <p:nvGraphicFramePr>
          <p:cNvPr id="62488" name="Group 24"/>
          <p:cNvGraphicFramePr>
            <a:graphicFrameLocks noGrp="1"/>
          </p:cNvGraphicFramePr>
          <p:nvPr/>
        </p:nvGraphicFramePr>
        <p:xfrm>
          <a:off x="457200" y="1600200"/>
          <a:ext cx="8347075" cy="2457450"/>
        </p:xfrm>
        <a:graphic>
          <a:graphicData uri="http://schemas.openxmlformats.org/drawingml/2006/table">
            <a:tbl>
              <a:tblPr/>
              <a:tblGrid>
                <a:gridCol w="1370013"/>
                <a:gridCol w="1385887"/>
                <a:gridCol w="1522413"/>
                <a:gridCol w="1276350"/>
                <a:gridCol w="1455737"/>
                <a:gridCol w="1336675"/>
              </a:tblGrid>
              <a:tr h="476250">
                <a:tc gridSpan="6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Qualitätskomponenten des ökol. Zustandes / ökol. Potenzials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  <a:tr h="4730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Chemie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(spezielle Schadstoffe)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allg.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chem.-physik. Zustand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(</a:t>
                      </a:r>
                      <a:r>
                        <a:rPr kumimoji="0" lang="de-DE" altLang="de-DE" sz="1100" b="0" i="1" u="sng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Fließe</a:t>
                      </a:r>
                      <a:r>
                        <a:rPr kumimoji="0" lang="de-DE" altLang="de-DE" sz="11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O</a:t>
                      </a:r>
                      <a:r>
                        <a:rPr kumimoji="0" lang="de-DE" altLang="de-DE" sz="1100" b="0" i="1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</a:t>
                      </a:r>
                      <a:r>
                        <a:rPr kumimoji="0" lang="de-DE" altLang="de-DE" sz="11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, Temp., TP,TN, Cl, BSB</a:t>
                      </a:r>
                      <a:r>
                        <a:rPr kumimoji="0" lang="de-DE" altLang="de-DE" sz="1100" b="0" i="1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5</a:t>
                      </a:r>
                      <a:endParaRPr kumimoji="0" lang="de-DE" altLang="de-DE" sz="11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0" i="1" u="sng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Seen</a:t>
                      </a:r>
                      <a:r>
                        <a:rPr kumimoji="0" lang="de-DE" altLang="de-DE" sz="11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: Trophie)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Biologie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(</a:t>
                      </a:r>
                      <a:r>
                        <a:rPr kumimoji="0" lang="de-DE" altLang="de-DE" sz="1100" b="0" i="1" u="sng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Fließe</a:t>
                      </a:r>
                      <a:r>
                        <a:rPr kumimoji="0" lang="de-DE" altLang="de-DE" sz="11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Phytoplankton, Makrophyten/ Phytobenthos, Makrozoobenthos,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Fische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0" i="1" u="sng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Seen</a:t>
                      </a:r>
                      <a:r>
                        <a:rPr kumimoji="0" lang="de-DE" altLang="de-DE" sz="11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: Phytoplankton, Makrophyten/ Diatomeen)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1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Hydro-morphologie </a:t>
                      </a:r>
                      <a:endParaRPr kumimoji="0" lang="de-DE" altLang="de-DE" sz="1400" b="1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(</a:t>
                      </a:r>
                      <a:r>
                        <a:rPr kumimoji="0" lang="de-DE" altLang="de-DE" sz="1100" b="0" i="1" u="sng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Fließe</a:t>
                      </a:r>
                      <a:r>
                        <a:rPr kumimoji="0" lang="de-DE" altLang="de-DE" sz="11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Gewässer-bettdynamik, Auendynamik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0" i="1" u="sng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Seen</a:t>
                      </a:r>
                      <a:r>
                        <a:rPr kumimoji="0" lang="de-DE" altLang="de-DE" sz="11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: Seeufer-struktur)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Durchgängigkeit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(</a:t>
                      </a:r>
                      <a:r>
                        <a:rPr kumimoji="0" lang="de-DE" altLang="de-DE" sz="1100" b="0" i="1" u="sng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Fließe</a:t>
                      </a:r>
                      <a:r>
                        <a:rPr kumimoji="0" lang="de-DE" altLang="de-DE" sz="11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für Fische und Makrozoobenthos)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1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1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1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Wasser-haushalt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(</a:t>
                      </a:r>
                      <a:r>
                        <a:rPr kumimoji="0" lang="de-DE" altLang="de-DE" sz="1100" b="0" i="1" u="sng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Fließe</a:t>
                      </a:r>
                      <a:r>
                        <a:rPr kumimoji="0" lang="de-DE" altLang="de-DE" sz="11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Abfluss und Fließge-schwindigkeit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0" i="1" u="sng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Seen</a:t>
                      </a:r>
                      <a:r>
                        <a:rPr kumimoji="0" lang="de-DE" altLang="de-DE" sz="11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: Verweilzeit, Wasserstands-dynamik)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sp>
        <p:nvSpPr>
          <p:cNvPr id="62479" name="Rechteck 8"/>
          <p:cNvSpPr>
            <a:spLocks noChangeArrowheads="1"/>
          </p:cNvSpPr>
          <p:nvPr/>
        </p:nvSpPr>
        <p:spPr bwMode="auto">
          <a:xfrm>
            <a:off x="447675" y="4437063"/>
            <a:ext cx="39830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de-DE" altLang="de-DE" b="1"/>
              <a:t>durch das Landesamt ermittelte </a:t>
            </a:r>
            <a:r>
              <a:rPr lang="de-DE" altLang="de-DE" b="1" u="sng"/>
              <a:t>stoffliche und biologische Defizite</a:t>
            </a:r>
          </a:p>
        </p:txBody>
      </p:sp>
      <p:cxnSp>
        <p:nvCxnSpPr>
          <p:cNvPr id="6" name="Gerade Verbindung mit Pfeil 5"/>
          <p:cNvCxnSpPr/>
          <p:nvPr/>
        </p:nvCxnSpPr>
        <p:spPr>
          <a:xfrm>
            <a:off x="1147763" y="3922713"/>
            <a:ext cx="263525" cy="36671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/>
          <p:cNvCxnSpPr/>
          <p:nvPr/>
        </p:nvCxnSpPr>
        <p:spPr>
          <a:xfrm flipH="1">
            <a:off x="3278188" y="3922713"/>
            <a:ext cx="233362" cy="37623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/>
          <p:cNvCxnSpPr/>
          <p:nvPr/>
        </p:nvCxnSpPr>
        <p:spPr>
          <a:xfrm flipH="1">
            <a:off x="2311400" y="3852863"/>
            <a:ext cx="0" cy="44608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mit Pfeil 27"/>
          <p:cNvCxnSpPr/>
          <p:nvPr/>
        </p:nvCxnSpPr>
        <p:spPr>
          <a:xfrm>
            <a:off x="5386388" y="3963988"/>
            <a:ext cx="261937" cy="36671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mit Pfeil 28"/>
          <p:cNvCxnSpPr/>
          <p:nvPr/>
        </p:nvCxnSpPr>
        <p:spPr>
          <a:xfrm flipH="1">
            <a:off x="7516813" y="3963988"/>
            <a:ext cx="233362" cy="37623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mit Pfeil 29"/>
          <p:cNvCxnSpPr/>
          <p:nvPr/>
        </p:nvCxnSpPr>
        <p:spPr>
          <a:xfrm flipH="1">
            <a:off x="6550025" y="3892550"/>
            <a:ext cx="0" cy="44767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486" name="Rechteck 30"/>
          <p:cNvSpPr>
            <a:spLocks noChangeArrowheads="1"/>
          </p:cNvSpPr>
          <p:nvPr/>
        </p:nvSpPr>
        <p:spPr bwMode="auto">
          <a:xfrm>
            <a:off x="447675" y="750888"/>
            <a:ext cx="8248650" cy="506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de-DE" altLang="de-DE" b="1" dirty="0"/>
              <a:t>3. Ermittelte Defizite</a:t>
            </a:r>
          </a:p>
        </p:txBody>
      </p:sp>
      <p:sp>
        <p:nvSpPr>
          <p:cNvPr id="13" name="Rectangle 2"/>
          <p:cNvSpPr>
            <a:spLocks noGrp="1"/>
          </p:cNvSpPr>
          <p:nvPr>
            <p:ph type="title" idx="4294967295"/>
          </p:nvPr>
        </p:nvSpPr>
        <p:spPr>
          <a:xfrm>
            <a:off x="1225550" y="58738"/>
            <a:ext cx="7558088" cy="561975"/>
          </a:xfrm>
        </p:spPr>
        <p:txBody>
          <a:bodyPr/>
          <a:lstStyle/>
          <a:p>
            <a:r>
              <a:rPr lang="de-DE" altLang="de-DE" sz="2000" b="1" dirty="0" smtClean="0">
                <a:solidFill>
                  <a:schemeClr val="bg1"/>
                </a:solidFill>
              </a:rPr>
              <a:t>Grundlagen und Methode der Maßnahmenplanung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2" name="Picture 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625" y="1603375"/>
            <a:ext cx="8240713" cy="511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562" name="Rectangle 2"/>
          <p:cNvSpPr>
            <a:spLocks noGrp="1"/>
          </p:cNvSpPr>
          <p:nvPr>
            <p:ph type="title" idx="4294967295"/>
          </p:nvPr>
        </p:nvSpPr>
        <p:spPr>
          <a:xfrm>
            <a:off x="1600200" y="58738"/>
            <a:ext cx="6945313" cy="561975"/>
          </a:xfrm>
        </p:spPr>
        <p:txBody>
          <a:bodyPr/>
          <a:lstStyle/>
          <a:p>
            <a:r>
              <a:rPr lang="de-DE" altLang="de-DE" sz="2000" b="1" smtClean="0">
                <a:solidFill>
                  <a:schemeClr val="bg1"/>
                </a:solidFill>
              </a:rPr>
              <a:t>Maßnahmenvorschläge für die Standgewässergruppen</a:t>
            </a:r>
          </a:p>
        </p:txBody>
      </p:sp>
      <p:sp>
        <p:nvSpPr>
          <p:cNvPr id="194563" name="Rectangle 3"/>
          <p:cNvSpPr>
            <a:spLocks noChangeArrowheads="1"/>
          </p:cNvSpPr>
          <p:nvPr/>
        </p:nvSpPr>
        <p:spPr bwMode="auto">
          <a:xfrm>
            <a:off x="1838325" y="850900"/>
            <a:ext cx="56435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81000" indent="-3810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838200" indent="-3810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95400" indent="-3810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752600" indent="-3810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209800" indent="-3810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6670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31242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5814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40386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 b="1">
                <a:cs typeface="Arial" charset="0"/>
              </a:rPr>
              <a:t>(3) Berichtspflichtige Gewässer </a:t>
            </a:r>
            <a:r>
              <a:rPr lang="de-DE" altLang="de-DE" sz="1800" b="1" u="sng">
                <a:cs typeface="Arial" charset="0"/>
              </a:rPr>
              <a:t>ohne</a:t>
            </a:r>
            <a:r>
              <a:rPr lang="de-DE" altLang="de-DE" sz="1800" b="1">
                <a:cs typeface="Arial" charset="0"/>
              </a:rPr>
              <a:t> strukturelle Defizite,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 b="1">
                <a:cs typeface="Arial" charset="0"/>
              </a:rPr>
              <a:t> aber </a:t>
            </a:r>
            <a:r>
              <a:rPr lang="de-DE" altLang="de-DE" sz="1800" b="1" u="sng">
                <a:cs typeface="Arial" charset="0"/>
              </a:rPr>
              <a:t>mit</a:t>
            </a:r>
            <a:r>
              <a:rPr lang="de-DE" altLang="de-DE" sz="1800" b="1">
                <a:cs typeface="Arial" charset="0"/>
              </a:rPr>
              <a:t> Defiziten im ökol. Zustand</a:t>
            </a:r>
          </a:p>
        </p:txBody>
      </p:sp>
      <p:sp>
        <p:nvSpPr>
          <p:cNvPr id="194566" name="Line 6"/>
          <p:cNvSpPr>
            <a:spLocks noChangeShapeType="1"/>
          </p:cNvSpPr>
          <p:nvPr/>
        </p:nvSpPr>
        <p:spPr bwMode="auto">
          <a:xfrm flipH="1">
            <a:off x="6235700" y="3236913"/>
            <a:ext cx="757238" cy="9858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4568" name="Line 8"/>
          <p:cNvSpPr>
            <a:spLocks noChangeShapeType="1"/>
          </p:cNvSpPr>
          <p:nvPr/>
        </p:nvSpPr>
        <p:spPr bwMode="auto">
          <a:xfrm>
            <a:off x="3424238" y="2114550"/>
            <a:ext cx="808037" cy="3635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aphicFrame>
        <p:nvGraphicFramePr>
          <p:cNvPr id="194634" name="Group 74"/>
          <p:cNvGraphicFramePr>
            <a:graphicFrameLocks noGrp="1"/>
          </p:cNvGraphicFramePr>
          <p:nvPr/>
        </p:nvGraphicFramePr>
        <p:xfrm>
          <a:off x="1274763" y="1782763"/>
          <a:ext cx="2157412" cy="900748"/>
        </p:xfrm>
        <a:graphic>
          <a:graphicData uri="http://schemas.openxmlformats.org/drawingml/2006/table">
            <a:tbl>
              <a:tblPr/>
              <a:tblGrid>
                <a:gridCol w="2157412"/>
              </a:tblGrid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</a:rPr>
                        <a:t>Vertiefende Untersuchungen und Kontrollen zum Nährstoffrückhalt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 </a:t>
                      </a: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</a:rPr>
                        <a:t>Grabenverschluss?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sp>
        <p:nvSpPr>
          <p:cNvPr id="194601" name="Line 41"/>
          <p:cNvSpPr>
            <a:spLocks noChangeShapeType="1"/>
          </p:cNvSpPr>
          <p:nvPr/>
        </p:nvSpPr>
        <p:spPr bwMode="auto">
          <a:xfrm flipV="1">
            <a:off x="1889125" y="4410075"/>
            <a:ext cx="885825" cy="5492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aphicFrame>
        <p:nvGraphicFramePr>
          <p:cNvPr id="194611" name="Group 51"/>
          <p:cNvGraphicFramePr>
            <a:graphicFrameLocks noGrp="1"/>
          </p:cNvGraphicFramePr>
          <p:nvPr/>
        </p:nvGraphicFramePr>
        <p:xfrm>
          <a:off x="5992813" y="2627313"/>
          <a:ext cx="2157412" cy="612776"/>
        </p:xfrm>
        <a:graphic>
          <a:graphicData uri="http://schemas.openxmlformats.org/drawingml/2006/table">
            <a:tbl>
              <a:tblPr/>
              <a:tblGrid>
                <a:gridCol w="2157412"/>
              </a:tblGrid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pitchFamily="34" charset="0"/>
                        </a:rPr>
                        <a:t>Gewässerrandstreifen ausweisen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4621" name="Group 61"/>
          <p:cNvGraphicFramePr>
            <a:graphicFrameLocks noGrp="1"/>
          </p:cNvGraphicFramePr>
          <p:nvPr/>
        </p:nvGraphicFramePr>
        <p:xfrm>
          <a:off x="722313" y="4965700"/>
          <a:ext cx="2157412" cy="900748"/>
        </p:xfrm>
        <a:graphic>
          <a:graphicData uri="http://schemas.openxmlformats.org/drawingml/2006/table">
            <a:tbl>
              <a:tblPr/>
              <a:tblGrid>
                <a:gridCol w="2157412"/>
              </a:tblGrid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</a:rPr>
                        <a:t>Vertiefende Untersuchungen und Kontrollen zum Nährstoffrückhalt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 </a:t>
                      </a: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</a:rPr>
                        <a:t>Drainagen prüfen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sp>
        <p:nvSpPr>
          <p:cNvPr id="194630" name="Line 70"/>
          <p:cNvSpPr>
            <a:spLocks noChangeShapeType="1"/>
          </p:cNvSpPr>
          <p:nvPr/>
        </p:nvSpPr>
        <p:spPr bwMode="auto">
          <a:xfrm flipV="1">
            <a:off x="1895475" y="3214688"/>
            <a:ext cx="3394075" cy="17414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121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66" name="Picture 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4650" y="1739900"/>
            <a:ext cx="8240713" cy="511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826" name="Rectangle 2"/>
          <p:cNvSpPr>
            <a:spLocks noGrp="1"/>
          </p:cNvSpPr>
          <p:nvPr>
            <p:ph type="title" idx="4294967295"/>
          </p:nvPr>
        </p:nvSpPr>
        <p:spPr>
          <a:xfrm>
            <a:off x="1600200" y="58738"/>
            <a:ext cx="6945313" cy="561975"/>
          </a:xfrm>
        </p:spPr>
        <p:txBody>
          <a:bodyPr/>
          <a:lstStyle/>
          <a:p>
            <a:r>
              <a:rPr lang="de-DE" altLang="de-DE" sz="2000" b="1" smtClean="0">
                <a:solidFill>
                  <a:schemeClr val="bg1"/>
                </a:solidFill>
              </a:rPr>
              <a:t>Maßnahmenvorschläge für die Standgewässergruppen</a:t>
            </a:r>
          </a:p>
        </p:txBody>
      </p:sp>
      <p:sp>
        <p:nvSpPr>
          <p:cNvPr id="205827" name="Rectangle 3"/>
          <p:cNvSpPr>
            <a:spLocks noChangeArrowheads="1"/>
          </p:cNvSpPr>
          <p:nvPr/>
        </p:nvSpPr>
        <p:spPr bwMode="auto">
          <a:xfrm>
            <a:off x="1838325" y="850900"/>
            <a:ext cx="56435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81000" indent="-3810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838200" indent="-3810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95400" indent="-3810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752600" indent="-3810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209800" indent="-3810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6670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31242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5814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40386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 b="1">
                <a:cs typeface="Arial" charset="0"/>
              </a:rPr>
              <a:t>(3) Berichtspflichtige Gewässer </a:t>
            </a:r>
            <a:r>
              <a:rPr lang="de-DE" altLang="de-DE" sz="1800" b="1" u="sng">
                <a:cs typeface="Arial" charset="0"/>
              </a:rPr>
              <a:t>ohne</a:t>
            </a:r>
            <a:r>
              <a:rPr lang="de-DE" altLang="de-DE" sz="1800" b="1">
                <a:cs typeface="Arial" charset="0"/>
              </a:rPr>
              <a:t> strukturelle Defizite,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 b="1">
                <a:cs typeface="Arial" charset="0"/>
              </a:rPr>
              <a:t> aber </a:t>
            </a:r>
            <a:r>
              <a:rPr lang="de-DE" altLang="de-DE" sz="1800" b="1" u="sng">
                <a:cs typeface="Arial" charset="0"/>
              </a:rPr>
              <a:t>mit</a:t>
            </a:r>
            <a:r>
              <a:rPr lang="de-DE" altLang="de-DE" sz="1800" b="1">
                <a:cs typeface="Arial" charset="0"/>
              </a:rPr>
              <a:t> Defiziten im ökol. Zustand</a:t>
            </a:r>
          </a:p>
        </p:txBody>
      </p:sp>
      <p:sp>
        <p:nvSpPr>
          <p:cNvPr id="205828" name="Line 4"/>
          <p:cNvSpPr>
            <a:spLocks noChangeShapeType="1"/>
          </p:cNvSpPr>
          <p:nvPr/>
        </p:nvSpPr>
        <p:spPr bwMode="auto">
          <a:xfrm flipH="1" flipV="1">
            <a:off x="4505325" y="3411538"/>
            <a:ext cx="1851025" cy="5207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5829" name="Line 5"/>
          <p:cNvSpPr>
            <a:spLocks noChangeShapeType="1"/>
          </p:cNvSpPr>
          <p:nvPr/>
        </p:nvSpPr>
        <p:spPr bwMode="auto">
          <a:xfrm flipH="1" flipV="1">
            <a:off x="5518150" y="2243138"/>
            <a:ext cx="800100" cy="6000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5831" name="Line 7"/>
          <p:cNvSpPr>
            <a:spLocks noChangeShapeType="1"/>
          </p:cNvSpPr>
          <p:nvPr/>
        </p:nvSpPr>
        <p:spPr bwMode="auto">
          <a:xfrm flipH="1" flipV="1">
            <a:off x="6038850" y="4368800"/>
            <a:ext cx="398463" cy="11160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5832" name="Line 8"/>
          <p:cNvSpPr>
            <a:spLocks noChangeShapeType="1"/>
          </p:cNvSpPr>
          <p:nvPr/>
        </p:nvSpPr>
        <p:spPr bwMode="auto">
          <a:xfrm flipV="1">
            <a:off x="1762125" y="4524375"/>
            <a:ext cx="1025525" cy="7762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aphicFrame>
        <p:nvGraphicFramePr>
          <p:cNvPr id="205888" name="Group 64"/>
          <p:cNvGraphicFramePr>
            <a:graphicFrameLocks noGrp="1"/>
          </p:cNvGraphicFramePr>
          <p:nvPr/>
        </p:nvGraphicFramePr>
        <p:xfrm>
          <a:off x="5430838" y="5481638"/>
          <a:ext cx="2157412" cy="612776"/>
        </p:xfrm>
        <a:graphic>
          <a:graphicData uri="http://schemas.openxmlformats.org/drawingml/2006/table">
            <a:tbl>
              <a:tblPr/>
              <a:tblGrid>
                <a:gridCol w="2157412"/>
              </a:tblGrid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pitchFamily="34" charset="0"/>
                        </a:rPr>
                        <a:t>Marode Steganlage rückbauen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05889" name="Group 65"/>
          <p:cNvGraphicFramePr>
            <a:graphicFrameLocks noGrp="1"/>
          </p:cNvGraphicFramePr>
          <p:nvPr/>
        </p:nvGraphicFramePr>
        <p:xfrm>
          <a:off x="6843713" y="4456113"/>
          <a:ext cx="2157412" cy="900748"/>
        </p:xfrm>
        <a:graphic>
          <a:graphicData uri="http://schemas.openxmlformats.org/drawingml/2006/table">
            <a:tbl>
              <a:tblPr/>
              <a:tblGrid>
                <a:gridCol w="2157412"/>
              </a:tblGrid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pitchFamily="34" charset="0"/>
                        </a:rPr>
                        <a:t>Extensivierung Wassersport (Prüfen der Möglichkeiten von Stegumbau oder –rückbau)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05891" name="Group 67"/>
          <p:cNvGraphicFramePr>
            <a:graphicFrameLocks noGrp="1"/>
          </p:cNvGraphicFramePr>
          <p:nvPr/>
        </p:nvGraphicFramePr>
        <p:xfrm>
          <a:off x="6310313" y="2535238"/>
          <a:ext cx="2157412" cy="733108"/>
        </p:xfrm>
        <a:graphic>
          <a:graphicData uri="http://schemas.openxmlformats.org/drawingml/2006/table">
            <a:tbl>
              <a:tblPr/>
              <a:tblGrid>
                <a:gridCol w="2157412"/>
              </a:tblGrid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pitchFamily="34" charset="0"/>
                        </a:rPr>
                        <a:t>Verhinderung der Ausdehnung  der bebauten Flächen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05857" name="Group 33"/>
          <p:cNvGraphicFramePr>
            <a:graphicFrameLocks noGrp="1"/>
          </p:cNvGraphicFramePr>
          <p:nvPr/>
        </p:nvGraphicFramePr>
        <p:xfrm>
          <a:off x="688975" y="5329238"/>
          <a:ext cx="2157413" cy="565468"/>
        </p:xfrm>
        <a:graphic>
          <a:graphicData uri="http://schemas.openxmlformats.org/drawingml/2006/table">
            <a:tbl>
              <a:tblPr/>
              <a:tblGrid>
                <a:gridCol w="2157413"/>
              </a:tblGrid>
              <a:tr h="2254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pitchFamily="34" charset="0"/>
                        </a:rPr>
                        <a:t>Gewässerrandstreifen ausweisen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sp>
        <p:nvSpPr>
          <p:cNvPr id="205865" name="Line 41"/>
          <p:cNvSpPr>
            <a:spLocks noChangeShapeType="1"/>
          </p:cNvSpPr>
          <p:nvPr/>
        </p:nvSpPr>
        <p:spPr bwMode="auto">
          <a:xfrm>
            <a:off x="3154363" y="2179638"/>
            <a:ext cx="685800" cy="5746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aphicFrame>
        <p:nvGraphicFramePr>
          <p:cNvPr id="205893" name="Group 69"/>
          <p:cNvGraphicFramePr>
            <a:graphicFrameLocks noGrp="1"/>
          </p:cNvGraphicFramePr>
          <p:nvPr/>
        </p:nvGraphicFramePr>
        <p:xfrm>
          <a:off x="1012825" y="1817688"/>
          <a:ext cx="2157413" cy="1068388"/>
        </p:xfrm>
        <a:graphic>
          <a:graphicData uri="http://schemas.openxmlformats.org/drawingml/2006/table">
            <a:tbl>
              <a:tblPr/>
              <a:tblGrid>
                <a:gridCol w="2157413"/>
              </a:tblGrid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</a:rPr>
                        <a:t>Vertiefende Untersuchungen und Kontrollen zum Nährstoffrückhalt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 Höhe Nährstoffeinträge aus Drainagen und Gräben?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sp>
        <p:nvSpPr>
          <p:cNvPr id="205875" name="Line 51"/>
          <p:cNvSpPr>
            <a:spLocks noChangeShapeType="1"/>
          </p:cNvSpPr>
          <p:nvPr/>
        </p:nvSpPr>
        <p:spPr bwMode="auto">
          <a:xfrm>
            <a:off x="3184525" y="2217738"/>
            <a:ext cx="241300" cy="6461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5876" name="Line 52"/>
          <p:cNvSpPr>
            <a:spLocks noChangeShapeType="1"/>
          </p:cNvSpPr>
          <p:nvPr/>
        </p:nvSpPr>
        <p:spPr bwMode="auto">
          <a:xfrm>
            <a:off x="3165475" y="2120900"/>
            <a:ext cx="720725" cy="1222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aphicFrame>
        <p:nvGraphicFramePr>
          <p:cNvPr id="205890" name="Group 66"/>
          <p:cNvGraphicFramePr>
            <a:graphicFrameLocks noGrp="1"/>
          </p:cNvGraphicFramePr>
          <p:nvPr/>
        </p:nvGraphicFramePr>
        <p:xfrm>
          <a:off x="6365875" y="3629025"/>
          <a:ext cx="2157413" cy="733108"/>
        </p:xfrm>
        <a:graphic>
          <a:graphicData uri="http://schemas.openxmlformats.org/drawingml/2006/table">
            <a:tbl>
              <a:tblPr/>
              <a:tblGrid>
                <a:gridCol w="2157413"/>
              </a:tblGrid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pitchFamily="34" charset="0"/>
                        </a:rPr>
                        <a:t>Uferschutzmaßnahme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 Abzäunen von Weideflächen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sp>
        <p:nvSpPr>
          <p:cNvPr id="205887" name="Line 63"/>
          <p:cNvSpPr>
            <a:spLocks noChangeShapeType="1"/>
          </p:cNvSpPr>
          <p:nvPr/>
        </p:nvSpPr>
        <p:spPr bwMode="auto">
          <a:xfrm flipH="1" flipV="1">
            <a:off x="6132513" y="4411663"/>
            <a:ext cx="720725" cy="3143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6008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63" name="Picture 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975" y="1597025"/>
            <a:ext cx="8240713" cy="511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9923" name="Rectangle 2"/>
          <p:cNvSpPr>
            <a:spLocks noGrp="1"/>
          </p:cNvSpPr>
          <p:nvPr>
            <p:ph type="title" idx="4294967295"/>
          </p:nvPr>
        </p:nvSpPr>
        <p:spPr>
          <a:xfrm>
            <a:off x="1600200" y="58738"/>
            <a:ext cx="6945313" cy="561975"/>
          </a:xfrm>
        </p:spPr>
        <p:txBody>
          <a:bodyPr/>
          <a:lstStyle/>
          <a:p>
            <a:r>
              <a:rPr lang="de-DE" altLang="de-DE" sz="2000" b="1" smtClean="0">
                <a:solidFill>
                  <a:schemeClr val="bg1"/>
                </a:solidFill>
              </a:rPr>
              <a:t>Maßnahmenvorschläge für die Standgewässergruppen</a:t>
            </a:r>
          </a:p>
        </p:txBody>
      </p:sp>
      <p:sp>
        <p:nvSpPr>
          <p:cNvPr id="209924" name="Rectangle 3"/>
          <p:cNvSpPr>
            <a:spLocks noChangeArrowheads="1"/>
          </p:cNvSpPr>
          <p:nvPr/>
        </p:nvSpPr>
        <p:spPr bwMode="auto">
          <a:xfrm>
            <a:off x="1838325" y="850900"/>
            <a:ext cx="56435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81000" indent="-3810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838200" indent="-3810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95400" indent="-3810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752600" indent="-3810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209800" indent="-3810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6670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31242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5814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40386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 b="1">
                <a:cs typeface="Arial" charset="0"/>
              </a:rPr>
              <a:t>(3) Berichtspflichtige Gewässer </a:t>
            </a:r>
            <a:r>
              <a:rPr lang="de-DE" altLang="de-DE" sz="1800" b="1" u="sng">
                <a:cs typeface="Arial" charset="0"/>
              </a:rPr>
              <a:t>ohne</a:t>
            </a:r>
            <a:r>
              <a:rPr lang="de-DE" altLang="de-DE" sz="1800" b="1">
                <a:cs typeface="Arial" charset="0"/>
              </a:rPr>
              <a:t> strukturelle Defizite,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 b="1">
                <a:cs typeface="Arial" charset="0"/>
              </a:rPr>
              <a:t> aber </a:t>
            </a:r>
            <a:r>
              <a:rPr lang="de-DE" altLang="de-DE" sz="1800" b="1" u="sng">
                <a:cs typeface="Arial" charset="0"/>
              </a:rPr>
              <a:t>mit</a:t>
            </a:r>
            <a:r>
              <a:rPr lang="de-DE" altLang="de-DE" sz="1800" b="1">
                <a:cs typeface="Arial" charset="0"/>
              </a:rPr>
              <a:t> Defiziten im ökol. Zustand</a:t>
            </a:r>
          </a:p>
        </p:txBody>
      </p:sp>
      <p:sp>
        <p:nvSpPr>
          <p:cNvPr id="209925" name="Line 5"/>
          <p:cNvSpPr>
            <a:spLocks noChangeShapeType="1"/>
          </p:cNvSpPr>
          <p:nvPr/>
        </p:nvSpPr>
        <p:spPr bwMode="auto">
          <a:xfrm flipH="1">
            <a:off x="5676900" y="5399088"/>
            <a:ext cx="766763" cy="9858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9928" name="Line 8"/>
          <p:cNvSpPr>
            <a:spLocks noChangeShapeType="1"/>
          </p:cNvSpPr>
          <p:nvPr/>
        </p:nvSpPr>
        <p:spPr bwMode="auto">
          <a:xfrm flipH="1">
            <a:off x="5816600" y="5421313"/>
            <a:ext cx="654050" cy="1571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9929" name="Line 9"/>
          <p:cNvSpPr>
            <a:spLocks noChangeShapeType="1"/>
          </p:cNvSpPr>
          <p:nvPr/>
        </p:nvSpPr>
        <p:spPr bwMode="auto">
          <a:xfrm flipH="1">
            <a:off x="5518150" y="4321175"/>
            <a:ext cx="666750" cy="1539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aphicFrame>
        <p:nvGraphicFramePr>
          <p:cNvPr id="209930" name="Group 10"/>
          <p:cNvGraphicFramePr>
            <a:graphicFrameLocks noGrp="1"/>
          </p:cNvGraphicFramePr>
          <p:nvPr/>
        </p:nvGraphicFramePr>
        <p:xfrm>
          <a:off x="1498600" y="4559300"/>
          <a:ext cx="2157413" cy="612776"/>
        </p:xfrm>
        <a:graphic>
          <a:graphicData uri="http://schemas.openxmlformats.org/drawingml/2006/table">
            <a:tbl>
              <a:tblPr/>
              <a:tblGrid>
                <a:gridCol w="2157413"/>
              </a:tblGrid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pitchFamily="34" charset="0"/>
                        </a:rPr>
                        <a:t>Gewässerrandstreifen ausweisen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09968" name="Group 48"/>
          <p:cNvGraphicFramePr>
            <a:graphicFrameLocks noGrp="1"/>
          </p:cNvGraphicFramePr>
          <p:nvPr/>
        </p:nvGraphicFramePr>
        <p:xfrm>
          <a:off x="6448425" y="5103813"/>
          <a:ext cx="2157413" cy="733108"/>
        </p:xfrm>
        <a:graphic>
          <a:graphicData uri="http://schemas.openxmlformats.org/drawingml/2006/table">
            <a:tbl>
              <a:tblPr/>
              <a:tblGrid>
                <a:gridCol w="2157413"/>
              </a:tblGrid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</a:rPr>
                        <a:t>Vertiefende Untersuchungen und Kontrollen zum Nährstoffrückhalt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09954" name="Group 34"/>
          <p:cNvGraphicFramePr>
            <a:graphicFrameLocks noGrp="1"/>
          </p:cNvGraphicFramePr>
          <p:nvPr/>
        </p:nvGraphicFramePr>
        <p:xfrm>
          <a:off x="6188075" y="4059238"/>
          <a:ext cx="2157413" cy="565468"/>
        </p:xfrm>
        <a:graphic>
          <a:graphicData uri="http://schemas.openxmlformats.org/drawingml/2006/table">
            <a:tbl>
              <a:tblPr/>
              <a:tblGrid>
                <a:gridCol w="2157413"/>
              </a:tblGrid>
              <a:tr h="2254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Calibri" pitchFamily="34" charset="0"/>
                        </a:rPr>
                        <a:t>Waldumbau im Umland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sp>
        <p:nvSpPr>
          <p:cNvPr id="209962" name="Line 42"/>
          <p:cNvSpPr>
            <a:spLocks noChangeShapeType="1"/>
          </p:cNvSpPr>
          <p:nvPr/>
        </p:nvSpPr>
        <p:spPr bwMode="auto">
          <a:xfrm flipV="1">
            <a:off x="3616325" y="4683125"/>
            <a:ext cx="831850" cy="1682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9098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2" name="Picture 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488" y="1604963"/>
            <a:ext cx="8240712" cy="511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02" name="Rectangle 2"/>
          <p:cNvSpPr>
            <a:spLocks noGrp="1"/>
          </p:cNvSpPr>
          <p:nvPr>
            <p:ph type="title" idx="4294967295"/>
          </p:nvPr>
        </p:nvSpPr>
        <p:spPr>
          <a:xfrm>
            <a:off x="1600200" y="58738"/>
            <a:ext cx="6945313" cy="561975"/>
          </a:xfrm>
        </p:spPr>
        <p:txBody>
          <a:bodyPr/>
          <a:lstStyle/>
          <a:p>
            <a:r>
              <a:rPr lang="de-DE" altLang="de-DE" sz="2000" b="1" smtClean="0">
                <a:solidFill>
                  <a:schemeClr val="bg1"/>
                </a:solidFill>
              </a:rPr>
              <a:t>Maßnahmenvorschläge für die Standgewässergruppen</a:t>
            </a:r>
          </a:p>
        </p:txBody>
      </p:sp>
      <p:sp>
        <p:nvSpPr>
          <p:cNvPr id="204803" name="Rectangle 3"/>
          <p:cNvSpPr>
            <a:spLocks noChangeArrowheads="1"/>
          </p:cNvSpPr>
          <p:nvPr/>
        </p:nvSpPr>
        <p:spPr bwMode="auto">
          <a:xfrm>
            <a:off x="1838325" y="850900"/>
            <a:ext cx="56435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81000" indent="-3810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838200" indent="-3810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95400" indent="-3810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752600" indent="-3810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209800" indent="-3810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6670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31242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5814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40386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 b="1">
                <a:cs typeface="Arial" charset="0"/>
              </a:rPr>
              <a:t>(3) Berichtspflichtige Gewässer </a:t>
            </a:r>
            <a:r>
              <a:rPr lang="de-DE" altLang="de-DE" sz="1800" b="1" u="sng">
                <a:cs typeface="Arial" charset="0"/>
              </a:rPr>
              <a:t>ohne</a:t>
            </a:r>
            <a:r>
              <a:rPr lang="de-DE" altLang="de-DE" sz="1800" b="1">
                <a:cs typeface="Arial" charset="0"/>
              </a:rPr>
              <a:t> strukturelle Defizite,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 b="1">
                <a:cs typeface="Arial" charset="0"/>
              </a:rPr>
              <a:t> aber </a:t>
            </a:r>
            <a:r>
              <a:rPr lang="de-DE" altLang="de-DE" sz="1800" b="1" u="sng">
                <a:cs typeface="Arial" charset="0"/>
              </a:rPr>
              <a:t>mit</a:t>
            </a:r>
            <a:r>
              <a:rPr lang="de-DE" altLang="de-DE" sz="1800" b="1">
                <a:cs typeface="Arial" charset="0"/>
              </a:rPr>
              <a:t> Defiziten im ökol. Zustand</a:t>
            </a:r>
          </a:p>
        </p:txBody>
      </p:sp>
      <p:sp>
        <p:nvSpPr>
          <p:cNvPr id="204804" name="Line 4"/>
          <p:cNvSpPr>
            <a:spLocks noChangeShapeType="1"/>
          </p:cNvSpPr>
          <p:nvPr/>
        </p:nvSpPr>
        <p:spPr bwMode="auto">
          <a:xfrm>
            <a:off x="5102225" y="2978150"/>
            <a:ext cx="1609725" cy="9318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4805" name="Line 5"/>
          <p:cNvSpPr>
            <a:spLocks noChangeShapeType="1"/>
          </p:cNvSpPr>
          <p:nvPr/>
        </p:nvSpPr>
        <p:spPr bwMode="auto">
          <a:xfrm flipH="1">
            <a:off x="6873875" y="3124200"/>
            <a:ext cx="1228725" cy="4730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4806" name="Line 6"/>
          <p:cNvSpPr>
            <a:spLocks noChangeShapeType="1"/>
          </p:cNvSpPr>
          <p:nvPr/>
        </p:nvSpPr>
        <p:spPr bwMode="auto">
          <a:xfrm>
            <a:off x="6610350" y="2347913"/>
            <a:ext cx="495300" cy="10112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4807" name="Line 7"/>
          <p:cNvSpPr>
            <a:spLocks noChangeShapeType="1"/>
          </p:cNvSpPr>
          <p:nvPr/>
        </p:nvSpPr>
        <p:spPr bwMode="auto">
          <a:xfrm flipH="1" flipV="1">
            <a:off x="7364413" y="4953000"/>
            <a:ext cx="280987" cy="9667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4808" name="Line 8"/>
          <p:cNvSpPr>
            <a:spLocks noChangeShapeType="1"/>
          </p:cNvSpPr>
          <p:nvPr/>
        </p:nvSpPr>
        <p:spPr bwMode="auto">
          <a:xfrm flipH="1" flipV="1">
            <a:off x="4171950" y="5719763"/>
            <a:ext cx="960438" cy="254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aphicFrame>
        <p:nvGraphicFramePr>
          <p:cNvPr id="204899" name="Group 99"/>
          <p:cNvGraphicFramePr>
            <a:graphicFrameLocks noGrp="1"/>
          </p:cNvGraphicFramePr>
          <p:nvPr/>
        </p:nvGraphicFramePr>
        <p:xfrm>
          <a:off x="4073525" y="2379663"/>
          <a:ext cx="2157413" cy="612776"/>
        </p:xfrm>
        <a:graphic>
          <a:graphicData uri="http://schemas.openxmlformats.org/drawingml/2006/table">
            <a:tbl>
              <a:tblPr/>
              <a:tblGrid>
                <a:gridCol w="2157413"/>
              </a:tblGrid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pitchFamily="34" charset="0"/>
                        </a:rPr>
                        <a:t>Steganlage rückbauen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04845" name="Group 45"/>
          <p:cNvGraphicFramePr>
            <a:graphicFrameLocks noGrp="1"/>
          </p:cNvGraphicFramePr>
          <p:nvPr/>
        </p:nvGraphicFramePr>
        <p:xfrm>
          <a:off x="4151313" y="5967413"/>
          <a:ext cx="2157412" cy="733108"/>
        </p:xfrm>
        <a:graphic>
          <a:graphicData uri="http://schemas.openxmlformats.org/drawingml/2006/table">
            <a:tbl>
              <a:tblPr/>
              <a:tblGrid>
                <a:gridCol w="2157412"/>
              </a:tblGrid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</a:rPr>
                        <a:t>Uferschutzmaßnahme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 Badestelle schließen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04846" name="Group 46"/>
          <p:cNvGraphicFramePr>
            <a:graphicFrameLocks noGrp="1"/>
          </p:cNvGraphicFramePr>
          <p:nvPr/>
        </p:nvGraphicFramePr>
        <p:xfrm>
          <a:off x="5586413" y="1636713"/>
          <a:ext cx="2157412" cy="733108"/>
        </p:xfrm>
        <a:graphic>
          <a:graphicData uri="http://schemas.openxmlformats.org/drawingml/2006/table">
            <a:tbl>
              <a:tblPr/>
              <a:tblGrid>
                <a:gridCol w="2157412"/>
              </a:tblGrid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pitchFamily="34" charset="0"/>
                        </a:rPr>
                        <a:t>Verhinderung der Ausdehnung  der bebauten Flächen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sp>
        <p:nvSpPr>
          <p:cNvPr id="204841" name="Line 41"/>
          <p:cNvSpPr>
            <a:spLocks noChangeShapeType="1"/>
          </p:cNvSpPr>
          <p:nvPr/>
        </p:nvSpPr>
        <p:spPr bwMode="auto">
          <a:xfrm>
            <a:off x="2717800" y="3182938"/>
            <a:ext cx="623888" cy="1104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aphicFrame>
        <p:nvGraphicFramePr>
          <p:cNvPr id="204855" name="Group 55"/>
          <p:cNvGraphicFramePr>
            <a:graphicFrameLocks noGrp="1"/>
          </p:cNvGraphicFramePr>
          <p:nvPr/>
        </p:nvGraphicFramePr>
        <p:xfrm>
          <a:off x="1651000" y="2560638"/>
          <a:ext cx="2157413" cy="612776"/>
        </p:xfrm>
        <a:graphic>
          <a:graphicData uri="http://schemas.openxmlformats.org/drawingml/2006/table">
            <a:tbl>
              <a:tblPr/>
              <a:tblGrid>
                <a:gridCol w="2157413"/>
              </a:tblGrid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pitchFamily="34" charset="0"/>
                        </a:rPr>
                        <a:t>Gewässerrandstreifen ausweisen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04856" name="Group 56"/>
          <p:cNvGraphicFramePr>
            <a:graphicFrameLocks noGrp="1"/>
          </p:cNvGraphicFramePr>
          <p:nvPr/>
        </p:nvGraphicFramePr>
        <p:xfrm>
          <a:off x="6986588" y="2392363"/>
          <a:ext cx="2157412" cy="733108"/>
        </p:xfrm>
        <a:graphic>
          <a:graphicData uri="http://schemas.openxmlformats.org/drawingml/2006/table">
            <a:tbl>
              <a:tblPr/>
              <a:tblGrid>
                <a:gridCol w="2157412"/>
              </a:tblGrid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</a:rPr>
                        <a:t>Informations- und Fortbildungsmaßnahme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04903" name="Group 103"/>
          <p:cNvGraphicFramePr>
            <a:graphicFrameLocks noGrp="1"/>
          </p:cNvGraphicFramePr>
          <p:nvPr/>
        </p:nvGraphicFramePr>
        <p:xfrm>
          <a:off x="6553200" y="5656263"/>
          <a:ext cx="2157413" cy="1068388"/>
        </p:xfrm>
        <a:graphic>
          <a:graphicData uri="http://schemas.openxmlformats.org/drawingml/2006/table">
            <a:tbl>
              <a:tblPr/>
              <a:tblGrid>
                <a:gridCol w="2157413"/>
              </a:tblGrid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</a:rPr>
                        <a:t>Vertiefende Untersuchungen und Kontrollen zum Nährstoffrückhalt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 Drainagen prüfen, Höhe Nährstoffeinträge?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sp>
        <p:nvSpPr>
          <p:cNvPr id="204880" name="Line 80"/>
          <p:cNvSpPr>
            <a:spLocks noChangeShapeType="1"/>
          </p:cNvSpPr>
          <p:nvPr/>
        </p:nvSpPr>
        <p:spPr bwMode="auto">
          <a:xfrm flipH="1" flipV="1">
            <a:off x="5961063" y="5056188"/>
            <a:ext cx="1595437" cy="60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aphicFrame>
        <p:nvGraphicFramePr>
          <p:cNvPr id="204890" name="Group 90"/>
          <p:cNvGraphicFramePr>
            <a:graphicFrameLocks noGrp="1"/>
          </p:cNvGraphicFramePr>
          <p:nvPr/>
        </p:nvGraphicFramePr>
        <p:xfrm>
          <a:off x="1971675" y="5913438"/>
          <a:ext cx="2157413" cy="612776"/>
        </p:xfrm>
        <a:graphic>
          <a:graphicData uri="http://schemas.openxmlformats.org/drawingml/2006/table">
            <a:tbl>
              <a:tblPr/>
              <a:tblGrid>
                <a:gridCol w="2157413"/>
              </a:tblGrid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pitchFamily="34" charset="0"/>
                        </a:rPr>
                        <a:t>Rückbau Uferverbauung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sp>
        <p:nvSpPr>
          <p:cNvPr id="204889" name="Line 89"/>
          <p:cNvSpPr>
            <a:spLocks noChangeShapeType="1"/>
          </p:cNvSpPr>
          <p:nvPr/>
        </p:nvSpPr>
        <p:spPr bwMode="auto">
          <a:xfrm flipV="1">
            <a:off x="3092450" y="5676900"/>
            <a:ext cx="946150" cy="2270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aphicFrame>
        <p:nvGraphicFramePr>
          <p:cNvPr id="204900" name="Group 100"/>
          <p:cNvGraphicFramePr>
            <a:graphicFrameLocks noGrp="1"/>
          </p:cNvGraphicFramePr>
          <p:nvPr/>
        </p:nvGraphicFramePr>
        <p:xfrm>
          <a:off x="3798888" y="3911600"/>
          <a:ext cx="2305050" cy="612776"/>
        </p:xfrm>
        <a:graphic>
          <a:graphicData uri="http://schemas.openxmlformats.org/drawingml/2006/table">
            <a:tbl>
              <a:tblPr/>
              <a:tblGrid>
                <a:gridCol w="2305050"/>
              </a:tblGrid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pitchFamily="34" charset="0"/>
                        </a:rPr>
                        <a:t>Sonstige Maßnahme Morphologie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sp>
        <p:nvSpPr>
          <p:cNvPr id="204901" name="Line 101"/>
          <p:cNvSpPr>
            <a:spLocks noChangeShapeType="1"/>
          </p:cNvSpPr>
          <p:nvPr/>
        </p:nvSpPr>
        <p:spPr bwMode="auto">
          <a:xfrm flipV="1">
            <a:off x="6103938" y="3863975"/>
            <a:ext cx="319087" cy="3222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3548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818" name="Picture 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288" y="1595438"/>
            <a:ext cx="8240712" cy="511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3778" name="Rectangle 2"/>
          <p:cNvSpPr>
            <a:spLocks noGrp="1"/>
          </p:cNvSpPr>
          <p:nvPr>
            <p:ph type="title" idx="4294967295"/>
          </p:nvPr>
        </p:nvSpPr>
        <p:spPr>
          <a:xfrm>
            <a:off x="1600200" y="58738"/>
            <a:ext cx="6945313" cy="561975"/>
          </a:xfrm>
        </p:spPr>
        <p:txBody>
          <a:bodyPr/>
          <a:lstStyle/>
          <a:p>
            <a:r>
              <a:rPr lang="de-DE" altLang="de-DE" sz="2000" b="1" smtClean="0">
                <a:solidFill>
                  <a:schemeClr val="bg1"/>
                </a:solidFill>
              </a:rPr>
              <a:t>Maßnahmenvorschläge für die Standgewässergruppen</a:t>
            </a:r>
          </a:p>
        </p:txBody>
      </p:sp>
      <p:sp>
        <p:nvSpPr>
          <p:cNvPr id="203779" name="Rectangle 3"/>
          <p:cNvSpPr>
            <a:spLocks noChangeArrowheads="1"/>
          </p:cNvSpPr>
          <p:nvPr/>
        </p:nvSpPr>
        <p:spPr bwMode="auto">
          <a:xfrm>
            <a:off x="1838325" y="850900"/>
            <a:ext cx="56435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81000" indent="-3810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838200" indent="-3810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95400" indent="-3810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752600" indent="-3810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209800" indent="-3810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6670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31242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5814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40386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 b="1">
                <a:cs typeface="Arial" charset="0"/>
              </a:rPr>
              <a:t>(3) Berichtspflichtige Gewässer </a:t>
            </a:r>
            <a:r>
              <a:rPr lang="de-DE" altLang="de-DE" sz="1800" b="1" u="sng">
                <a:cs typeface="Arial" charset="0"/>
              </a:rPr>
              <a:t>ohne</a:t>
            </a:r>
            <a:r>
              <a:rPr lang="de-DE" altLang="de-DE" sz="1800" b="1">
                <a:cs typeface="Arial" charset="0"/>
              </a:rPr>
              <a:t> strukturelle Defizite,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 b="1">
                <a:cs typeface="Arial" charset="0"/>
              </a:rPr>
              <a:t> aber </a:t>
            </a:r>
            <a:r>
              <a:rPr lang="de-DE" altLang="de-DE" sz="1800" b="1" u="sng">
                <a:cs typeface="Arial" charset="0"/>
              </a:rPr>
              <a:t>mit</a:t>
            </a:r>
            <a:r>
              <a:rPr lang="de-DE" altLang="de-DE" sz="1800" b="1">
                <a:cs typeface="Arial" charset="0"/>
              </a:rPr>
              <a:t> Defiziten im ökol. Zustand</a:t>
            </a:r>
          </a:p>
        </p:txBody>
      </p:sp>
      <p:sp>
        <p:nvSpPr>
          <p:cNvPr id="203781" name="Line 5"/>
          <p:cNvSpPr>
            <a:spLocks noChangeShapeType="1"/>
          </p:cNvSpPr>
          <p:nvPr/>
        </p:nvSpPr>
        <p:spPr bwMode="auto">
          <a:xfrm flipH="1">
            <a:off x="5314950" y="3298825"/>
            <a:ext cx="1289050" cy="4191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3784" name="Line 8"/>
          <p:cNvSpPr>
            <a:spLocks noChangeShapeType="1"/>
          </p:cNvSpPr>
          <p:nvPr/>
        </p:nvSpPr>
        <p:spPr bwMode="auto">
          <a:xfrm flipV="1">
            <a:off x="3078163" y="3667125"/>
            <a:ext cx="762000" cy="13017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aphicFrame>
        <p:nvGraphicFramePr>
          <p:cNvPr id="203820" name="Group 44"/>
          <p:cNvGraphicFramePr>
            <a:graphicFrameLocks noGrp="1"/>
          </p:cNvGraphicFramePr>
          <p:nvPr/>
        </p:nvGraphicFramePr>
        <p:xfrm>
          <a:off x="5634038" y="2690813"/>
          <a:ext cx="2157412" cy="612776"/>
        </p:xfrm>
        <a:graphic>
          <a:graphicData uri="http://schemas.openxmlformats.org/drawingml/2006/table">
            <a:tbl>
              <a:tblPr/>
              <a:tblGrid>
                <a:gridCol w="2157412"/>
              </a:tblGrid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pitchFamily="34" charset="0"/>
                        </a:rPr>
                        <a:t>Gewässerrandstreifen ausweisen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03809" name="Group 33"/>
          <p:cNvGraphicFramePr>
            <a:graphicFrameLocks noGrp="1"/>
          </p:cNvGraphicFramePr>
          <p:nvPr/>
        </p:nvGraphicFramePr>
        <p:xfrm>
          <a:off x="2043113" y="5008563"/>
          <a:ext cx="2157412" cy="565468"/>
        </p:xfrm>
        <a:graphic>
          <a:graphicData uri="http://schemas.openxmlformats.org/drawingml/2006/table">
            <a:tbl>
              <a:tblPr/>
              <a:tblGrid>
                <a:gridCol w="2157412"/>
              </a:tblGrid>
              <a:tr h="2254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Calibri" pitchFamily="34" charset="0"/>
                        </a:rPr>
                        <a:t>Waldumbau im Umland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sp>
        <p:nvSpPr>
          <p:cNvPr id="203817" name="Line 41"/>
          <p:cNvSpPr>
            <a:spLocks noChangeShapeType="1"/>
          </p:cNvSpPr>
          <p:nvPr/>
        </p:nvSpPr>
        <p:spPr bwMode="auto">
          <a:xfrm flipH="1" flipV="1">
            <a:off x="4946650" y="4251325"/>
            <a:ext cx="296863" cy="10731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aphicFrame>
        <p:nvGraphicFramePr>
          <p:cNvPr id="203831" name="Group 55"/>
          <p:cNvGraphicFramePr>
            <a:graphicFrameLocks noGrp="1"/>
          </p:cNvGraphicFramePr>
          <p:nvPr/>
        </p:nvGraphicFramePr>
        <p:xfrm>
          <a:off x="4270375" y="5337175"/>
          <a:ext cx="2157413" cy="853440"/>
        </p:xfrm>
        <a:graphic>
          <a:graphicData uri="http://schemas.openxmlformats.org/drawingml/2006/table">
            <a:tbl>
              <a:tblPr/>
              <a:tblGrid>
                <a:gridCol w="2157413"/>
              </a:tblGrid>
              <a:tr h="2254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</a:rPr>
                        <a:t>Vertiefende Untersuchungen und Kontrollen zum Nährstoffrückhalt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 Höhe Nährstoffeinträge?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sp>
        <p:nvSpPr>
          <p:cNvPr id="203830" name="Line 54"/>
          <p:cNvSpPr>
            <a:spLocks noChangeShapeType="1"/>
          </p:cNvSpPr>
          <p:nvPr/>
        </p:nvSpPr>
        <p:spPr bwMode="auto">
          <a:xfrm flipV="1">
            <a:off x="5251450" y="4614863"/>
            <a:ext cx="468313" cy="6826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6771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90" name="Picture 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288" y="1620838"/>
            <a:ext cx="8240712" cy="511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6918" name="Line 70"/>
          <p:cNvSpPr>
            <a:spLocks noChangeShapeType="1"/>
          </p:cNvSpPr>
          <p:nvPr/>
        </p:nvSpPr>
        <p:spPr bwMode="auto">
          <a:xfrm flipH="1">
            <a:off x="3244850" y="2427288"/>
            <a:ext cx="117475" cy="33067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6850" name="Rectangle 2"/>
          <p:cNvSpPr>
            <a:spLocks noGrp="1"/>
          </p:cNvSpPr>
          <p:nvPr>
            <p:ph type="title" idx="4294967295"/>
          </p:nvPr>
        </p:nvSpPr>
        <p:spPr>
          <a:xfrm>
            <a:off x="1600200" y="58738"/>
            <a:ext cx="6945313" cy="561975"/>
          </a:xfrm>
        </p:spPr>
        <p:txBody>
          <a:bodyPr/>
          <a:lstStyle/>
          <a:p>
            <a:r>
              <a:rPr lang="de-DE" altLang="de-DE" sz="2000" b="1" smtClean="0">
                <a:solidFill>
                  <a:schemeClr val="bg1"/>
                </a:solidFill>
              </a:rPr>
              <a:t>Maßnahmenvorschläge für die Standgewässergruppen</a:t>
            </a:r>
          </a:p>
        </p:txBody>
      </p:sp>
      <p:sp>
        <p:nvSpPr>
          <p:cNvPr id="206851" name="Rectangle 3"/>
          <p:cNvSpPr>
            <a:spLocks noChangeArrowheads="1"/>
          </p:cNvSpPr>
          <p:nvPr/>
        </p:nvSpPr>
        <p:spPr bwMode="auto">
          <a:xfrm>
            <a:off x="1838325" y="850900"/>
            <a:ext cx="56435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81000" indent="-3810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838200" indent="-3810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95400" indent="-3810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752600" indent="-3810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209800" indent="-3810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6670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31242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5814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40386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 b="1">
                <a:cs typeface="Arial" charset="0"/>
              </a:rPr>
              <a:t>(3) Berichtspflichtige Gewässer </a:t>
            </a:r>
            <a:r>
              <a:rPr lang="de-DE" altLang="de-DE" sz="1800" b="1" u="sng">
                <a:cs typeface="Arial" charset="0"/>
              </a:rPr>
              <a:t>ohne</a:t>
            </a:r>
            <a:r>
              <a:rPr lang="de-DE" altLang="de-DE" sz="1800" b="1">
                <a:cs typeface="Arial" charset="0"/>
              </a:rPr>
              <a:t> strukturelle Defizite,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 b="1">
                <a:cs typeface="Arial" charset="0"/>
              </a:rPr>
              <a:t> aber </a:t>
            </a:r>
            <a:r>
              <a:rPr lang="de-DE" altLang="de-DE" sz="1800" b="1" u="sng">
                <a:cs typeface="Arial" charset="0"/>
              </a:rPr>
              <a:t>mit</a:t>
            </a:r>
            <a:r>
              <a:rPr lang="de-DE" altLang="de-DE" sz="1800" b="1">
                <a:cs typeface="Arial" charset="0"/>
              </a:rPr>
              <a:t> Defiziten im ökol. Zustand</a:t>
            </a:r>
          </a:p>
        </p:txBody>
      </p:sp>
      <p:sp>
        <p:nvSpPr>
          <p:cNvPr id="206852" name="Line 4"/>
          <p:cNvSpPr>
            <a:spLocks noChangeShapeType="1"/>
          </p:cNvSpPr>
          <p:nvPr/>
        </p:nvSpPr>
        <p:spPr bwMode="auto">
          <a:xfrm flipH="1">
            <a:off x="5065713" y="4859338"/>
            <a:ext cx="890587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6853" name="Line 5"/>
          <p:cNvSpPr>
            <a:spLocks noChangeShapeType="1"/>
          </p:cNvSpPr>
          <p:nvPr/>
        </p:nvSpPr>
        <p:spPr bwMode="auto">
          <a:xfrm>
            <a:off x="2290763" y="3775075"/>
            <a:ext cx="1069975" cy="889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6854" name="Line 6"/>
          <p:cNvSpPr>
            <a:spLocks noChangeShapeType="1"/>
          </p:cNvSpPr>
          <p:nvPr/>
        </p:nvSpPr>
        <p:spPr bwMode="auto">
          <a:xfrm>
            <a:off x="7731125" y="1865313"/>
            <a:ext cx="206375" cy="2841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6855" name="Line 7"/>
          <p:cNvSpPr>
            <a:spLocks noChangeShapeType="1"/>
          </p:cNvSpPr>
          <p:nvPr/>
        </p:nvSpPr>
        <p:spPr bwMode="auto">
          <a:xfrm flipH="1" flipV="1">
            <a:off x="5080000" y="5462588"/>
            <a:ext cx="1533525" cy="128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6856" name="Line 8"/>
          <p:cNvSpPr>
            <a:spLocks noChangeShapeType="1"/>
          </p:cNvSpPr>
          <p:nvPr/>
        </p:nvSpPr>
        <p:spPr bwMode="auto">
          <a:xfrm flipH="1">
            <a:off x="2270125" y="3449638"/>
            <a:ext cx="525463" cy="11303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aphicFrame>
        <p:nvGraphicFramePr>
          <p:cNvPr id="206857" name="Group 9"/>
          <p:cNvGraphicFramePr>
            <a:graphicFrameLocks noGrp="1"/>
          </p:cNvGraphicFramePr>
          <p:nvPr/>
        </p:nvGraphicFramePr>
        <p:xfrm>
          <a:off x="1854200" y="2774950"/>
          <a:ext cx="2157413" cy="612776"/>
        </p:xfrm>
        <a:graphic>
          <a:graphicData uri="http://schemas.openxmlformats.org/drawingml/2006/table">
            <a:tbl>
              <a:tblPr/>
              <a:tblGrid>
                <a:gridCol w="2157413"/>
              </a:tblGrid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pitchFamily="34" charset="0"/>
                        </a:rPr>
                        <a:t>Marode Steganlage rückbauen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06865" name="Group 17"/>
          <p:cNvGraphicFramePr>
            <a:graphicFrameLocks noGrp="1"/>
          </p:cNvGraphicFramePr>
          <p:nvPr/>
        </p:nvGraphicFramePr>
        <p:xfrm>
          <a:off x="160338" y="3454400"/>
          <a:ext cx="2157412" cy="900748"/>
        </p:xfrm>
        <a:graphic>
          <a:graphicData uri="http://schemas.openxmlformats.org/drawingml/2006/table">
            <a:tbl>
              <a:tblPr/>
              <a:tblGrid>
                <a:gridCol w="2157412"/>
              </a:tblGrid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pitchFamily="34" charset="0"/>
                        </a:rPr>
                        <a:t>Extensivierung Wassersport (Prüfen der Möglichkeiten von Stegumbau oder –rückbau)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06873" name="Group 25"/>
          <p:cNvGraphicFramePr>
            <a:graphicFrameLocks noGrp="1"/>
          </p:cNvGraphicFramePr>
          <p:nvPr/>
        </p:nvGraphicFramePr>
        <p:xfrm>
          <a:off x="5964238" y="4541838"/>
          <a:ext cx="2157412" cy="733108"/>
        </p:xfrm>
        <a:graphic>
          <a:graphicData uri="http://schemas.openxmlformats.org/drawingml/2006/table">
            <a:tbl>
              <a:tblPr/>
              <a:tblGrid>
                <a:gridCol w="2157412"/>
              </a:tblGrid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pitchFamily="34" charset="0"/>
                        </a:rPr>
                        <a:t>Verhinderung der Ausdehnung  der bebauten Flächen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06881" name="Group 33"/>
          <p:cNvGraphicFramePr>
            <a:graphicFrameLocks noGrp="1"/>
          </p:cNvGraphicFramePr>
          <p:nvPr/>
        </p:nvGraphicFramePr>
        <p:xfrm>
          <a:off x="4464050" y="1716088"/>
          <a:ext cx="2157413" cy="565468"/>
        </p:xfrm>
        <a:graphic>
          <a:graphicData uri="http://schemas.openxmlformats.org/drawingml/2006/table">
            <a:tbl>
              <a:tblPr/>
              <a:tblGrid>
                <a:gridCol w="2157413"/>
              </a:tblGrid>
              <a:tr h="2254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Calibri" pitchFamily="34" charset="0"/>
                        </a:rPr>
                        <a:t>Waldumbau im Umland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sp>
        <p:nvSpPr>
          <p:cNvPr id="206889" name="Line 41"/>
          <p:cNvSpPr>
            <a:spLocks noChangeShapeType="1"/>
          </p:cNvSpPr>
          <p:nvPr/>
        </p:nvSpPr>
        <p:spPr bwMode="auto">
          <a:xfrm>
            <a:off x="5497513" y="2270125"/>
            <a:ext cx="647700" cy="7747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aphicFrame>
        <p:nvGraphicFramePr>
          <p:cNvPr id="206899" name="Group 51"/>
          <p:cNvGraphicFramePr>
            <a:graphicFrameLocks noGrp="1"/>
          </p:cNvGraphicFramePr>
          <p:nvPr/>
        </p:nvGraphicFramePr>
        <p:xfrm>
          <a:off x="6610350" y="1262063"/>
          <a:ext cx="2157413" cy="612776"/>
        </p:xfrm>
        <a:graphic>
          <a:graphicData uri="http://schemas.openxmlformats.org/drawingml/2006/table">
            <a:tbl>
              <a:tblPr/>
              <a:tblGrid>
                <a:gridCol w="2157413"/>
              </a:tblGrid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pitchFamily="34" charset="0"/>
                        </a:rPr>
                        <a:t>Gewässerrandstreifen ausweisen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06908" name="Group 60"/>
          <p:cNvGraphicFramePr>
            <a:graphicFrameLocks noGrp="1"/>
          </p:cNvGraphicFramePr>
          <p:nvPr/>
        </p:nvGraphicFramePr>
        <p:xfrm>
          <a:off x="6570663" y="5295900"/>
          <a:ext cx="2157412" cy="733108"/>
        </p:xfrm>
        <a:graphic>
          <a:graphicData uri="http://schemas.openxmlformats.org/drawingml/2006/table">
            <a:tbl>
              <a:tblPr/>
              <a:tblGrid>
                <a:gridCol w="2157412"/>
              </a:tblGrid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</a:rPr>
                        <a:t>Informations- und Fortbildungsmaßnahme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sp>
        <p:nvSpPr>
          <p:cNvPr id="206909" name="Line 61"/>
          <p:cNvSpPr>
            <a:spLocks noChangeShapeType="1"/>
          </p:cNvSpPr>
          <p:nvPr/>
        </p:nvSpPr>
        <p:spPr bwMode="auto">
          <a:xfrm flipH="1" flipV="1">
            <a:off x="4479925" y="4195763"/>
            <a:ext cx="1492250" cy="6524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aphicFrame>
        <p:nvGraphicFramePr>
          <p:cNvPr id="206919" name="Group 71"/>
          <p:cNvGraphicFramePr>
            <a:graphicFrameLocks noGrp="1"/>
          </p:cNvGraphicFramePr>
          <p:nvPr/>
        </p:nvGraphicFramePr>
        <p:xfrm>
          <a:off x="2282825" y="1833563"/>
          <a:ext cx="2157413" cy="612776"/>
        </p:xfrm>
        <a:graphic>
          <a:graphicData uri="http://schemas.openxmlformats.org/drawingml/2006/table">
            <a:tbl>
              <a:tblPr/>
              <a:tblGrid>
                <a:gridCol w="2157413"/>
              </a:tblGrid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pitchFamily="34" charset="0"/>
                        </a:rPr>
                        <a:t>Rückbau Uferverbauung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06929" name="Group 81"/>
          <p:cNvGraphicFramePr>
            <a:graphicFrameLocks noGrp="1"/>
          </p:cNvGraphicFramePr>
          <p:nvPr/>
        </p:nvGraphicFramePr>
        <p:xfrm>
          <a:off x="4418013" y="5956300"/>
          <a:ext cx="2157412" cy="900748"/>
        </p:xfrm>
        <a:graphic>
          <a:graphicData uri="http://schemas.openxmlformats.org/drawingml/2006/table">
            <a:tbl>
              <a:tblPr/>
              <a:tblGrid>
                <a:gridCol w="2157412"/>
              </a:tblGrid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</a:rPr>
                        <a:t>Vertiefende Untersuchungen und Kontrollen zum Nährstoffrückhalt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 Regenwassereinleitungen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sp>
        <p:nvSpPr>
          <p:cNvPr id="206930" name="Line 82"/>
          <p:cNvSpPr>
            <a:spLocks noChangeShapeType="1"/>
          </p:cNvSpPr>
          <p:nvPr/>
        </p:nvSpPr>
        <p:spPr bwMode="auto">
          <a:xfrm flipH="1" flipV="1">
            <a:off x="2205038" y="5888038"/>
            <a:ext cx="2220912" cy="4857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0843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94" name="Picture 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675" y="1630363"/>
            <a:ext cx="8240713" cy="511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2836" name="Line 84"/>
          <p:cNvSpPr>
            <a:spLocks noChangeShapeType="1"/>
          </p:cNvSpPr>
          <p:nvPr/>
        </p:nvSpPr>
        <p:spPr bwMode="auto">
          <a:xfrm flipH="1" flipV="1">
            <a:off x="2216150" y="3151188"/>
            <a:ext cx="2824163" cy="28559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2848" name="Line 96"/>
          <p:cNvSpPr>
            <a:spLocks noChangeShapeType="1"/>
          </p:cNvSpPr>
          <p:nvPr/>
        </p:nvSpPr>
        <p:spPr bwMode="auto">
          <a:xfrm flipH="1" flipV="1">
            <a:off x="7294563" y="2630488"/>
            <a:ext cx="738187" cy="36115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2754" name="Rectangle 2"/>
          <p:cNvSpPr>
            <a:spLocks noGrp="1"/>
          </p:cNvSpPr>
          <p:nvPr>
            <p:ph type="title" idx="4294967295"/>
          </p:nvPr>
        </p:nvSpPr>
        <p:spPr>
          <a:xfrm>
            <a:off x="1600200" y="58738"/>
            <a:ext cx="6945313" cy="561975"/>
          </a:xfrm>
        </p:spPr>
        <p:txBody>
          <a:bodyPr/>
          <a:lstStyle/>
          <a:p>
            <a:r>
              <a:rPr lang="de-DE" altLang="de-DE" sz="2000" b="1" smtClean="0">
                <a:solidFill>
                  <a:schemeClr val="bg1"/>
                </a:solidFill>
              </a:rPr>
              <a:t>Maßnahmenvorschläge für die Standgewässergruppen</a:t>
            </a:r>
          </a:p>
        </p:txBody>
      </p:sp>
      <p:sp>
        <p:nvSpPr>
          <p:cNvPr id="202755" name="Rectangle 3"/>
          <p:cNvSpPr>
            <a:spLocks noChangeArrowheads="1"/>
          </p:cNvSpPr>
          <p:nvPr/>
        </p:nvSpPr>
        <p:spPr bwMode="auto">
          <a:xfrm>
            <a:off x="1838325" y="850900"/>
            <a:ext cx="56435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81000" indent="-3810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838200" indent="-3810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95400" indent="-3810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752600" indent="-3810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209800" indent="-3810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6670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31242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5814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40386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 b="1">
                <a:cs typeface="Arial" charset="0"/>
              </a:rPr>
              <a:t>(3) Berichtspflichtige Gewässer </a:t>
            </a:r>
            <a:r>
              <a:rPr lang="de-DE" altLang="de-DE" sz="1800" b="1" u="sng">
                <a:cs typeface="Arial" charset="0"/>
              </a:rPr>
              <a:t>ohne</a:t>
            </a:r>
            <a:r>
              <a:rPr lang="de-DE" altLang="de-DE" sz="1800" b="1">
                <a:cs typeface="Arial" charset="0"/>
              </a:rPr>
              <a:t> strukturelle Defizite,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 b="1">
                <a:cs typeface="Arial" charset="0"/>
              </a:rPr>
              <a:t> aber </a:t>
            </a:r>
            <a:r>
              <a:rPr lang="de-DE" altLang="de-DE" sz="1800" b="1" u="sng">
                <a:cs typeface="Arial" charset="0"/>
              </a:rPr>
              <a:t>mit</a:t>
            </a:r>
            <a:r>
              <a:rPr lang="de-DE" altLang="de-DE" sz="1800" b="1">
                <a:cs typeface="Arial" charset="0"/>
              </a:rPr>
              <a:t> Defiziten im ökol. Zustand</a:t>
            </a:r>
          </a:p>
        </p:txBody>
      </p:sp>
      <p:sp>
        <p:nvSpPr>
          <p:cNvPr id="202756" name="Line 4"/>
          <p:cNvSpPr>
            <a:spLocks noChangeShapeType="1"/>
          </p:cNvSpPr>
          <p:nvPr/>
        </p:nvSpPr>
        <p:spPr bwMode="auto">
          <a:xfrm flipV="1">
            <a:off x="5233988" y="4748213"/>
            <a:ext cx="373062" cy="1270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2757" name="Line 5"/>
          <p:cNvSpPr>
            <a:spLocks noChangeShapeType="1"/>
          </p:cNvSpPr>
          <p:nvPr/>
        </p:nvSpPr>
        <p:spPr bwMode="auto">
          <a:xfrm flipH="1" flipV="1">
            <a:off x="7348538" y="2622550"/>
            <a:ext cx="746125" cy="1905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2758" name="Line 6"/>
          <p:cNvSpPr>
            <a:spLocks noChangeShapeType="1"/>
          </p:cNvSpPr>
          <p:nvPr/>
        </p:nvSpPr>
        <p:spPr bwMode="auto">
          <a:xfrm>
            <a:off x="5229225" y="2230438"/>
            <a:ext cx="2000250" cy="10556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2759" name="Line 7"/>
          <p:cNvSpPr>
            <a:spLocks noChangeShapeType="1"/>
          </p:cNvSpPr>
          <p:nvPr/>
        </p:nvSpPr>
        <p:spPr bwMode="auto">
          <a:xfrm flipH="1" flipV="1">
            <a:off x="6889750" y="4387850"/>
            <a:ext cx="531813" cy="9636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2760" name="Line 8"/>
          <p:cNvSpPr>
            <a:spLocks noChangeShapeType="1"/>
          </p:cNvSpPr>
          <p:nvPr/>
        </p:nvSpPr>
        <p:spPr bwMode="auto">
          <a:xfrm flipV="1">
            <a:off x="1243013" y="5308600"/>
            <a:ext cx="733425" cy="5746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aphicFrame>
        <p:nvGraphicFramePr>
          <p:cNvPr id="202813" name="Group 61"/>
          <p:cNvGraphicFramePr>
            <a:graphicFrameLocks noGrp="1"/>
          </p:cNvGraphicFramePr>
          <p:nvPr/>
        </p:nvGraphicFramePr>
        <p:xfrm>
          <a:off x="4152900" y="6022975"/>
          <a:ext cx="2157413" cy="612776"/>
        </p:xfrm>
        <a:graphic>
          <a:graphicData uri="http://schemas.openxmlformats.org/drawingml/2006/table">
            <a:tbl>
              <a:tblPr/>
              <a:tblGrid>
                <a:gridCol w="2157413"/>
              </a:tblGrid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pitchFamily="34" charset="0"/>
                        </a:rPr>
                        <a:t>Marode Steganlage rückbauen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02835" name="Group 83"/>
          <p:cNvGraphicFramePr>
            <a:graphicFrameLocks noGrp="1"/>
          </p:cNvGraphicFramePr>
          <p:nvPr/>
        </p:nvGraphicFramePr>
        <p:xfrm>
          <a:off x="1919288" y="1652588"/>
          <a:ext cx="2157412" cy="612776"/>
        </p:xfrm>
        <a:graphic>
          <a:graphicData uri="http://schemas.openxmlformats.org/drawingml/2006/table">
            <a:tbl>
              <a:tblPr/>
              <a:tblGrid>
                <a:gridCol w="2157412"/>
              </a:tblGrid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pitchFamily="34" charset="0"/>
                        </a:rPr>
                        <a:t>Rückbau Uferverbauung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02777" name="Group 25"/>
          <p:cNvGraphicFramePr>
            <a:graphicFrameLocks noGrp="1"/>
          </p:cNvGraphicFramePr>
          <p:nvPr/>
        </p:nvGraphicFramePr>
        <p:xfrm>
          <a:off x="6389688" y="5367338"/>
          <a:ext cx="2157412" cy="733108"/>
        </p:xfrm>
        <a:graphic>
          <a:graphicData uri="http://schemas.openxmlformats.org/drawingml/2006/table">
            <a:tbl>
              <a:tblPr/>
              <a:tblGrid>
                <a:gridCol w="2157412"/>
              </a:tblGrid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pitchFamily="34" charset="0"/>
                        </a:rPr>
                        <a:t>Verhinderung der Ausdehnung  der bebauten Flächen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02785" name="Group 33"/>
          <p:cNvGraphicFramePr>
            <a:graphicFrameLocks noGrp="1"/>
          </p:cNvGraphicFramePr>
          <p:nvPr/>
        </p:nvGraphicFramePr>
        <p:xfrm>
          <a:off x="115888" y="5870575"/>
          <a:ext cx="2157412" cy="565468"/>
        </p:xfrm>
        <a:graphic>
          <a:graphicData uri="http://schemas.openxmlformats.org/drawingml/2006/table">
            <a:tbl>
              <a:tblPr/>
              <a:tblGrid>
                <a:gridCol w="2157412"/>
              </a:tblGrid>
              <a:tr h="2254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Calibri" pitchFamily="34" charset="0"/>
                        </a:rPr>
                        <a:t>Waldumbau im Umland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sp>
        <p:nvSpPr>
          <p:cNvPr id="202793" name="Line 41"/>
          <p:cNvSpPr>
            <a:spLocks noChangeShapeType="1"/>
          </p:cNvSpPr>
          <p:nvPr/>
        </p:nvSpPr>
        <p:spPr bwMode="auto">
          <a:xfrm>
            <a:off x="4938713" y="3810000"/>
            <a:ext cx="798512" cy="7731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2795" name="Line 43"/>
          <p:cNvSpPr>
            <a:spLocks noChangeShapeType="1"/>
          </p:cNvSpPr>
          <p:nvPr/>
        </p:nvSpPr>
        <p:spPr bwMode="auto">
          <a:xfrm flipV="1">
            <a:off x="1273175" y="5426075"/>
            <a:ext cx="1585913" cy="4429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aphicFrame>
        <p:nvGraphicFramePr>
          <p:cNvPr id="202804" name="Group 52"/>
          <p:cNvGraphicFramePr>
            <a:graphicFrameLocks noGrp="1"/>
          </p:cNvGraphicFramePr>
          <p:nvPr/>
        </p:nvGraphicFramePr>
        <p:xfrm>
          <a:off x="4232275" y="1633538"/>
          <a:ext cx="2157413" cy="612776"/>
        </p:xfrm>
        <a:graphic>
          <a:graphicData uri="http://schemas.openxmlformats.org/drawingml/2006/table">
            <a:tbl>
              <a:tblPr/>
              <a:tblGrid>
                <a:gridCol w="2157413"/>
              </a:tblGrid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pitchFamily="34" charset="0"/>
                        </a:rPr>
                        <a:t>Gewässerrandstreifen ausweisen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02805" name="Group 53"/>
          <p:cNvGraphicFramePr>
            <a:graphicFrameLocks noGrp="1"/>
          </p:cNvGraphicFramePr>
          <p:nvPr/>
        </p:nvGraphicFramePr>
        <p:xfrm>
          <a:off x="6986588" y="4529138"/>
          <a:ext cx="2157412" cy="733108"/>
        </p:xfrm>
        <a:graphic>
          <a:graphicData uri="http://schemas.openxmlformats.org/drawingml/2006/table">
            <a:tbl>
              <a:tblPr/>
              <a:tblGrid>
                <a:gridCol w="2157412"/>
              </a:tblGrid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</a:rPr>
                        <a:t>Uferschutzmaßnahme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 Badestelle schließen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02849" name="Group 97"/>
          <p:cNvGraphicFramePr>
            <a:graphicFrameLocks noGrp="1"/>
          </p:cNvGraphicFramePr>
          <p:nvPr/>
        </p:nvGraphicFramePr>
        <p:xfrm>
          <a:off x="2814638" y="3500438"/>
          <a:ext cx="2157412" cy="900748"/>
        </p:xfrm>
        <a:graphic>
          <a:graphicData uri="http://schemas.openxmlformats.org/drawingml/2006/table">
            <a:tbl>
              <a:tblPr/>
              <a:tblGrid>
                <a:gridCol w="2157412"/>
              </a:tblGrid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</a:rPr>
                        <a:t>Vertiefende Untersuchungen und Kontrollen zum Nährstoffrückhalt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 Höhe Nährstoffeinträge?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02824" name="Group 72"/>
          <p:cNvGraphicFramePr>
            <a:graphicFrameLocks noGrp="1"/>
          </p:cNvGraphicFramePr>
          <p:nvPr/>
        </p:nvGraphicFramePr>
        <p:xfrm>
          <a:off x="6675438" y="1446213"/>
          <a:ext cx="2157412" cy="733108"/>
        </p:xfrm>
        <a:graphic>
          <a:graphicData uri="http://schemas.openxmlformats.org/drawingml/2006/table">
            <a:tbl>
              <a:tblPr/>
              <a:tblGrid>
                <a:gridCol w="2157412"/>
              </a:tblGrid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</a:rPr>
                        <a:t>Informations- und Fortbildungsmaßnahme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sp>
        <p:nvSpPr>
          <p:cNvPr id="202832" name="Line 80"/>
          <p:cNvSpPr>
            <a:spLocks noChangeShapeType="1"/>
          </p:cNvSpPr>
          <p:nvPr/>
        </p:nvSpPr>
        <p:spPr bwMode="auto">
          <a:xfrm flipH="1">
            <a:off x="6042025" y="2203450"/>
            <a:ext cx="908050" cy="14208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2834" name="Line 82"/>
          <p:cNvSpPr>
            <a:spLocks noChangeShapeType="1"/>
          </p:cNvSpPr>
          <p:nvPr/>
        </p:nvSpPr>
        <p:spPr bwMode="auto">
          <a:xfrm>
            <a:off x="3024188" y="2238375"/>
            <a:ext cx="2592387" cy="18303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2837" name="Line 85"/>
          <p:cNvSpPr>
            <a:spLocks noChangeShapeType="1"/>
          </p:cNvSpPr>
          <p:nvPr/>
        </p:nvSpPr>
        <p:spPr bwMode="auto">
          <a:xfrm flipH="1" flipV="1">
            <a:off x="1963738" y="3379788"/>
            <a:ext cx="863600" cy="4810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2838" name="Line 86"/>
          <p:cNvSpPr>
            <a:spLocks noChangeShapeType="1"/>
          </p:cNvSpPr>
          <p:nvPr/>
        </p:nvSpPr>
        <p:spPr bwMode="auto">
          <a:xfrm flipH="1">
            <a:off x="1898650" y="2255838"/>
            <a:ext cx="3373438" cy="17081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aphicFrame>
        <p:nvGraphicFramePr>
          <p:cNvPr id="202847" name="Group 95"/>
          <p:cNvGraphicFramePr>
            <a:graphicFrameLocks noGrp="1"/>
          </p:cNvGraphicFramePr>
          <p:nvPr/>
        </p:nvGraphicFramePr>
        <p:xfrm>
          <a:off x="6986588" y="6245225"/>
          <a:ext cx="2157412" cy="612776"/>
        </p:xfrm>
        <a:graphic>
          <a:graphicData uri="http://schemas.openxmlformats.org/drawingml/2006/table">
            <a:tbl>
              <a:tblPr/>
              <a:tblGrid>
                <a:gridCol w="2157412"/>
              </a:tblGrid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pitchFamily="34" charset="0"/>
                        </a:rPr>
                        <a:t>Makrophytenvegetation fördern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5468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938" name="Picture 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6888" y="1614488"/>
            <a:ext cx="8240712" cy="511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8898" name="Rectangle 2"/>
          <p:cNvSpPr>
            <a:spLocks noGrp="1"/>
          </p:cNvSpPr>
          <p:nvPr>
            <p:ph type="title" idx="4294967295"/>
          </p:nvPr>
        </p:nvSpPr>
        <p:spPr>
          <a:xfrm>
            <a:off x="1600200" y="58738"/>
            <a:ext cx="6945313" cy="561975"/>
          </a:xfrm>
        </p:spPr>
        <p:txBody>
          <a:bodyPr/>
          <a:lstStyle/>
          <a:p>
            <a:r>
              <a:rPr lang="de-DE" altLang="de-DE" sz="2000" b="1" smtClean="0">
                <a:solidFill>
                  <a:schemeClr val="bg1"/>
                </a:solidFill>
              </a:rPr>
              <a:t>Maßnahmenvorschläge für die Standgewässergruppen</a:t>
            </a:r>
          </a:p>
        </p:txBody>
      </p:sp>
      <p:sp>
        <p:nvSpPr>
          <p:cNvPr id="208899" name="Rectangle 3"/>
          <p:cNvSpPr>
            <a:spLocks noChangeArrowheads="1"/>
          </p:cNvSpPr>
          <p:nvPr/>
        </p:nvSpPr>
        <p:spPr bwMode="auto">
          <a:xfrm>
            <a:off x="1838325" y="850900"/>
            <a:ext cx="56435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81000" indent="-3810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838200" indent="-3810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95400" indent="-3810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752600" indent="-3810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209800" indent="-3810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6670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31242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5814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40386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 b="1">
                <a:cs typeface="Arial" charset="0"/>
              </a:rPr>
              <a:t>(3) Berichtspflichtige Gewässer </a:t>
            </a:r>
            <a:r>
              <a:rPr lang="de-DE" altLang="de-DE" sz="1800" b="1" u="sng">
                <a:cs typeface="Arial" charset="0"/>
              </a:rPr>
              <a:t>ohne</a:t>
            </a:r>
            <a:r>
              <a:rPr lang="de-DE" altLang="de-DE" sz="1800" b="1">
                <a:cs typeface="Arial" charset="0"/>
              </a:rPr>
              <a:t> strukturelle Defizite,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 b="1">
                <a:cs typeface="Arial" charset="0"/>
              </a:rPr>
              <a:t> aber </a:t>
            </a:r>
            <a:r>
              <a:rPr lang="de-DE" altLang="de-DE" sz="1800" b="1" u="sng">
                <a:cs typeface="Arial" charset="0"/>
              </a:rPr>
              <a:t>mit</a:t>
            </a:r>
            <a:r>
              <a:rPr lang="de-DE" altLang="de-DE" sz="1800" b="1">
                <a:cs typeface="Arial" charset="0"/>
              </a:rPr>
              <a:t> Defiziten im ökol. Zustand</a:t>
            </a:r>
          </a:p>
        </p:txBody>
      </p:sp>
      <p:sp>
        <p:nvSpPr>
          <p:cNvPr id="208900" name="Line 4"/>
          <p:cNvSpPr>
            <a:spLocks noChangeShapeType="1"/>
          </p:cNvSpPr>
          <p:nvPr/>
        </p:nvSpPr>
        <p:spPr bwMode="auto">
          <a:xfrm flipH="1">
            <a:off x="6704013" y="4414838"/>
            <a:ext cx="288925" cy="3683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8902" name="Line 6"/>
          <p:cNvSpPr>
            <a:spLocks noChangeShapeType="1"/>
          </p:cNvSpPr>
          <p:nvPr/>
        </p:nvSpPr>
        <p:spPr bwMode="auto">
          <a:xfrm flipH="1">
            <a:off x="5705475" y="2513013"/>
            <a:ext cx="1009650" cy="1168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8903" name="Line 7"/>
          <p:cNvSpPr>
            <a:spLocks noChangeShapeType="1"/>
          </p:cNvSpPr>
          <p:nvPr/>
        </p:nvSpPr>
        <p:spPr bwMode="auto">
          <a:xfrm flipH="1">
            <a:off x="6208713" y="3698875"/>
            <a:ext cx="1030287" cy="8270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8904" name="Line 8"/>
          <p:cNvSpPr>
            <a:spLocks noChangeShapeType="1"/>
          </p:cNvSpPr>
          <p:nvPr/>
        </p:nvSpPr>
        <p:spPr bwMode="auto">
          <a:xfrm flipH="1">
            <a:off x="5040313" y="2262188"/>
            <a:ext cx="347662" cy="6508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aphicFrame>
        <p:nvGraphicFramePr>
          <p:cNvPr id="208965" name="Group 69"/>
          <p:cNvGraphicFramePr>
            <a:graphicFrameLocks noGrp="1"/>
          </p:cNvGraphicFramePr>
          <p:nvPr/>
        </p:nvGraphicFramePr>
        <p:xfrm>
          <a:off x="371475" y="3359150"/>
          <a:ext cx="2157413" cy="612776"/>
        </p:xfrm>
        <a:graphic>
          <a:graphicData uri="http://schemas.openxmlformats.org/drawingml/2006/table">
            <a:tbl>
              <a:tblPr/>
              <a:tblGrid>
                <a:gridCol w="2157413"/>
              </a:tblGrid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pitchFamily="34" charset="0"/>
                        </a:rPr>
                        <a:t>Steganlage rückbauen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08913" name="Group 17"/>
          <p:cNvGraphicFramePr>
            <a:graphicFrameLocks noGrp="1"/>
          </p:cNvGraphicFramePr>
          <p:nvPr/>
        </p:nvGraphicFramePr>
        <p:xfrm>
          <a:off x="6496050" y="2824163"/>
          <a:ext cx="2157413" cy="900748"/>
        </p:xfrm>
        <a:graphic>
          <a:graphicData uri="http://schemas.openxmlformats.org/drawingml/2006/table">
            <a:tbl>
              <a:tblPr/>
              <a:tblGrid>
                <a:gridCol w="2157413"/>
              </a:tblGrid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pitchFamily="34" charset="0"/>
                        </a:rPr>
                        <a:t>Extensivierung Wassersport (Prüfen der Möglichkeiten von Stegumbau oder –rückbau)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08921" name="Group 25"/>
          <p:cNvGraphicFramePr>
            <a:graphicFrameLocks noGrp="1"/>
          </p:cNvGraphicFramePr>
          <p:nvPr/>
        </p:nvGraphicFramePr>
        <p:xfrm>
          <a:off x="6986588" y="4100513"/>
          <a:ext cx="2157412" cy="733108"/>
        </p:xfrm>
        <a:graphic>
          <a:graphicData uri="http://schemas.openxmlformats.org/drawingml/2006/table">
            <a:tbl>
              <a:tblPr/>
              <a:tblGrid>
                <a:gridCol w="2157412"/>
              </a:tblGrid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pitchFamily="34" charset="0"/>
                        </a:rPr>
                        <a:t>Verhinderung der Ausdehnung  der bebauten Flächen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08929" name="Group 33"/>
          <p:cNvGraphicFramePr>
            <a:graphicFrameLocks noGrp="1"/>
          </p:cNvGraphicFramePr>
          <p:nvPr/>
        </p:nvGraphicFramePr>
        <p:xfrm>
          <a:off x="4457700" y="1706563"/>
          <a:ext cx="2157413" cy="565468"/>
        </p:xfrm>
        <a:graphic>
          <a:graphicData uri="http://schemas.openxmlformats.org/drawingml/2006/table">
            <a:tbl>
              <a:tblPr/>
              <a:tblGrid>
                <a:gridCol w="2157413"/>
              </a:tblGrid>
              <a:tr h="2254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Calibri" pitchFamily="34" charset="0"/>
                        </a:rPr>
                        <a:t>Waldumbau im Umland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sp>
        <p:nvSpPr>
          <p:cNvPr id="208937" name="Line 41"/>
          <p:cNvSpPr>
            <a:spLocks noChangeShapeType="1"/>
          </p:cNvSpPr>
          <p:nvPr/>
        </p:nvSpPr>
        <p:spPr bwMode="auto">
          <a:xfrm flipV="1">
            <a:off x="1450975" y="2554288"/>
            <a:ext cx="1009650" cy="7889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aphicFrame>
        <p:nvGraphicFramePr>
          <p:cNvPr id="208966" name="Group 70"/>
          <p:cNvGraphicFramePr>
            <a:graphicFrameLocks noGrp="1"/>
          </p:cNvGraphicFramePr>
          <p:nvPr/>
        </p:nvGraphicFramePr>
        <p:xfrm>
          <a:off x="1666875" y="4192588"/>
          <a:ext cx="2157413" cy="612776"/>
        </p:xfrm>
        <a:graphic>
          <a:graphicData uri="http://schemas.openxmlformats.org/drawingml/2006/table">
            <a:tbl>
              <a:tblPr/>
              <a:tblGrid>
                <a:gridCol w="2157413"/>
              </a:tblGrid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pitchFamily="34" charset="0"/>
                        </a:rPr>
                        <a:t>Rückbau Uferverbauung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sp>
        <p:nvSpPr>
          <p:cNvPr id="208947" name="Line 51"/>
          <p:cNvSpPr>
            <a:spLocks noChangeShapeType="1"/>
          </p:cNvSpPr>
          <p:nvPr/>
        </p:nvSpPr>
        <p:spPr bwMode="auto">
          <a:xfrm flipV="1">
            <a:off x="2747963" y="3187700"/>
            <a:ext cx="33337" cy="9985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aphicFrame>
        <p:nvGraphicFramePr>
          <p:cNvPr id="208971" name="Group 75"/>
          <p:cNvGraphicFramePr>
            <a:graphicFrameLocks noGrp="1"/>
          </p:cNvGraphicFramePr>
          <p:nvPr/>
        </p:nvGraphicFramePr>
        <p:xfrm>
          <a:off x="3362325" y="4554538"/>
          <a:ext cx="2157413" cy="900748"/>
        </p:xfrm>
        <a:graphic>
          <a:graphicData uri="http://schemas.openxmlformats.org/drawingml/2006/table">
            <a:tbl>
              <a:tblPr/>
              <a:tblGrid>
                <a:gridCol w="2157413"/>
              </a:tblGrid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</a:rPr>
                        <a:t>Vertiefende Untersuchungen und Kontrollen zum Nährstoffrückhalt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 Höhe Nährstoffeinträge?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sp>
        <p:nvSpPr>
          <p:cNvPr id="208956" name="Line 60"/>
          <p:cNvSpPr>
            <a:spLocks noChangeShapeType="1"/>
          </p:cNvSpPr>
          <p:nvPr/>
        </p:nvSpPr>
        <p:spPr bwMode="auto">
          <a:xfrm flipH="1" flipV="1">
            <a:off x="3736975" y="3108325"/>
            <a:ext cx="715963" cy="14160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aphicFrame>
        <p:nvGraphicFramePr>
          <p:cNvPr id="208967" name="Group 71"/>
          <p:cNvGraphicFramePr>
            <a:graphicFrameLocks noGrp="1"/>
          </p:cNvGraphicFramePr>
          <p:nvPr/>
        </p:nvGraphicFramePr>
        <p:xfrm>
          <a:off x="6680200" y="1925638"/>
          <a:ext cx="2157413" cy="612776"/>
        </p:xfrm>
        <a:graphic>
          <a:graphicData uri="http://schemas.openxmlformats.org/drawingml/2006/table">
            <a:tbl>
              <a:tblPr/>
              <a:tblGrid>
                <a:gridCol w="2157413"/>
              </a:tblGrid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</a:rPr>
                        <a:t>Errichten einer sanitären Anlage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0225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914" name="Picture 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213" y="1587500"/>
            <a:ext cx="8240712" cy="511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7874" name="Rectangle 2"/>
          <p:cNvSpPr>
            <a:spLocks noGrp="1"/>
          </p:cNvSpPr>
          <p:nvPr>
            <p:ph type="title" idx="4294967295"/>
          </p:nvPr>
        </p:nvSpPr>
        <p:spPr>
          <a:xfrm>
            <a:off x="1600200" y="58738"/>
            <a:ext cx="6945313" cy="561975"/>
          </a:xfrm>
        </p:spPr>
        <p:txBody>
          <a:bodyPr/>
          <a:lstStyle/>
          <a:p>
            <a:r>
              <a:rPr lang="de-DE" altLang="de-DE" sz="2000" b="1" smtClean="0">
                <a:solidFill>
                  <a:schemeClr val="bg1"/>
                </a:solidFill>
              </a:rPr>
              <a:t>Maßnahmenvorschläge für die Standgewässergruppen</a:t>
            </a:r>
          </a:p>
        </p:txBody>
      </p:sp>
      <p:sp>
        <p:nvSpPr>
          <p:cNvPr id="207875" name="Rectangle 3"/>
          <p:cNvSpPr>
            <a:spLocks noChangeArrowheads="1"/>
          </p:cNvSpPr>
          <p:nvPr/>
        </p:nvSpPr>
        <p:spPr bwMode="auto">
          <a:xfrm>
            <a:off x="1838325" y="850900"/>
            <a:ext cx="56435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81000" indent="-3810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838200" indent="-3810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95400" indent="-3810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752600" indent="-3810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209800" indent="-3810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6670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31242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5814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40386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 b="1">
                <a:cs typeface="Arial" charset="0"/>
              </a:rPr>
              <a:t>(3) Berichtspflichtige Gewässer </a:t>
            </a:r>
            <a:r>
              <a:rPr lang="de-DE" altLang="de-DE" sz="1800" b="1" u="sng">
                <a:cs typeface="Arial" charset="0"/>
              </a:rPr>
              <a:t>ohne</a:t>
            </a:r>
            <a:r>
              <a:rPr lang="de-DE" altLang="de-DE" sz="1800" b="1">
                <a:cs typeface="Arial" charset="0"/>
              </a:rPr>
              <a:t> strukturelle Defizite,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 b="1">
                <a:cs typeface="Arial" charset="0"/>
              </a:rPr>
              <a:t> aber </a:t>
            </a:r>
            <a:r>
              <a:rPr lang="de-DE" altLang="de-DE" sz="1800" b="1" u="sng">
                <a:cs typeface="Arial" charset="0"/>
              </a:rPr>
              <a:t>mit</a:t>
            </a:r>
            <a:r>
              <a:rPr lang="de-DE" altLang="de-DE" sz="1800" b="1">
                <a:cs typeface="Arial" charset="0"/>
              </a:rPr>
              <a:t> Defiziten im ökol. Zustand</a:t>
            </a:r>
          </a:p>
        </p:txBody>
      </p:sp>
      <p:sp>
        <p:nvSpPr>
          <p:cNvPr id="207876" name="Line 4"/>
          <p:cNvSpPr>
            <a:spLocks noChangeShapeType="1"/>
          </p:cNvSpPr>
          <p:nvPr/>
        </p:nvSpPr>
        <p:spPr bwMode="auto">
          <a:xfrm flipV="1">
            <a:off x="2122488" y="3492500"/>
            <a:ext cx="574675" cy="1476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7877" name="Line 5"/>
          <p:cNvSpPr>
            <a:spLocks noChangeShapeType="1"/>
          </p:cNvSpPr>
          <p:nvPr/>
        </p:nvSpPr>
        <p:spPr bwMode="auto">
          <a:xfrm flipH="1" flipV="1">
            <a:off x="7466013" y="4910138"/>
            <a:ext cx="190500" cy="11303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7878" name="Line 6"/>
          <p:cNvSpPr>
            <a:spLocks noChangeShapeType="1"/>
          </p:cNvSpPr>
          <p:nvPr/>
        </p:nvSpPr>
        <p:spPr bwMode="auto">
          <a:xfrm flipH="1" flipV="1">
            <a:off x="2727325" y="2001838"/>
            <a:ext cx="930275" cy="268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7879" name="Line 7"/>
          <p:cNvSpPr>
            <a:spLocks noChangeShapeType="1"/>
          </p:cNvSpPr>
          <p:nvPr/>
        </p:nvSpPr>
        <p:spPr bwMode="auto">
          <a:xfrm flipV="1">
            <a:off x="5843588" y="4411663"/>
            <a:ext cx="138112" cy="914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7880" name="Line 8"/>
          <p:cNvSpPr>
            <a:spLocks noChangeShapeType="1"/>
          </p:cNvSpPr>
          <p:nvPr/>
        </p:nvSpPr>
        <p:spPr bwMode="auto">
          <a:xfrm>
            <a:off x="7091363" y="3578225"/>
            <a:ext cx="206375" cy="8239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aphicFrame>
        <p:nvGraphicFramePr>
          <p:cNvPr id="207926" name="Group 54"/>
          <p:cNvGraphicFramePr>
            <a:graphicFrameLocks noGrp="1"/>
          </p:cNvGraphicFramePr>
          <p:nvPr/>
        </p:nvGraphicFramePr>
        <p:xfrm>
          <a:off x="4787900" y="5330825"/>
          <a:ext cx="2157413" cy="612776"/>
        </p:xfrm>
        <a:graphic>
          <a:graphicData uri="http://schemas.openxmlformats.org/drawingml/2006/table">
            <a:tbl>
              <a:tblPr/>
              <a:tblGrid>
                <a:gridCol w="2157413"/>
              </a:tblGrid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pitchFamily="34" charset="0"/>
                        </a:rPr>
                        <a:t>Marode Steganlage rückbauen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07945" name="Group 73"/>
          <p:cNvGraphicFramePr>
            <a:graphicFrameLocks noGrp="1"/>
          </p:cNvGraphicFramePr>
          <p:nvPr/>
        </p:nvGraphicFramePr>
        <p:xfrm>
          <a:off x="1597025" y="4259263"/>
          <a:ext cx="2157413" cy="888048"/>
        </p:xfrm>
        <a:graphic>
          <a:graphicData uri="http://schemas.openxmlformats.org/drawingml/2006/table">
            <a:tbl>
              <a:tblPr/>
              <a:tblGrid>
                <a:gridCol w="2157413"/>
              </a:tblGrid>
              <a:tr h="2936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pitchFamily="34" charset="0"/>
                        </a:rPr>
                        <a:t>Extensivierung Wassersport (Prüfen der Möglichkeiten von Stegumbau oder –rückbau)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07916" name="Group 44"/>
          <p:cNvGraphicFramePr>
            <a:graphicFrameLocks noGrp="1"/>
          </p:cNvGraphicFramePr>
          <p:nvPr/>
        </p:nvGraphicFramePr>
        <p:xfrm>
          <a:off x="6108700" y="2846388"/>
          <a:ext cx="2157413" cy="733108"/>
        </p:xfrm>
        <a:graphic>
          <a:graphicData uri="http://schemas.openxmlformats.org/drawingml/2006/table">
            <a:tbl>
              <a:tblPr/>
              <a:tblGrid>
                <a:gridCol w="2157413"/>
              </a:tblGrid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pitchFamily="34" charset="0"/>
                        </a:rPr>
                        <a:t>Verhinderung der Ausdehnung  der bebauten Flächen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sp>
        <p:nvSpPr>
          <p:cNvPr id="207913" name="Line 41"/>
          <p:cNvSpPr>
            <a:spLocks noChangeShapeType="1"/>
          </p:cNvSpPr>
          <p:nvPr/>
        </p:nvSpPr>
        <p:spPr bwMode="auto">
          <a:xfrm flipV="1">
            <a:off x="2667000" y="3668713"/>
            <a:ext cx="1173163" cy="5762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aphicFrame>
        <p:nvGraphicFramePr>
          <p:cNvPr id="207925" name="Group 53"/>
          <p:cNvGraphicFramePr>
            <a:graphicFrameLocks noGrp="1"/>
          </p:cNvGraphicFramePr>
          <p:nvPr/>
        </p:nvGraphicFramePr>
        <p:xfrm>
          <a:off x="3684588" y="1968500"/>
          <a:ext cx="2157412" cy="733108"/>
        </p:xfrm>
        <a:graphic>
          <a:graphicData uri="http://schemas.openxmlformats.org/drawingml/2006/table">
            <a:tbl>
              <a:tblPr/>
              <a:tblGrid>
                <a:gridCol w="2157412"/>
              </a:tblGrid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</a:rPr>
                        <a:t>Uferschutzmaßnahme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 Schließen „wilder“ Badestelle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07966" name="Group 94"/>
          <p:cNvGraphicFramePr>
            <a:graphicFrameLocks noGrp="1"/>
          </p:cNvGraphicFramePr>
          <p:nvPr/>
        </p:nvGraphicFramePr>
        <p:xfrm>
          <a:off x="6627813" y="6048375"/>
          <a:ext cx="2157412" cy="733108"/>
        </p:xfrm>
        <a:graphic>
          <a:graphicData uri="http://schemas.openxmlformats.org/drawingml/2006/table">
            <a:tbl>
              <a:tblPr/>
              <a:tblGrid>
                <a:gridCol w="2157412"/>
              </a:tblGrid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pitchFamily="34" charset="0"/>
                        </a:rPr>
                        <a:t>Gewässerrandstreifen ausweisen &amp; Gehölzsaum ergänzen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07968" name="Group 96"/>
          <p:cNvGraphicFramePr>
            <a:graphicFrameLocks noGrp="1"/>
          </p:cNvGraphicFramePr>
          <p:nvPr/>
        </p:nvGraphicFramePr>
        <p:xfrm>
          <a:off x="0" y="3300413"/>
          <a:ext cx="2157413" cy="900748"/>
        </p:xfrm>
        <a:graphic>
          <a:graphicData uri="http://schemas.openxmlformats.org/drawingml/2006/table">
            <a:tbl>
              <a:tblPr/>
              <a:tblGrid>
                <a:gridCol w="2157413"/>
              </a:tblGrid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</a:rPr>
                        <a:t>Vertiefende Untersuchungen und Kontrollen zum Nährstoffrückhalt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 Rohrauslass prüfen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07962" name="Group 90"/>
          <p:cNvGraphicFramePr>
            <a:graphicFrameLocks noGrp="1"/>
          </p:cNvGraphicFramePr>
          <p:nvPr/>
        </p:nvGraphicFramePr>
        <p:xfrm>
          <a:off x="0" y="1296988"/>
          <a:ext cx="2157413" cy="600076"/>
        </p:xfrm>
        <a:graphic>
          <a:graphicData uri="http://schemas.openxmlformats.org/drawingml/2006/table">
            <a:tbl>
              <a:tblPr/>
              <a:tblGrid>
                <a:gridCol w="2157413"/>
              </a:tblGrid>
              <a:tr h="2936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pitchFamily="34" charset="0"/>
                        </a:rPr>
                        <a:t>Makrophytenvegetation fördern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07963" name="Group 91"/>
          <p:cNvGraphicFramePr>
            <a:graphicFrameLocks noGrp="1"/>
          </p:cNvGraphicFramePr>
          <p:nvPr/>
        </p:nvGraphicFramePr>
        <p:xfrm>
          <a:off x="0" y="2243138"/>
          <a:ext cx="2157413" cy="600076"/>
        </p:xfrm>
        <a:graphic>
          <a:graphicData uri="http://schemas.openxmlformats.org/drawingml/2006/table">
            <a:tbl>
              <a:tblPr/>
              <a:tblGrid>
                <a:gridCol w="2157413"/>
              </a:tblGrid>
              <a:tr h="2936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pitchFamily="34" charset="0"/>
                        </a:rPr>
                        <a:t>Rückbau Uferverbauung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sp>
        <p:nvSpPr>
          <p:cNvPr id="207964" name="Line 92"/>
          <p:cNvSpPr>
            <a:spLocks noChangeShapeType="1"/>
          </p:cNvSpPr>
          <p:nvPr/>
        </p:nvSpPr>
        <p:spPr bwMode="auto">
          <a:xfrm flipV="1">
            <a:off x="2154238" y="2000250"/>
            <a:ext cx="460375" cy="5397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7965" name="Line 93"/>
          <p:cNvSpPr>
            <a:spLocks noChangeShapeType="1"/>
          </p:cNvSpPr>
          <p:nvPr/>
        </p:nvSpPr>
        <p:spPr bwMode="auto">
          <a:xfrm>
            <a:off x="2160588" y="1622425"/>
            <a:ext cx="469900" cy="3238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7967" name="Line 95"/>
          <p:cNvSpPr>
            <a:spLocks noChangeShapeType="1"/>
          </p:cNvSpPr>
          <p:nvPr/>
        </p:nvSpPr>
        <p:spPr bwMode="auto">
          <a:xfrm flipH="1">
            <a:off x="2813050" y="2312988"/>
            <a:ext cx="858838" cy="522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aphicFrame>
        <p:nvGraphicFramePr>
          <p:cNvPr id="207969" name="Group 97"/>
          <p:cNvGraphicFramePr>
            <a:graphicFrameLocks noGrp="1"/>
          </p:cNvGraphicFramePr>
          <p:nvPr/>
        </p:nvGraphicFramePr>
        <p:xfrm>
          <a:off x="5919788" y="1878013"/>
          <a:ext cx="2157412" cy="900748"/>
        </p:xfrm>
        <a:graphic>
          <a:graphicData uri="http://schemas.openxmlformats.org/drawingml/2006/table">
            <a:tbl>
              <a:tblPr/>
              <a:tblGrid>
                <a:gridCol w="2157412"/>
              </a:tblGrid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</a:rPr>
                        <a:t>Vertiefende Untersuchungen und Kontrollen zum Nährstoffrückhalt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 Höhe Nährstoffeinträge?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sp>
        <p:nvSpPr>
          <p:cNvPr id="207985" name="Line 113"/>
          <p:cNvSpPr>
            <a:spLocks noChangeShapeType="1"/>
          </p:cNvSpPr>
          <p:nvPr/>
        </p:nvSpPr>
        <p:spPr bwMode="auto">
          <a:xfrm flipH="1">
            <a:off x="5189538" y="2792413"/>
            <a:ext cx="733425" cy="1041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7986" name="Line 114"/>
          <p:cNvSpPr>
            <a:spLocks noChangeShapeType="1"/>
          </p:cNvSpPr>
          <p:nvPr/>
        </p:nvSpPr>
        <p:spPr bwMode="auto">
          <a:xfrm flipH="1">
            <a:off x="3683000" y="2784475"/>
            <a:ext cx="2249488" cy="3794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327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1688" y="1604963"/>
            <a:ext cx="5854700" cy="511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8179" name="Textfeld 1"/>
          <p:cNvSpPr txBox="1">
            <a:spLocks noChangeArrowheads="1"/>
          </p:cNvSpPr>
          <p:nvPr/>
        </p:nvSpPr>
        <p:spPr bwMode="auto">
          <a:xfrm>
            <a:off x="2371725" y="4035425"/>
            <a:ext cx="722313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000" b="1">
                <a:cs typeface="Arial" charset="0"/>
              </a:rPr>
              <a:t>Hausee</a:t>
            </a:r>
            <a:endParaRPr lang="de-DE" altLang="de-DE" sz="1000" b="1">
              <a:solidFill>
                <a:srgbClr val="984807"/>
              </a:solidFill>
              <a:cs typeface="Arial" charset="0"/>
            </a:endParaRPr>
          </a:p>
        </p:txBody>
      </p:sp>
      <p:sp>
        <p:nvSpPr>
          <p:cNvPr id="178180" name="Textfeld 1"/>
          <p:cNvSpPr txBox="1">
            <a:spLocks noChangeArrowheads="1"/>
          </p:cNvSpPr>
          <p:nvPr/>
        </p:nvSpPr>
        <p:spPr bwMode="auto">
          <a:xfrm>
            <a:off x="3516313" y="3709988"/>
            <a:ext cx="722312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000" b="1">
                <a:cs typeface="Arial" charset="0"/>
              </a:rPr>
              <a:t>Stadtsee</a:t>
            </a:r>
            <a:endParaRPr lang="de-DE" altLang="de-DE" sz="1000" b="1">
              <a:solidFill>
                <a:srgbClr val="984807"/>
              </a:solidFill>
              <a:cs typeface="Arial" charset="0"/>
            </a:endParaRPr>
          </a:p>
        </p:txBody>
      </p:sp>
      <p:sp>
        <p:nvSpPr>
          <p:cNvPr id="178181" name="Textfeld 1"/>
          <p:cNvSpPr txBox="1">
            <a:spLocks noChangeArrowheads="1"/>
          </p:cNvSpPr>
          <p:nvPr/>
        </p:nvSpPr>
        <p:spPr bwMode="auto">
          <a:xfrm>
            <a:off x="3124200" y="2647950"/>
            <a:ext cx="819150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000" b="1">
                <a:cs typeface="Arial" charset="0"/>
              </a:rPr>
              <a:t>Nesselpfuhl</a:t>
            </a:r>
            <a:endParaRPr lang="de-DE" altLang="de-DE" sz="1000" b="1">
              <a:solidFill>
                <a:srgbClr val="984807"/>
              </a:solidFill>
              <a:cs typeface="Arial" charset="0"/>
            </a:endParaRPr>
          </a:p>
        </p:txBody>
      </p:sp>
      <p:sp>
        <p:nvSpPr>
          <p:cNvPr id="178182" name="Textfeld 1"/>
          <p:cNvSpPr txBox="1">
            <a:spLocks noChangeArrowheads="1"/>
          </p:cNvSpPr>
          <p:nvPr/>
        </p:nvSpPr>
        <p:spPr bwMode="auto">
          <a:xfrm>
            <a:off x="4005263" y="2203450"/>
            <a:ext cx="871537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000" b="1">
                <a:cs typeface="Arial" charset="0"/>
              </a:rPr>
              <a:t>Kolbatzer Mühlteich</a:t>
            </a:r>
            <a:endParaRPr lang="de-DE" altLang="de-DE" sz="1000" b="1">
              <a:solidFill>
                <a:srgbClr val="984807"/>
              </a:solidFill>
              <a:cs typeface="Arial" charset="0"/>
            </a:endParaRPr>
          </a:p>
        </p:txBody>
      </p:sp>
      <p:sp>
        <p:nvSpPr>
          <p:cNvPr id="178183" name="Textfeld 1"/>
          <p:cNvSpPr txBox="1">
            <a:spLocks noChangeArrowheads="1"/>
          </p:cNvSpPr>
          <p:nvPr/>
        </p:nvSpPr>
        <p:spPr bwMode="auto">
          <a:xfrm>
            <a:off x="5751513" y="2287588"/>
            <a:ext cx="722312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000" b="1">
                <a:cs typeface="Arial" charset="0"/>
              </a:rPr>
              <a:t>Ziestsee</a:t>
            </a:r>
            <a:endParaRPr lang="de-DE" altLang="de-DE" sz="1000" b="1">
              <a:solidFill>
                <a:srgbClr val="984807"/>
              </a:solidFill>
              <a:cs typeface="Arial" charset="0"/>
            </a:endParaRPr>
          </a:p>
        </p:txBody>
      </p:sp>
      <p:sp>
        <p:nvSpPr>
          <p:cNvPr id="178184" name="Textfeld 1"/>
          <p:cNvSpPr txBox="1">
            <a:spLocks noChangeArrowheads="1"/>
          </p:cNvSpPr>
          <p:nvPr/>
        </p:nvSpPr>
        <p:spPr bwMode="auto">
          <a:xfrm>
            <a:off x="4724400" y="2070100"/>
            <a:ext cx="922338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000" b="1">
                <a:cs typeface="Arial" charset="0"/>
              </a:rPr>
              <a:t>Brüsenwalder Karpfenteich</a:t>
            </a:r>
            <a:endParaRPr lang="de-DE" altLang="de-DE" sz="1000" b="1">
              <a:solidFill>
                <a:srgbClr val="984807"/>
              </a:solidFill>
              <a:cs typeface="Arial" charset="0"/>
            </a:endParaRPr>
          </a:p>
        </p:txBody>
      </p:sp>
      <p:sp>
        <p:nvSpPr>
          <p:cNvPr id="178185" name="Textfeld 1"/>
          <p:cNvSpPr txBox="1">
            <a:spLocks noChangeArrowheads="1"/>
          </p:cNvSpPr>
          <p:nvPr/>
        </p:nvSpPr>
        <p:spPr bwMode="auto">
          <a:xfrm>
            <a:off x="3436938" y="5302250"/>
            <a:ext cx="809625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000" b="1">
                <a:cs typeface="Arial" charset="0"/>
              </a:rPr>
              <a:t>Kuhwallsee</a:t>
            </a:r>
            <a:endParaRPr lang="de-DE" altLang="de-DE" sz="1000" b="1">
              <a:solidFill>
                <a:srgbClr val="984807"/>
              </a:solidFill>
              <a:cs typeface="Arial" charset="0"/>
            </a:endParaRPr>
          </a:p>
        </p:txBody>
      </p:sp>
      <p:sp>
        <p:nvSpPr>
          <p:cNvPr id="178186" name="Textfeld 1"/>
          <p:cNvSpPr txBox="1">
            <a:spLocks noChangeArrowheads="1"/>
          </p:cNvSpPr>
          <p:nvPr/>
        </p:nvSpPr>
        <p:spPr bwMode="auto">
          <a:xfrm>
            <a:off x="3946525" y="5622925"/>
            <a:ext cx="852488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000" b="1">
                <a:cs typeface="Arial" charset="0"/>
              </a:rPr>
              <a:t>Lankensee</a:t>
            </a:r>
            <a:endParaRPr lang="de-DE" altLang="de-DE" sz="1000" b="1">
              <a:solidFill>
                <a:srgbClr val="984807"/>
              </a:solidFill>
              <a:cs typeface="Arial" charset="0"/>
            </a:endParaRPr>
          </a:p>
        </p:txBody>
      </p:sp>
      <p:sp>
        <p:nvSpPr>
          <p:cNvPr id="178187" name="Textfeld 1"/>
          <p:cNvSpPr txBox="1">
            <a:spLocks noChangeArrowheads="1"/>
          </p:cNvSpPr>
          <p:nvPr/>
        </p:nvSpPr>
        <p:spPr bwMode="auto">
          <a:xfrm>
            <a:off x="4803775" y="5927725"/>
            <a:ext cx="722313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000" b="1">
                <a:cs typeface="Arial" charset="0"/>
              </a:rPr>
              <a:t>Krempsee</a:t>
            </a:r>
            <a:endParaRPr lang="de-DE" altLang="de-DE" sz="1000" b="1">
              <a:solidFill>
                <a:srgbClr val="984807"/>
              </a:solidFill>
              <a:cs typeface="Arial" charset="0"/>
            </a:endParaRPr>
          </a:p>
        </p:txBody>
      </p:sp>
      <p:sp>
        <p:nvSpPr>
          <p:cNvPr id="178188" name="Textfeld 1"/>
          <p:cNvSpPr txBox="1">
            <a:spLocks noChangeArrowheads="1"/>
          </p:cNvSpPr>
          <p:nvPr/>
        </p:nvSpPr>
        <p:spPr bwMode="auto">
          <a:xfrm>
            <a:off x="6354763" y="4919663"/>
            <a:ext cx="939800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000" b="1">
                <a:cs typeface="Arial" charset="0"/>
              </a:rPr>
              <a:t>Labüskesee</a:t>
            </a:r>
            <a:endParaRPr lang="de-DE" altLang="de-DE" sz="1000" b="1">
              <a:solidFill>
                <a:srgbClr val="984807"/>
              </a:solidFill>
              <a:cs typeface="Arial" charset="0"/>
            </a:endParaRPr>
          </a:p>
        </p:txBody>
      </p:sp>
      <p:sp>
        <p:nvSpPr>
          <p:cNvPr id="178189" name="Textfeld 1"/>
          <p:cNvSpPr txBox="1">
            <a:spLocks noChangeArrowheads="1"/>
          </p:cNvSpPr>
          <p:nvPr/>
        </p:nvSpPr>
        <p:spPr bwMode="auto">
          <a:xfrm>
            <a:off x="7304088" y="5367338"/>
            <a:ext cx="939800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000" b="1">
                <a:cs typeface="Arial" charset="0"/>
              </a:rPr>
              <a:t>Lübelowsee</a:t>
            </a:r>
            <a:endParaRPr lang="de-DE" altLang="de-DE" sz="1000" b="1">
              <a:solidFill>
                <a:srgbClr val="984807"/>
              </a:solidFill>
              <a:cs typeface="Arial" charset="0"/>
            </a:endParaRPr>
          </a:p>
        </p:txBody>
      </p:sp>
      <p:sp>
        <p:nvSpPr>
          <p:cNvPr id="178190" name="Textfeld 1"/>
          <p:cNvSpPr txBox="1">
            <a:spLocks noChangeArrowheads="1"/>
          </p:cNvSpPr>
          <p:nvPr/>
        </p:nvSpPr>
        <p:spPr bwMode="auto">
          <a:xfrm>
            <a:off x="6134100" y="5980113"/>
            <a:ext cx="939800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000" b="1">
                <a:cs typeface="Arial" charset="0"/>
              </a:rPr>
              <a:t>Bollwinsee</a:t>
            </a:r>
            <a:endParaRPr lang="de-DE" altLang="de-DE" sz="1000" b="1">
              <a:solidFill>
                <a:srgbClr val="984807"/>
              </a:solidFill>
              <a:cs typeface="Arial" charset="0"/>
            </a:endParaRPr>
          </a:p>
        </p:txBody>
      </p:sp>
      <p:sp>
        <p:nvSpPr>
          <p:cNvPr id="178191" name="Textfeld 1"/>
          <p:cNvSpPr txBox="1">
            <a:spLocks noChangeArrowheads="1"/>
          </p:cNvSpPr>
          <p:nvPr/>
        </p:nvSpPr>
        <p:spPr bwMode="auto">
          <a:xfrm>
            <a:off x="5273675" y="3636963"/>
            <a:ext cx="774700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000" b="1">
                <a:cs typeface="Arial" charset="0"/>
              </a:rPr>
              <a:t>Gleuensee</a:t>
            </a:r>
            <a:endParaRPr lang="de-DE" altLang="de-DE" sz="1000" b="1">
              <a:solidFill>
                <a:srgbClr val="984807"/>
              </a:solidFill>
              <a:cs typeface="Arial" charset="0"/>
            </a:endParaRPr>
          </a:p>
        </p:txBody>
      </p:sp>
      <p:sp>
        <p:nvSpPr>
          <p:cNvPr id="178192" name="Textfeld 1"/>
          <p:cNvSpPr txBox="1">
            <a:spLocks noChangeArrowheads="1"/>
          </p:cNvSpPr>
          <p:nvPr/>
        </p:nvSpPr>
        <p:spPr bwMode="auto">
          <a:xfrm>
            <a:off x="5391150" y="4730750"/>
            <a:ext cx="757238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000" b="1">
                <a:cs typeface="Arial" charset="0"/>
              </a:rPr>
              <a:t>Bruchsee</a:t>
            </a:r>
            <a:endParaRPr lang="de-DE" altLang="de-DE" sz="1000" b="1">
              <a:solidFill>
                <a:srgbClr val="984807"/>
              </a:solidFill>
              <a:cs typeface="Arial" charset="0"/>
            </a:endParaRPr>
          </a:p>
        </p:txBody>
      </p:sp>
      <p:sp>
        <p:nvSpPr>
          <p:cNvPr id="178193" name="Textfeld 1"/>
          <p:cNvSpPr txBox="1">
            <a:spLocks noChangeArrowheads="1"/>
          </p:cNvSpPr>
          <p:nvPr/>
        </p:nvSpPr>
        <p:spPr bwMode="auto">
          <a:xfrm>
            <a:off x="5942013" y="2825750"/>
            <a:ext cx="930275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000" b="1">
                <a:cs typeface="Arial" charset="0"/>
              </a:rPr>
              <a:t>Kl. Warthesee</a:t>
            </a:r>
            <a:endParaRPr lang="de-DE" altLang="de-DE" sz="1000" b="1">
              <a:solidFill>
                <a:srgbClr val="984807"/>
              </a:solidFill>
              <a:cs typeface="Arial" charset="0"/>
            </a:endParaRPr>
          </a:p>
        </p:txBody>
      </p:sp>
      <p:sp>
        <p:nvSpPr>
          <p:cNvPr id="178194" name="Textfeld 1"/>
          <p:cNvSpPr txBox="1">
            <a:spLocks noChangeArrowheads="1"/>
          </p:cNvSpPr>
          <p:nvPr/>
        </p:nvSpPr>
        <p:spPr bwMode="auto">
          <a:xfrm>
            <a:off x="4460875" y="3346450"/>
            <a:ext cx="966788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000" b="1">
                <a:cs typeface="Arial" charset="0"/>
              </a:rPr>
              <a:t>Rathenowsee</a:t>
            </a:r>
            <a:endParaRPr lang="de-DE" altLang="de-DE" sz="1000" b="1">
              <a:solidFill>
                <a:srgbClr val="984807"/>
              </a:solidFill>
              <a:cs typeface="Arial" charset="0"/>
            </a:endParaRPr>
          </a:p>
        </p:txBody>
      </p:sp>
      <p:sp>
        <p:nvSpPr>
          <p:cNvPr id="178195" name="Textfeld 1"/>
          <p:cNvSpPr txBox="1">
            <a:spLocks noChangeArrowheads="1"/>
          </p:cNvSpPr>
          <p:nvPr/>
        </p:nvSpPr>
        <p:spPr bwMode="auto">
          <a:xfrm>
            <a:off x="7435850" y="3441700"/>
            <a:ext cx="722313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000" b="1">
                <a:cs typeface="Arial" charset="0"/>
              </a:rPr>
              <a:t>Fauler See</a:t>
            </a:r>
            <a:endParaRPr lang="de-DE" altLang="de-DE" sz="1000" b="1">
              <a:solidFill>
                <a:srgbClr val="984807"/>
              </a:solidFill>
              <a:cs typeface="Arial" charset="0"/>
            </a:endParaRPr>
          </a:p>
        </p:txBody>
      </p:sp>
      <p:sp>
        <p:nvSpPr>
          <p:cNvPr id="178196" name="Textfeld 1"/>
          <p:cNvSpPr txBox="1">
            <a:spLocks noChangeArrowheads="1"/>
          </p:cNvSpPr>
          <p:nvPr/>
        </p:nvSpPr>
        <p:spPr bwMode="auto">
          <a:xfrm>
            <a:off x="6892925" y="4010025"/>
            <a:ext cx="1279525" cy="5492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000" b="1">
                <a:cs typeface="Arial" charset="0"/>
              </a:rPr>
              <a:t>Gr. Dolgensee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000" b="1">
                <a:cs typeface="Arial" charset="0"/>
              </a:rPr>
              <a:t>Mittlerer Dolgensee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000" b="1">
                <a:cs typeface="Arial" charset="0"/>
              </a:rPr>
              <a:t>Kl. Dolgensee</a:t>
            </a:r>
            <a:endParaRPr lang="de-DE" altLang="de-DE" sz="1000" b="1">
              <a:solidFill>
                <a:srgbClr val="984807"/>
              </a:solidFill>
              <a:cs typeface="Arial" charset="0"/>
            </a:endParaRPr>
          </a:p>
        </p:txBody>
      </p:sp>
      <p:cxnSp>
        <p:nvCxnSpPr>
          <p:cNvPr id="32" name="Gerade Verbindung mit Pfeil 31"/>
          <p:cNvCxnSpPr/>
          <p:nvPr/>
        </p:nvCxnSpPr>
        <p:spPr>
          <a:xfrm flipV="1">
            <a:off x="3070225" y="3851275"/>
            <a:ext cx="88900" cy="2047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mit Pfeil 31"/>
          <p:cNvCxnSpPr/>
          <p:nvPr/>
        </p:nvCxnSpPr>
        <p:spPr>
          <a:xfrm flipV="1">
            <a:off x="4586288" y="5414963"/>
            <a:ext cx="88900" cy="20478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mit Pfeil 31"/>
          <p:cNvCxnSpPr/>
          <p:nvPr/>
        </p:nvCxnSpPr>
        <p:spPr>
          <a:xfrm flipV="1">
            <a:off x="5832475" y="4535488"/>
            <a:ext cx="87313" cy="19843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200" name="Gerade Verbindung mit Pfeil 31"/>
          <p:cNvCxnSpPr>
            <a:cxnSpLocks noChangeShapeType="1"/>
          </p:cNvCxnSpPr>
          <p:nvPr/>
        </p:nvCxnSpPr>
        <p:spPr bwMode="auto">
          <a:xfrm flipH="1" flipV="1">
            <a:off x="7092950" y="5464175"/>
            <a:ext cx="190500" cy="4763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8201" name="Gerade Verbindung mit Pfeil 31"/>
          <p:cNvCxnSpPr>
            <a:cxnSpLocks noChangeShapeType="1"/>
          </p:cNvCxnSpPr>
          <p:nvPr/>
        </p:nvCxnSpPr>
        <p:spPr bwMode="auto">
          <a:xfrm>
            <a:off x="3529013" y="2906713"/>
            <a:ext cx="292100" cy="369887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8202" name="Gerade Verbindung mit Pfeil 31"/>
          <p:cNvCxnSpPr>
            <a:cxnSpLocks noChangeShapeType="1"/>
          </p:cNvCxnSpPr>
          <p:nvPr/>
        </p:nvCxnSpPr>
        <p:spPr bwMode="auto">
          <a:xfrm flipH="1" flipV="1">
            <a:off x="3848100" y="3449638"/>
            <a:ext cx="1588" cy="265112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3" name="Gerade Verbindung mit Pfeil 31"/>
          <p:cNvCxnSpPr>
            <a:cxnSpLocks noChangeShapeType="1"/>
          </p:cNvCxnSpPr>
          <p:nvPr/>
        </p:nvCxnSpPr>
        <p:spPr bwMode="auto">
          <a:xfrm>
            <a:off x="4491038" y="2605088"/>
            <a:ext cx="107950" cy="22225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4" name="Gerade Verbindung mit Pfeil 31"/>
          <p:cNvCxnSpPr/>
          <p:nvPr/>
        </p:nvCxnSpPr>
        <p:spPr>
          <a:xfrm flipV="1">
            <a:off x="5592763" y="2478088"/>
            <a:ext cx="139700" cy="16033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205" name="Gerade Verbindung mit Pfeil 31"/>
          <p:cNvCxnSpPr>
            <a:cxnSpLocks noChangeShapeType="1"/>
          </p:cNvCxnSpPr>
          <p:nvPr/>
        </p:nvCxnSpPr>
        <p:spPr bwMode="auto">
          <a:xfrm>
            <a:off x="5129213" y="2498725"/>
            <a:ext cx="26987" cy="31750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" name="Gerade Verbindung mit Pfeil 31"/>
          <p:cNvCxnSpPr/>
          <p:nvPr/>
        </p:nvCxnSpPr>
        <p:spPr>
          <a:xfrm flipV="1">
            <a:off x="5681663" y="2974975"/>
            <a:ext cx="273050" cy="27463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 Verbindung mit Pfeil 31"/>
          <p:cNvCxnSpPr/>
          <p:nvPr/>
        </p:nvCxnSpPr>
        <p:spPr>
          <a:xfrm flipV="1">
            <a:off x="5326063" y="3282950"/>
            <a:ext cx="179387" cy="14287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208" name="Gerade Verbindung mit Pfeil 31"/>
          <p:cNvCxnSpPr>
            <a:cxnSpLocks noChangeShapeType="1"/>
          </p:cNvCxnSpPr>
          <p:nvPr/>
        </p:nvCxnSpPr>
        <p:spPr bwMode="auto">
          <a:xfrm flipH="1">
            <a:off x="7058025" y="3709988"/>
            <a:ext cx="338138" cy="117475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8209" name="Gerade Verbindung mit Pfeil 31"/>
          <p:cNvCxnSpPr>
            <a:cxnSpLocks noChangeShapeType="1"/>
          </p:cNvCxnSpPr>
          <p:nvPr/>
        </p:nvCxnSpPr>
        <p:spPr bwMode="auto">
          <a:xfrm flipH="1" flipV="1">
            <a:off x="6588125" y="3827463"/>
            <a:ext cx="312738" cy="230187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2" name="Gerade Verbindung mit Pfeil 31"/>
          <p:cNvCxnSpPr/>
          <p:nvPr/>
        </p:nvCxnSpPr>
        <p:spPr>
          <a:xfrm flipV="1">
            <a:off x="6524625" y="4725988"/>
            <a:ext cx="112713" cy="19685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Gerade Verbindung mit Pfeil 31"/>
          <p:cNvCxnSpPr/>
          <p:nvPr/>
        </p:nvCxnSpPr>
        <p:spPr>
          <a:xfrm flipV="1">
            <a:off x="5157788" y="5772150"/>
            <a:ext cx="9525" cy="1524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Gerade Verbindung mit Pfeil 31"/>
          <p:cNvCxnSpPr/>
          <p:nvPr/>
        </p:nvCxnSpPr>
        <p:spPr>
          <a:xfrm flipV="1">
            <a:off x="6523038" y="5726113"/>
            <a:ext cx="9525" cy="24765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213" name="Gerade Verbindung mit Pfeil 31"/>
          <p:cNvCxnSpPr>
            <a:cxnSpLocks noChangeShapeType="1"/>
          </p:cNvCxnSpPr>
          <p:nvPr/>
        </p:nvCxnSpPr>
        <p:spPr bwMode="auto">
          <a:xfrm>
            <a:off x="5862638" y="3898900"/>
            <a:ext cx="57150" cy="325438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2" name="Gerade Verbindung mit Pfeil 31"/>
          <p:cNvCxnSpPr/>
          <p:nvPr/>
        </p:nvCxnSpPr>
        <p:spPr>
          <a:xfrm flipV="1">
            <a:off x="4249738" y="5429250"/>
            <a:ext cx="150812" cy="476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8215" name="Rectangle 2"/>
          <p:cNvSpPr>
            <a:spLocks noGrp="1"/>
          </p:cNvSpPr>
          <p:nvPr>
            <p:ph type="title" idx="4294967295"/>
          </p:nvPr>
        </p:nvSpPr>
        <p:spPr>
          <a:xfrm>
            <a:off x="1600200" y="58738"/>
            <a:ext cx="6945313" cy="561975"/>
          </a:xfrm>
        </p:spPr>
        <p:txBody>
          <a:bodyPr/>
          <a:lstStyle/>
          <a:p>
            <a:r>
              <a:rPr lang="de-DE" altLang="de-DE" sz="2000" b="1" smtClean="0">
                <a:solidFill>
                  <a:schemeClr val="bg1"/>
                </a:solidFill>
              </a:rPr>
              <a:t>Maßnahmenvorschläge für die Standgewässergruppen</a:t>
            </a:r>
          </a:p>
        </p:txBody>
      </p:sp>
      <p:sp>
        <p:nvSpPr>
          <p:cNvPr id="178216" name="Rectangle 3"/>
          <p:cNvSpPr>
            <a:spLocks noChangeArrowheads="1"/>
          </p:cNvSpPr>
          <p:nvPr/>
        </p:nvSpPr>
        <p:spPr bwMode="auto">
          <a:xfrm>
            <a:off x="2200275" y="873125"/>
            <a:ext cx="49911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81000" indent="-3810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838200" indent="-3810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95400" indent="-3810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752600" indent="-3810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209800" indent="-3810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6670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31242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5814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40386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 b="1">
                <a:cs typeface="Arial" charset="0"/>
              </a:rPr>
              <a:t>(4) Nicht berichtspflichtige Gewässer </a:t>
            </a:r>
            <a:r>
              <a:rPr lang="de-DE" altLang="de-DE" sz="1800" b="1" u="sng">
                <a:cs typeface="Arial" charset="0"/>
              </a:rPr>
              <a:t>mit</a:t>
            </a:r>
            <a:r>
              <a:rPr lang="de-DE" altLang="de-DE" sz="1800" b="1">
                <a:cs typeface="Arial" charset="0"/>
              </a:rPr>
              <a:t> Defiziten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 b="1">
                <a:cs typeface="Arial" charset="0"/>
              </a:rPr>
              <a:t>und Maßnahmenempfehlungen</a:t>
            </a:r>
          </a:p>
        </p:txBody>
      </p:sp>
      <p:cxnSp>
        <p:nvCxnSpPr>
          <p:cNvPr id="178217" name="Gerade Verbindung mit Pfeil 31"/>
          <p:cNvCxnSpPr>
            <a:cxnSpLocks noChangeShapeType="1"/>
          </p:cNvCxnSpPr>
          <p:nvPr/>
        </p:nvCxnSpPr>
        <p:spPr bwMode="auto">
          <a:xfrm flipH="1" flipV="1">
            <a:off x="6232525" y="4257675"/>
            <a:ext cx="703263" cy="130175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8218" name="Gerade Verbindung mit Pfeil 31"/>
          <p:cNvCxnSpPr>
            <a:cxnSpLocks noChangeShapeType="1"/>
          </p:cNvCxnSpPr>
          <p:nvPr/>
        </p:nvCxnSpPr>
        <p:spPr bwMode="auto">
          <a:xfrm flipH="1" flipV="1">
            <a:off x="6369050" y="4076700"/>
            <a:ext cx="547688" cy="15240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974539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38" y="1331913"/>
            <a:ext cx="73914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Rechteck 3"/>
          <p:cNvSpPr>
            <a:spLocks noChangeArrowheads="1"/>
          </p:cNvSpPr>
          <p:nvPr/>
        </p:nvSpPr>
        <p:spPr bwMode="auto">
          <a:xfrm>
            <a:off x="0" y="755650"/>
            <a:ext cx="91440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de-DE" altLang="de-DE" b="1"/>
              <a:t>durch das Landesamt ermittelte </a:t>
            </a:r>
            <a:r>
              <a:rPr lang="de-DE" altLang="de-DE" b="1" u="sng"/>
              <a:t>stoffliche und biologische Defizite</a:t>
            </a:r>
          </a:p>
        </p:txBody>
      </p:sp>
      <p:sp>
        <p:nvSpPr>
          <p:cNvPr id="63492" name="Textfeld 5"/>
          <p:cNvSpPr txBox="1">
            <a:spLocks noChangeArrowheads="1"/>
          </p:cNvSpPr>
          <p:nvPr/>
        </p:nvSpPr>
        <p:spPr bwMode="auto">
          <a:xfrm>
            <a:off x="531813" y="6135688"/>
            <a:ext cx="35734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de-DE" altLang="de-DE" b="1"/>
              <a:t>→ hoher Handlungsbedarf</a:t>
            </a:r>
          </a:p>
        </p:txBody>
      </p:sp>
      <p:graphicFrame>
        <p:nvGraphicFramePr>
          <p:cNvPr id="9" name="Tabelle 8"/>
          <p:cNvGraphicFramePr>
            <a:graphicFrameLocks noGrp="1"/>
          </p:cNvGraphicFramePr>
          <p:nvPr/>
        </p:nvGraphicFramePr>
        <p:xfrm>
          <a:off x="7519988" y="1373188"/>
          <a:ext cx="1533525" cy="20478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26"/>
                <a:gridCol w="793159"/>
                <a:gridCol w="516740"/>
              </a:tblGrid>
              <a:tr h="476250">
                <a:tc gridSpan="2"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Zustands-klasse</a:t>
                      </a:r>
                      <a:endParaRPr lang="de-DE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200" smtClean="0"/>
                        <a:t>De-fizit</a:t>
                      </a:r>
                      <a:endParaRPr lang="de-DE" sz="1200" dirty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r>
                        <a:rPr lang="de-DE" sz="1100" dirty="0" smtClean="0"/>
                        <a:t>1</a:t>
                      </a:r>
                      <a:endParaRPr lang="de-DE" sz="11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 smtClean="0">
                          <a:solidFill>
                            <a:schemeClr val="bg1"/>
                          </a:solidFill>
                        </a:rPr>
                        <a:t>sehr gut </a:t>
                      </a:r>
                      <a:endParaRPr lang="de-DE" sz="1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 smtClean="0"/>
                        <a:t>+1</a:t>
                      </a:r>
                      <a:endParaRPr lang="de-DE" sz="11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85750">
                <a:tc>
                  <a:txBody>
                    <a:bodyPr/>
                    <a:lstStyle/>
                    <a:p>
                      <a:r>
                        <a:rPr lang="de-DE" sz="1100" dirty="0" smtClean="0"/>
                        <a:t>2</a:t>
                      </a:r>
                      <a:endParaRPr lang="de-DE" sz="11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 smtClean="0"/>
                        <a:t>gut</a:t>
                      </a:r>
                      <a:endParaRPr lang="de-DE" sz="11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 smtClean="0"/>
                        <a:t>0</a:t>
                      </a:r>
                      <a:endParaRPr lang="de-DE" sz="11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66700">
                <a:tc>
                  <a:txBody>
                    <a:bodyPr/>
                    <a:lstStyle/>
                    <a:p>
                      <a:r>
                        <a:rPr lang="de-DE" sz="1100" dirty="0" smtClean="0"/>
                        <a:t>3</a:t>
                      </a:r>
                      <a:endParaRPr lang="de-DE" sz="11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 smtClean="0"/>
                        <a:t>mäßig</a:t>
                      </a:r>
                      <a:endParaRPr lang="de-DE" sz="11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 smtClean="0"/>
                        <a:t>-1</a:t>
                      </a:r>
                      <a:endParaRPr lang="de-DE" sz="11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52425">
                <a:tc>
                  <a:txBody>
                    <a:bodyPr/>
                    <a:lstStyle/>
                    <a:p>
                      <a:r>
                        <a:rPr lang="de-DE" sz="1100" dirty="0" smtClean="0"/>
                        <a:t>4</a:t>
                      </a:r>
                      <a:endParaRPr lang="de-DE" sz="11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 err="1" smtClean="0"/>
                        <a:t>unbe</a:t>
                      </a:r>
                      <a:r>
                        <a:rPr lang="de-DE" sz="1100" dirty="0" smtClean="0"/>
                        <a:t>-friedigend</a:t>
                      </a:r>
                      <a:endParaRPr lang="de-DE" sz="11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 smtClean="0"/>
                        <a:t>-2</a:t>
                      </a:r>
                      <a:endParaRPr lang="de-DE" sz="11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06705">
                <a:tc>
                  <a:txBody>
                    <a:bodyPr/>
                    <a:lstStyle/>
                    <a:p>
                      <a:r>
                        <a:rPr lang="de-DE" sz="1100" dirty="0" smtClean="0"/>
                        <a:t>5</a:t>
                      </a:r>
                      <a:endParaRPr lang="de-DE" sz="11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 smtClean="0"/>
                        <a:t>schlecht</a:t>
                      </a:r>
                      <a:endParaRPr lang="de-DE" sz="1100" dirty="0"/>
                    </a:p>
                  </a:txBody>
                  <a:tcP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 smtClean="0"/>
                        <a:t>-3</a:t>
                      </a:r>
                      <a:endParaRPr lang="de-DE" sz="11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Rectangle 2"/>
          <p:cNvSpPr>
            <a:spLocks noGrp="1"/>
          </p:cNvSpPr>
          <p:nvPr>
            <p:ph type="title" idx="4294967295"/>
          </p:nvPr>
        </p:nvSpPr>
        <p:spPr>
          <a:xfrm>
            <a:off x="1225550" y="58738"/>
            <a:ext cx="7558088" cy="561975"/>
          </a:xfrm>
        </p:spPr>
        <p:txBody>
          <a:bodyPr/>
          <a:lstStyle/>
          <a:p>
            <a:r>
              <a:rPr lang="de-DE" altLang="de-DE" sz="2000" b="1" dirty="0" smtClean="0">
                <a:solidFill>
                  <a:schemeClr val="bg1"/>
                </a:solidFill>
              </a:rPr>
              <a:t>Grundlagen und Methode der Maßnahmenplanung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87" name="Picture 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3875" y="1630363"/>
            <a:ext cx="8240713" cy="511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0947" name="Rectangle 2"/>
          <p:cNvSpPr>
            <a:spLocks noGrp="1"/>
          </p:cNvSpPr>
          <p:nvPr>
            <p:ph type="title" idx="4294967295"/>
          </p:nvPr>
        </p:nvSpPr>
        <p:spPr>
          <a:xfrm>
            <a:off x="1600200" y="58738"/>
            <a:ext cx="6945313" cy="561975"/>
          </a:xfrm>
        </p:spPr>
        <p:txBody>
          <a:bodyPr/>
          <a:lstStyle/>
          <a:p>
            <a:r>
              <a:rPr lang="de-DE" altLang="de-DE" sz="2000" b="1" smtClean="0">
                <a:solidFill>
                  <a:schemeClr val="bg1"/>
                </a:solidFill>
              </a:rPr>
              <a:t>Maßnahmenvorschläge für die Standgewässergruppen</a:t>
            </a:r>
          </a:p>
        </p:txBody>
      </p:sp>
      <p:sp>
        <p:nvSpPr>
          <p:cNvPr id="210948" name="Rectangle 3"/>
          <p:cNvSpPr>
            <a:spLocks noChangeArrowheads="1"/>
          </p:cNvSpPr>
          <p:nvPr/>
        </p:nvSpPr>
        <p:spPr bwMode="auto">
          <a:xfrm>
            <a:off x="2163763" y="850900"/>
            <a:ext cx="49911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81000" indent="-3810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838200" indent="-3810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95400" indent="-3810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752600" indent="-3810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209800" indent="-3810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6670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31242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5814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40386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 b="1">
                <a:cs typeface="Arial" charset="0"/>
              </a:rPr>
              <a:t>(4) Nicht berichtspflichtige Gewässer </a:t>
            </a:r>
            <a:r>
              <a:rPr lang="de-DE" altLang="de-DE" sz="1800" b="1" u="sng">
                <a:cs typeface="Arial" charset="0"/>
              </a:rPr>
              <a:t>mit</a:t>
            </a:r>
            <a:r>
              <a:rPr lang="de-DE" altLang="de-DE" sz="1800" b="1">
                <a:cs typeface="Arial" charset="0"/>
              </a:rPr>
              <a:t> Defiziten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 b="1">
                <a:cs typeface="Arial" charset="0"/>
              </a:rPr>
              <a:t>und Maßnahmenempfehlungen</a:t>
            </a:r>
          </a:p>
        </p:txBody>
      </p:sp>
      <p:sp>
        <p:nvSpPr>
          <p:cNvPr id="210951" name="Line 7"/>
          <p:cNvSpPr>
            <a:spLocks noChangeShapeType="1"/>
          </p:cNvSpPr>
          <p:nvPr/>
        </p:nvSpPr>
        <p:spPr bwMode="auto">
          <a:xfrm flipH="1">
            <a:off x="3360738" y="5221288"/>
            <a:ext cx="4171950" cy="2984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0952" name="Line 8"/>
          <p:cNvSpPr>
            <a:spLocks noChangeShapeType="1"/>
          </p:cNvSpPr>
          <p:nvPr/>
        </p:nvSpPr>
        <p:spPr bwMode="auto">
          <a:xfrm flipH="1" flipV="1">
            <a:off x="4092575" y="6146800"/>
            <a:ext cx="1106488" cy="1206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0953" name="Line 9"/>
          <p:cNvSpPr>
            <a:spLocks noChangeShapeType="1"/>
          </p:cNvSpPr>
          <p:nvPr/>
        </p:nvSpPr>
        <p:spPr bwMode="auto">
          <a:xfrm>
            <a:off x="3230563" y="4667250"/>
            <a:ext cx="396875" cy="4730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aphicFrame>
        <p:nvGraphicFramePr>
          <p:cNvPr id="210954" name="Group 10"/>
          <p:cNvGraphicFramePr>
            <a:graphicFrameLocks noGrp="1"/>
          </p:cNvGraphicFramePr>
          <p:nvPr/>
        </p:nvGraphicFramePr>
        <p:xfrm>
          <a:off x="5195888" y="5957888"/>
          <a:ext cx="2157412" cy="612776"/>
        </p:xfrm>
        <a:graphic>
          <a:graphicData uri="http://schemas.openxmlformats.org/drawingml/2006/table">
            <a:tbl>
              <a:tblPr/>
              <a:tblGrid>
                <a:gridCol w="2157412"/>
              </a:tblGrid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pitchFamily="34" charset="0"/>
                        </a:rPr>
                        <a:t>Rückbau Uferverbauung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10962" name="Group 18"/>
          <p:cNvGraphicFramePr>
            <a:graphicFrameLocks noGrp="1"/>
          </p:cNvGraphicFramePr>
          <p:nvPr/>
        </p:nvGraphicFramePr>
        <p:xfrm>
          <a:off x="520700" y="4999038"/>
          <a:ext cx="2157413" cy="900748"/>
        </p:xfrm>
        <a:graphic>
          <a:graphicData uri="http://schemas.openxmlformats.org/drawingml/2006/table">
            <a:tbl>
              <a:tblPr/>
              <a:tblGrid>
                <a:gridCol w="2157413"/>
              </a:tblGrid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pitchFamily="34" charset="0"/>
                        </a:rPr>
                        <a:t>Extensivierung Wassersport (Prüfen der Möglichkeiten von Stegumbau oder –rückbau)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10970" name="Group 26"/>
          <p:cNvGraphicFramePr>
            <a:graphicFrameLocks noGrp="1"/>
          </p:cNvGraphicFramePr>
          <p:nvPr/>
        </p:nvGraphicFramePr>
        <p:xfrm>
          <a:off x="2243138" y="3919538"/>
          <a:ext cx="2157412" cy="733108"/>
        </p:xfrm>
        <a:graphic>
          <a:graphicData uri="http://schemas.openxmlformats.org/drawingml/2006/table">
            <a:tbl>
              <a:tblPr/>
              <a:tblGrid>
                <a:gridCol w="2157412"/>
              </a:tblGrid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pitchFamily="34" charset="0"/>
                        </a:rPr>
                        <a:t>Verhinderung der Ausdehnung  der bebauten Flächen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sp>
        <p:nvSpPr>
          <p:cNvPr id="210986" name="Line 42"/>
          <p:cNvSpPr>
            <a:spLocks noChangeShapeType="1"/>
          </p:cNvSpPr>
          <p:nvPr/>
        </p:nvSpPr>
        <p:spPr bwMode="auto">
          <a:xfrm flipV="1">
            <a:off x="2682875" y="5394325"/>
            <a:ext cx="1260475" cy="539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aphicFrame>
        <p:nvGraphicFramePr>
          <p:cNvPr id="210988" name="Group 44"/>
          <p:cNvGraphicFramePr>
            <a:graphicFrameLocks noGrp="1"/>
          </p:cNvGraphicFramePr>
          <p:nvPr/>
        </p:nvGraphicFramePr>
        <p:xfrm>
          <a:off x="6832600" y="4913313"/>
          <a:ext cx="2157413" cy="733108"/>
        </p:xfrm>
        <a:graphic>
          <a:graphicData uri="http://schemas.openxmlformats.org/drawingml/2006/table">
            <a:tbl>
              <a:tblPr/>
              <a:tblGrid>
                <a:gridCol w="2157413"/>
              </a:tblGrid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</a:rPr>
                        <a:t>Informations- und Fortbildungsmaßnahme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0075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010" name="Picture 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288" y="1587500"/>
            <a:ext cx="8240712" cy="511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1970" name="Rectangle 2"/>
          <p:cNvSpPr>
            <a:spLocks noGrp="1"/>
          </p:cNvSpPr>
          <p:nvPr>
            <p:ph type="title" idx="4294967295"/>
          </p:nvPr>
        </p:nvSpPr>
        <p:spPr>
          <a:xfrm>
            <a:off x="1600200" y="58738"/>
            <a:ext cx="6945313" cy="561975"/>
          </a:xfrm>
        </p:spPr>
        <p:txBody>
          <a:bodyPr/>
          <a:lstStyle/>
          <a:p>
            <a:r>
              <a:rPr lang="de-DE" altLang="de-DE" sz="2000" b="1" smtClean="0">
                <a:solidFill>
                  <a:schemeClr val="bg1"/>
                </a:solidFill>
              </a:rPr>
              <a:t>Maßnahmenvorschläge für die Standgewässergruppen</a:t>
            </a:r>
          </a:p>
        </p:txBody>
      </p:sp>
      <p:sp>
        <p:nvSpPr>
          <p:cNvPr id="211971" name="Rectangle 3"/>
          <p:cNvSpPr>
            <a:spLocks noChangeArrowheads="1"/>
          </p:cNvSpPr>
          <p:nvPr/>
        </p:nvSpPr>
        <p:spPr bwMode="auto">
          <a:xfrm>
            <a:off x="2163763" y="850900"/>
            <a:ext cx="49911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81000" indent="-3810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838200" indent="-3810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95400" indent="-3810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752600" indent="-3810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209800" indent="-3810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6670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31242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5814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40386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 b="1">
                <a:cs typeface="Arial" charset="0"/>
              </a:rPr>
              <a:t>(4) Nicht berichtspflichtige Gewässer </a:t>
            </a:r>
            <a:r>
              <a:rPr lang="de-DE" altLang="de-DE" sz="1800" b="1" u="sng">
                <a:cs typeface="Arial" charset="0"/>
              </a:rPr>
              <a:t>mit</a:t>
            </a:r>
            <a:r>
              <a:rPr lang="de-DE" altLang="de-DE" sz="1800" b="1">
                <a:cs typeface="Arial" charset="0"/>
              </a:rPr>
              <a:t> Defiziten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 b="1">
                <a:cs typeface="Arial" charset="0"/>
              </a:rPr>
              <a:t>und Maßnahmenempfehlungen</a:t>
            </a:r>
          </a:p>
        </p:txBody>
      </p:sp>
      <p:sp>
        <p:nvSpPr>
          <p:cNvPr id="211972" name="Line 4"/>
          <p:cNvSpPr>
            <a:spLocks noChangeShapeType="1"/>
          </p:cNvSpPr>
          <p:nvPr/>
        </p:nvSpPr>
        <p:spPr bwMode="auto">
          <a:xfrm flipH="1">
            <a:off x="6103938" y="5581650"/>
            <a:ext cx="593725" cy="2349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1973" name="Line 5"/>
          <p:cNvSpPr>
            <a:spLocks noChangeShapeType="1"/>
          </p:cNvSpPr>
          <p:nvPr/>
        </p:nvSpPr>
        <p:spPr bwMode="auto">
          <a:xfrm flipH="1">
            <a:off x="4854575" y="2855913"/>
            <a:ext cx="1141413" cy="11509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1974" name="Line 6"/>
          <p:cNvSpPr>
            <a:spLocks noChangeShapeType="1"/>
          </p:cNvSpPr>
          <p:nvPr/>
        </p:nvSpPr>
        <p:spPr bwMode="auto">
          <a:xfrm flipH="1">
            <a:off x="4841875" y="4176713"/>
            <a:ext cx="784225" cy="4445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1975" name="Line 7"/>
          <p:cNvSpPr>
            <a:spLocks noChangeShapeType="1"/>
          </p:cNvSpPr>
          <p:nvPr/>
        </p:nvSpPr>
        <p:spPr bwMode="auto">
          <a:xfrm flipH="1" flipV="1">
            <a:off x="5145088" y="3759200"/>
            <a:ext cx="506412" cy="4175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1976" name="Line 8"/>
          <p:cNvSpPr>
            <a:spLocks noChangeShapeType="1"/>
          </p:cNvSpPr>
          <p:nvPr/>
        </p:nvSpPr>
        <p:spPr bwMode="auto">
          <a:xfrm>
            <a:off x="2901950" y="2489200"/>
            <a:ext cx="1695450" cy="666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aphicFrame>
        <p:nvGraphicFramePr>
          <p:cNvPr id="211985" name="Group 17"/>
          <p:cNvGraphicFramePr>
            <a:graphicFrameLocks noGrp="1"/>
          </p:cNvGraphicFramePr>
          <p:nvPr/>
        </p:nvGraphicFramePr>
        <p:xfrm>
          <a:off x="754063" y="2190750"/>
          <a:ext cx="2157412" cy="900748"/>
        </p:xfrm>
        <a:graphic>
          <a:graphicData uri="http://schemas.openxmlformats.org/drawingml/2006/table">
            <a:tbl>
              <a:tblPr/>
              <a:tblGrid>
                <a:gridCol w="2157412"/>
              </a:tblGrid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pitchFamily="34" charset="0"/>
                        </a:rPr>
                        <a:t>Extensivierung Wassersport (Prüfen der Möglichkeiten von Stegumbau oder –rückbau)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11993" name="Group 25"/>
          <p:cNvGraphicFramePr>
            <a:graphicFrameLocks noGrp="1"/>
          </p:cNvGraphicFramePr>
          <p:nvPr/>
        </p:nvGraphicFramePr>
        <p:xfrm>
          <a:off x="5654675" y="3857625"/>
          <a:ext cx="2157413" cy="733108"/>
        </p:xfrm>
        <a:graphic>
          <a:graphicData uri="http://schemas.openxmlformats.org/drawingml/2006/table">
            <a:tbl>
              <a:tblPr/>
              <a:tblGrid>
                <a:gridCol w="2157413"/>
              </a:tblGrid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pitchFamily="34" charset="0"/>
                        </a:rPr>
                        <a:t>Verhinderung der Ausdehnung  der bebauten Flächen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sp>
        <p:nvSpPr>
          <p:cNvPr id="212009" name="Line 41"/>
          <p:cNvSpPr>
            <a:spLocks noChangeShapeType="1"/>
          </p:cNvSpPr>
          <p:nvPr/>
        </p:nvSpPr>
        <p:spPr bwMode="auto">
          <a:xfrm flipV="1">
            <a:off x="2535238" y="2295525"/>
            <a:ext cx="1520825" cy="15509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aphicFrame>
        <p:nvGraphicFramePr>
          <p:cNvPr id="212011" name="Group 43"/>
          <p:cNvGraphicFramePr>
            <a:graphicFrameLocks noGrp="1"/>
          </p:cNvGraphicFramePr>
          <p:nvPr/>
        </p:nvGraphicFramePr>
        <p:xfrm>
          <a:off x="6005513" y="2509838"/>
          <a:ext cx="2157412" cy="733108"/>
        </p:xfrm>
        <a:graphic>
          <a:graphicData uri="http://schemas.openxmlformats.org/drawingml/2006/table">
            <a:tbl>
              <a:tblPr/>
              <a:tblGrid>
                <a:gridCol w="2157412"/>
              </a:tblGrid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</a:rPr>
                        <a:t>Informations- und Fortbildungsmaßnahme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12028" name="Group 60"/>
          <p:cNvGraphicFramePr>
            <a:graphicFrameLocks noGrp="1"/>
          </p:cNvGraphicFramePr>
          <p:nvPr/>
        </p:nvGraphicFramePr>
        <p:xfrm>
          <a:off x="384175" y="3517900"/>
          <a:ext cx="2157413" cy="926148"/>
        </p:xfrm>
        <a:graphic>
          <a:graphicData uri="http://schemas.openxmlformats.org/drawingml/2006/table">
            <a:tbl>
              <a:tblPr/>
              <a:tblGrid>
                <a:gridCol w="2157413"/>
              </a:tblGrid>
              <a:tr h="3317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</a:rPr>
                        <a:t>Vertiefende Untersuchungen und Kontrollen zum Nährstoffrückhalt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 Höhe Nährstoffeinträge?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12038" name="Group 70"/>
          <p:cNvGraphicFramePr>
            <a:graphicFrameLocks noGrp="1"/>
          </p:cNvGraphicFramePr>
          <p:nvPr/>
        </p:nvGraphicFramePr>
        <p:xfrm>
          <a:off x="6670675" y="5265738"/>
          <a:ext cx="2157413" cy="926148"/>
        </p:xfrm>
        <a:graphic>
          <a:graphicData uri="http://schemas.openxmlformats.org/drawingml/2006/table">
            <a:tbl>
              <a:tblPr/>
              <a:tblGrid>
                <a:gridCol w="2157413"/>
              </a:tblGrid>
              <a:tr h="3317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</a:rPr>
                        <a:t>Vertiefende Untersuchungen und Kontrollen zum Nährstoffrückhalt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 Prüfung Rohrauslass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sp>
        <p:nvSpPr>
          <p:cNvPr id="212037" name="Line 69"/>
          <p:cNvSpPr>
            <a:spLocks noChangeShapeType="1"/>
          </p:cNvSpPr>
          <p:nvPr/>
        </p:nvSpPr>
        <p:spPr bwMode="auto">
          <a:xfrm flipH="1">
            <a:off x="6616700" y="5632450"/>
            <a:ext cx="52388" cy="873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86622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034" name="Picture 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350" y="1604963"/>
            <a:ext cx="8240713" cy="511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2994" name="Rectangle 2"/>
          <p:cNvSpPr>
            <a:spLocks noGrp="1"/>
          </p:cNvSpPr>
          <p:nvPr>
            <p:ph type="title" idx="4294967295"/>
          </p:nvPr>
        </p:nvSpPr>
        <p:spPr>
          <a:xfrm>
            <a:off x="1600200" y="58738"/>
            <a:ext cx="6945313" cy="561975"/>
          </a:xfrm>
        </p:spPr>
        <p:txBody>
          <a:bodyPr/>
          <a:lstStyle/>
          <a:p>
            <a:r>
              <a:rPr lang="de-DE" altLang="de-DE" sz="2000" b="1" smtClean="0">
                <a:solidFill>
                  <a:schemeClr val="bg1"/>
                </a:solidFill>
              </a:rPr>
              <a:t>Maßnahmenvorschläge für die Standgewässergruppen</a:t>
            </a:r>
          </a:p>
        </p:txBody>
      </p:sp>
      <p:sp>
        <p:nvSpPr>
          <p:cNvPr id="212995" name="Rectangle 3"/>
          <p:cNvSpPr>
            <a:spLocks noChangeArrowheads="1"/>
          </p:cNvSpPr>
          <p:nvPr/>
        </p:nvSpPr>
        <p:spPr bwMode="auto">
          <a:xfrm>
            <a:off x="2163763" y="850900"/>
            <a:ext cx="49911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81000" indent="-3810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838200" indent="-3810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95400" indent="-3810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752600" indent="-3810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209800" indent="-3810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6670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31242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5814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40386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 b="1">
                <a:cs typeface="Arial" charset="0"/>
              </a:rPr>
              <a:t>(4) Nicht berichtspflichtige Gewässer </a:t>
            </a:r>
            <a:r>
              <a:rPr lang="de-DE" altLang="de-DE" sz="1800" b="1" u="sng">
                <a:cs typeface="Arial" charset="0"/>
              </a:rPr>
              <a:t>mit</a:t>
            </a:r>
            <a:r>
              <a:rPr lang="de-DE" altLang="de-DE" sz="1800" b="1">
                <a:cs typeface="Arial" charset="0"/>
              </a:rPr>
              <a:t> Defiziten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 b="1">
                <a:cs typeface="Arial" charset="0"/>
              </a:rPr>
              <a:t>und Maßnahmenempfehlungen</a:t>
            </a:r>
          </a:p>
        </p:txBody>
      </p:sp>
      <p:sp>
        <p:nvSpPr>
          <p:cNvPr id="212999" name="Line 7"/>
          <p:cNvSpPr>
            <a:spLocks noChangeShapeType="1"/>
          </p:cNvSpPr>
          <p:nvPr/>
        </p:nvSpPr>
        <p:spPr bwMode="auto">
          <a:xfrm flipH="1" flipV="1">
            <a:off x="5275263" y="5465763"/>
            <a:ext cx="1185862" cy="330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3000" name="Line 8"/>
          <p:cNvSpPr>
            <a:spLocks noChangeShapeType="1"/>
          </p:cNvSpPr>
          <p:nvPr/>
        </p:nvSpPr>
        <p:spPr bwMode="auto">
          <a:xfrm>
            <a:off x="2484438" y="3141663"/>
            <a:ext cx="1539875" cy="8350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aphicFrame>
        <p:nvGraphicFramePr>
          <p:cNvPr id="213001" name="Group 9"/>
          <p:cNvGraphicFramePr>
            <a:graphicFrameLocks noGrp="1"/>
          </p:cNvGraphicFramePr>
          <p:nvPr/>
        </p:nvGraphicFramePr>
        <p:xfrm>
          <a:off x="1462088" y="2552700"/>
          <a:ext cx="2157412" cy="612776"/>
        </p:xfrm>
        <a:graphic>
          <a:graphicData uri="http://schemas.openxmlformats.org/drawingml/2006/table">
            <a:tbl>
              <a:tblPr/>
              <a:tblGrid>
                <a:gridCol w="2157412"/>
              </a:tblGrid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pitchFamily="34" charset="0"/>
                        </a:rPr>
                        <a:t>Gewässerrandstreifen ausweisen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13017" name="Group 25"/>
          <p:cNvGraphicFramePr>
            <a:graphicFrameLocks noGrp="1"/>
          </p:cNvGraphicFramePr>
          <p:nvPr/>
        </p:nvGraphicFramePr>
        <p:xfrm>
          <a:off x="125413" y="4422775"/>
          <a:ext cx="2157412" cy="733108"/>
        </p:xfrm>
        <a:graphic>
          <a:graphicData uri="http://schemas.openxmlformats.org/drawingml/2006/table">
            <a:tbl>
              <a:tblPr/>
              <a:tblGrid>
                <a:gridCol w="2157412"/>
              </a:tblGrid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pitchFamily="34" charset="0"/>
                        </a:rPr>
                        <a:t>Verhinderung der Ausdehnung  der bebauten Flächen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13025" name="Group 33"/>
          <p:cNvGraphicFramePr>
            <a:graphicFrameLocks noGrp="1"/>
          </p:cNvGraphicFramePr>
          <p:nvPr/>
        </p:nvGraphicFramePr>
        <p:xfrm>
          <a:off x="6445250" y="5529263"/>
          <a:ext cx="2157413" cy="565468"/>
        </p:xfrm>
        <a:graphic>
          <a:graphicData uri="http://schemas.openxmlformats.org/drawingml/2006/table">
            <a:tbl>
              <a:tblPr/>
              <a:tblGrid>
                <a:gridCol w="2157413"/>
              </a:tblGrid>
              <a:tr h="2254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Calibri" pitchFamily="34" charset="0"/>
                        </a:rPr>
                        <a:t>Waldumbau im Umland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sp>
        <p:nvSpPr>
          <p:cNvPr id="213033" name="Line 41"/>
          <p:cNvSpPr>
            <a:spLocks noChangeShapeType="1"/>
          </p:cNvSpPr>
          <p:nvPr/>
        </p:nvSpPr>
        <p:spPr bwMode="auto">
          <a:xfrm>
            <a:off x="2300288" y="4751388"/>
            <a:ext cx="887412" cy="5810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780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58" name="Picture 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025" y="1597025"/>
            <a:ext cx="8240713" cy="511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4018" name="Rectangle 2"/>
          <p:cNvSpPr>
            <a:spLocks noGrp="1"/>
          </p:cNvSpPr>
          <p:nvPr>
            <p:ph type="title" idx="4294967295"/>
          </p:nvPr>
        </p:nvSpPr>
        <p:spPr>
          <a:xfrm>
            <a:off x="1600200" y="58738"/>
            <a:ext cx="6945313" cy="561975"/>
          </a:xfrm>
        </p:spPr>
        <p:txBody>
          <a:bodyPr/>
          <a:lstStyle/>
          <a:p>
            <a:r>
              <a:rPr lang="de-DE" altLang="de-DE" sz="2000" b="1" smtClean="0">
                <a:solidFill>
                  <a:schemeClr val="bg1"/>
                </a:solidFill>
              </a:rPr>
              <a:t>Maßnahmenvorschläge für die Standgewässergruppen</a:t>
            </a:r>
          </a:p>
        </p:txBody>
      </p:sp>
      <p:sp>
        <p:nvSpPr>
          <p:cNvPr id="214019" name="Rectangle 3"/>
          <p:cNvSpPr>
            <a:spLocks noChangeArrowheads="1"/>
          </p:cNvSpPr>
          <p:nvPr/>
        </p:nvSpPr>
        <p:spPr bwMode="auto">
          <a:xfrm>
            <a:off x="2163763" y="850900"/>
            <a:ext cx="49911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81000" indent="-3810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838200" indent="-3810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95400" indent="-3810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752600" indent="-3810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209800" indent="-3810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6670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31242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5814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40386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 b="1">
                <a:cs typeface="Arial" charset="0"/>
              </a:rPr>
              <a:t>(4) Nicht berichtspflichtige Gewässer </a:t>
            </a:r>
            <a:r>
              <a:rPr lang="de-DE" altLang="de-DE" sz="1800" b="1" u="sng">
                <a:cs typeface="Arial" charset="0"/>
              </a:rPr>
              <a:t>mit</a:t>
            </a:r>
            <a:r>
              <a:rPr lang="de-DE" altLang="de-DE" sz="1800" b="1">
                <a:cs typeface="Arial" charset="0"/>
              </a:rPr>
              <a:t> Defiziten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 b="1">
                <a:cs typeface="Arial" charset="0"/>
              </a:rPr>
              <a:t>und Maßnahmenempfehlungen</a:t>
            </a:r>
          </a:p>
        </p:txBody>
      </p:sp>
      <p:graphicFrame>
        <p:nvGraphicFramePr>
          <p:cNvPr id="214049" name="Group 33"/>
          <p:cNvGraphicFramePr>
            <a:graphicFrameLocks noGrp="1"/>
          </p:cNvGraphicFramePr>
          <p:nvPr/>
        </p:nvGraphicFramePr>
        <p:xfrm>
          <a:off x="663575" y="5581650"/>
          <a:ext cx="2157413" cy="565468"/>
        </p:xfrm>
        <a:graphic>
          <a:graphicData uri="http://schemas.openxmlformats.org/drawingml/2006/table">
            <a:tbl>
              <a:tblPr/>
              <a:tblGrid>
                <a:gridCol w="2157413"/>
              </a:tblGrid>
              <a:tr h="2254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Calibri" pitchFamily="34" charset="0"/>
                        </a:rPr>
                        <a:t>Waldumbau im Umland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sp>
        <p:nvSpPr>
          <p:cNvPr id="214059" name="Rectangle 3"/>
          <p:cNvSpPr>
            <a:spLocks noChangeArrowheads="1"/>
          </p:cNvSpPr>
          <p:nvPr/>
        </p:nvSpPr>
        <p:spPr bwMode="auto">
          <a:xfrm>
            <a:off x="573088" y="1755775"/>
            <a:ext cx="276860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81000" indent="-3810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838200" indent="-3810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95400" indent="-3810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752600" indent="-3810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209800" indent="-3810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6670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31242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5814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40386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 b="1">
                <a:cs typeface="Arial" charset="0"/>
              </a:rPr>
              <a:t>Brüsenwalder Karpfenteich</a:t>
            </a:r>
          </a:p>
        </p:txBody>
      </p:sp>
    </p:spTree>
    <p:extLst>
      <p:ext uri="{BB962C8B-B14F-4D97-AF65-F5344CB8AC3E}">
        <p14:creationId xmlns:p14="http://schemas.microsoft.com/office/powerpoint/2010/main" val="750251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2" name="Picture 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213" y="1622425"/>
            <a:ext cx="8240712" cy="511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042" name="Rectangle 2"/>
          <p:cNvSpPr>
            <a:spLocks noGrp="1"/>
          </p:cNvSpPr>
          <p:nvPr>
            <p:ph type="title" idx="4294967295"/>
          </p:nvPr>
        </p:nvSpPr>
        <p:spPr>
          <a:xfrm>
            <a:off x="1600200" y="58738"/>
            <a:ext cx="6945313" cy="561975"/>
          </a:xfrm>
        </p:spPr>
        <p:txBody>
          <a:bodyPr/>
          <a:lstStyle/>
          <a:p>
            <a:r>
              <a:rPr lang="de-DE" altLang="de-DE" sz="2000" b="1" smtClean="0">
                <a:solidFill>
                  <a:schemeClr val="bg1"/>
                </a:solidFill>
              </a:rPr>
              <a:t>Maßnahmenvorschläge für die Standgewässergruppen</a:t>
            </a:r>
          </a:p>
        </p:txBody>
      </p:sp>
      <p:sp>
        <p:nvSpPr>
          <p:cNvPr id="215043" name="Rectangle 3"/>
          <p:cNvSpPr>
            <a:spLocks noChangeArrowheads="1"/>
          </p:cNvSpPr>
          <p:nvPr/>
        </p:nvSpPr>
        <p:spPr bwMode="auto">
          <a:xfrm>
            <a:off x="2163763" y="850900"/>
            <a:ext cx="49911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81000" indent="-3810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838200" indent="-3810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95400" indent="-3810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752600" indent="-3810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209800" indent="-3810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6670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31242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5814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40386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 b="1">
                <a:cs typeface="Arial" charset="0"/>
              </a:rPr>
              <a:t>(4) Nicht berichtspflichtige Gewässer </a:t>
            </a:r>
            <a:r>
              <a:rPr lang="de-DE" altLang="de-DE" sz="1800" b="1" u="sng">
                <a:cs typeface="Arial" charset="0"/>
              </a:rPr>
              <a:t>mit</a:t>
            </a:r>
            <a:r>
              <a:rPr lang="de-DE" altLang="de-DE" sz="1800" b="1">
                <a:cs typeface="Arial" charset="0"/>
              </a:rPr>
              <a:t> Defiziten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 b="1">
                <a:cs typeface="Arial" charset="0"/>
              </a:rPr>
              <a:t>und Maßnahmenempfehlungen</a:t>
            </a:r>
          </a:p>
        </p:txBody>
      </p:sp>
      <p:sp>
        <p:nvSpPr>
          <p:cNvPr id="215045" name="Line 5"/>
          <p:cNvSpPr>
            <a:spLocks noChangeShapeType="1"/>
          </p:cNvSpPr>
          <p:nvPr/>
        </p:nvSpPr>
        <p:spPr bwMode="auto">
          <a:xfrm flipH="1" flipV="1">
            <a:off x="5689600" y="2663825"/>
            <a:ext cx="644525" cy="6683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5046" name="Line 6"/>
          <p:cNvSpPr>
            <a:spLocks noChangeShapeType="1"/>
          </p:cNvSpPr>
          <p:nvPr/>
        </p:nvSpPr>
        <p:spPr bwMode="auto">
          <a:xfrm flipH="1" flipV="1">
            <a:off x="5043488" y="4021138"/>
            <a:ext cx="747712" cy="5746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5047" name="Line 7"/>
          <p:cNvSpPr>
            <a:spLocks noChangeShapeType="1"/>
          </p:cNvSpPr>
          <p:nvPr/>
        </p:nvSpPr>
        <p:spPr bwMode="auto">
          <a:xfrm flipH="1" flipV="1">
            <a:off x="4502150" y="5580063"/>
            <a:ext cx="1071563" cy="3127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aphicFrame>
        <p:nvGraphicFramePr>
          <p:cNvPr id="215084" name="Group 44"/>
          <p:cNvGraphicFramePr>
            <a:graphicFrameLocks noGrp="1"/>
          </p:cNvGraphicFramePr>
          <p:nvPr/>
        </p:nvGraphicFramePr>
        <p:xfrm>
          <a:off x="6337300" y="3032125"/>
          <a:ext cx="2157413" cy="612776"/>
        </p:xfrm>
        <a:graphic>
          <a:graphicData uri="http://schemas.openxmlformats.org/drawingml/2006/table">
            <a:tbl>
              <a:tblPr/>
              <a:tblGrid>
                <a:gridCol w="2157413"/>
              </a:tblGrid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pitchFamily="34" charset="0"/>
                        </a:rPr>
                        <a:t>Gewässerrandstreifen ausweisen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15086" name="Group 46"/>
          <p:cNvGraphicFramePr>
            <a:graphicFrameLocks noGrp="1"/>
          </p:cNvGraphicFramePr>
          <p:nvPr/>
        </p:nvGraphicFramePr>
        <p:xfrm>
          <a:off x="5811838" y="4267200"/>
          <a:ext cx="2157412" cy="900748"/>
        </p:xfrm>
        <a:graphic>
          <a:graphicData uri="http://schemas.openxmlformats.org/drawingml/2006/table">
            <a:tbl>
              <a:tblPr/>
              <a:tblGrid>
                <a:gridCol w="2157412"/>
              </a:tblGrid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</a:rPr>
                        <a:t>Vertiefende Untersuchungen und Kontrollen zum Nährstoffrückhalt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 Höhe Nährstoffeinträge?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15083" name="Group 43"/>
          <p:cNvGraphicFramePr>
            <a:graphicFrameLocks noGrp="1"/>
          </p:cNvGraphicFramePr>
          <p:nvPr/>
        </p:nvGraphicFramePr>
        <p:xfrm>
          <a:off x="5540375" y="5624513"/>
          <a:ext cx="2157413" cy="565468"/>
        </p:xfrm>
        <a:graphic>
          <a:graphicData uri="http://schemas.openxmlformats.org/drawingml/2006/table">
            <a:tbl>
              <a:tblPr/>
              <a:tblGrid>
                <a:gridCol w="2157413"/>
              </a:tblGrid>
              <a:tr h="2254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Calibri" pitchFamily="34" charset="0"/>
                        </a:rPr>
                        <a:t>Waldumbau im Umland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15087" name="Group 47"/>
          <p:cNvGraphicFramePr>
            <a:graphicFrameLocks noGrp="1"/>
          </p:cNvGraphicFramePr>
          <p:nvPr/>
        </p:nvGraphicFramePr>
        <p:xfrm>
          <a:off x="6307138" y="1774825"/>
          <a:ext cx="2157412" cy="900748"/>
        </p:xfrm>
        <a:graphic>
          <a:graphicData uri="http://schemas.openxmlformats.org/drawingml/2006/table">
            <a:tbl>
              <a:tblPr/>
              <a:tblGrid>
                <a:gridCol w="2157412"/>
              </a:tblGrid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</a:rPr>
                        <a:t>Vertiefende Untersuchungen und Kontrollen zum Nährstoffrückhalt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 Prüfen auf Drainagen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sp>
        <p:nvSpPr>
          <p:cNvPr id="215095" name="Line 55"/>
          <p:cNvSpPr>
            <a:spLocks noChangeShapeType="1"/>
          </p:cNvSpPr>
          <p:nvPr/>
        </p:nvSpPr>
        <p:spPr bwMode="auto">
          <a:xfrm flipH="1">
            <a:off x="5686425" y="2103438"/>
            <a:ext cx="660400" cy="9159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7984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106" name="Picture 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7038" y="1614488"/>
            <a:ext cx="8240712" cy="511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6066" name="Rectangle 2"/>
          <p:cNvSpPr>
            <a:spLocks noGrp="1"/>
          </p:cNvSpPr>
          <p:nvPr>
            <p:ph type="title" idx="4294967295"/>
          </p:nvPr>
        </p:nvSpPr>
        <p:spPr>
          <a:xfrm>
            <a:off x="1600200" y="58738"/>
            <a:ext cx="6945313" cy="561975"/>
          </a:xfrm>
        </p:spPr>
        <p:txBody>
          <a:bodyPr/>
          <a:lstStyle/>
          <a:p>
            <a:r>
              <a:rPr lang="de-DE" altLang="de-DE" sz="2000" b="1" smtClean="0">
                <a:solidFill>
                  <a:schemeClr val="bg1"/>
                </a:solidFill>
              </a:rPr>
              <a:t>Maßnahmenvorschläge für die Standgewässergruppen</a:t>
            </a:r>
          </a:p>
        </p:txBody>
      </p:sp>
      <p:sp>
        <p:nvSpPr>
          <p:cNvPr id="216067" name="Rectangle 3"/>
          <p:cNvSpPr>
            <a:spLocks noChangeArrowheads="1"/>
          </p:cNvSpPr>
          <p:nvPr/>
        </p:nvSpPr>
        <p:spPr bwMode="auto">
          <a:xfrm>
            <a:off x="2163763" y="850900"/>
            <a:ext cx="49911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81000" indent="-3810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838200" indent="-3810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95400" indent="-3810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752600" indent="-3810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209800" indent="-3810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6670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31242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5814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40386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 b="1">
                <a:cs typeface="Arial" charset="0"/>
              </a:rPr>
              <a:t>(4) Nicht berichtspflichtige Gewässer </a:t>
            </a:r>
            <a:r>
              <a:rPr lang="de-DE" altLang="de-DE" sz="1800" b="1" u="sng">
                <a:cs typeface="Arial" charset="0"/>
              </a:rPr>
              <a:t>mit</a:t>
            </a:r>
            <a:r>
              <a:rPr lang="de-DE" altLang="de-DE" sz="1800" b="1">
                <a:cs typeface="Arial" charset="0"/>
              </a:rPr>
              <a:t> Defiziten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 b="1">
                <a:cs typeface="Arial" charset="0"/>
              </a:rPr>
              <a:t>und Maßnahmenempfehlungen</a:t>
            </a:r>
          </a:p>
        </p:txBody>
      </p:sp>
      <p:sp>
        <p:nvSpPr>
          <p:cNvPr id="216068" name="Line 4"/>
          <p:cNvSpPr>
            <a:spLocks noChangeShapeType="1"/>
          </p:cNvSpPr>
          <p:nvPr/>
        </p:nvSpPr>
        <p:spPr bwMode="auto">
          <a:xfrm flipH="1">
            <a:off x="5414963" y="5391150"/>
            <a:ext cx="1690687" cy="3317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6069" name="Line 5"/>
          <p:cNvSpPr>
            <a:spLocks noChangeShapeType="1"/>
          </p:cNvSpPr>
          <p:nvPr/>
        </p:nvSpPr>
        <p:spPr bwMode="auto">
          <a:xfrm flipH="1">
            <a:off x="5942013" y="3813175"/>
            <a:ext cx="1054100" cy="10810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6070" name="Line 6"/>
          <p:cNvSpPr>
            <a:spLocks noChangeShapeType="1"/>
          </p:cNvSpPr>
          <p:nvPr/>
        </p:nvSpPr>
        <p:spPr bwMode="auto">
          <a:xfrm flipV="1">
            <a:off x="2298700" y="4203700"/>
            <a:ext cx="1714500" cy="10445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6071" name="Line 7"/>
          <p:cNvSpPr>
            <a:spLocks noChangeShapeType="1"/>
          </p:cNvSpPr>
          <p:nvPr/>
        </p:nvSpPr>
        <p:spPr bwMode="auto">
          <a:xfrm flipH="1">
            <a:off x="5545138" y="2757488"/>
            <a:ext cx="368300" cy="21256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6072" name="Line 8"/>
          <p:cNvSpPr>
            <a:spLocks noChangeShapeType="1"/>
          </p:cNvSpPr>
          <p:nvPr/>
        </p:nvSpPr>
        <p:spPr bwMode="auto">
          <a:xfrm flipV="1">
            <a:off x="2754313" y="4273550"/>
            <a:ext cx="876300" cy="3937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aphicFrame>
        <p:nvGraphicFramePr>
          <p:cNvPr id="216107" name="Group 43"/>
          <p:cNvGraphicFramePr>
            <a:graphicFrameLocks noGrp="1"/>
          </p:cNvGraphicFramePr>
          <p:nvPr/>
        </p:nvGraphicFramePr>
        <p:xfrm>
          <a:off x="1295400" y="5233988"/>
          <a:ext cx="2157413" cy="612776"/>
        </p:xfrm>
        <a:graphic>
          <a:graphicData uri="http://schemas.openxmlformats.org/drawingml/2006/table">
            <a:tbl>
              <a:tblPr/>
              <a:tblGrid>
                <a:gridCol w="2157413"/>
              </a:tblGrid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pitchFamily="34" charset="0"/>
                        </a:rPr>
                        <a:t>Marode Steganlage rückbauen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16108" name="Group 44"/>
          <p:cNvGraphicFramePr>
            <a:graphicFrameLocks noGrp="1"/>
          </p:cNvGraphicFramePr>
          <p:nvPr/>
        </p:nvGraphicFramePr>
        <p:xfrm>
          <a:off x="604838" y="4362450"/>
          <a:ext cx="2157412" cy="733108"/>
        </p:xfrm>
        <a:graphic>
          <a:graphicData uri="http://schemas.openxmlformats.org/drawingml/2006/table">
            <a:tbl>
              <a:tblPr/>
              <a:tblGrid>
                <a:gridCol w="2157412"/>
              </a:tblGrid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pitchFamily="34" charset="0"/>
                        </a:rPr>
                        <a:t>Verhinderung der Ausdehnung  der bebauten Flächen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16097" name="Group 33"/>
          <p:cNvGraphicFramePr>
            <a:graphicFrameLocks noGrp="1"/>
          </p:cNvGraphicFramePr>
          <p:nvPr/>
        </p:nvGraphicFramePr>
        <p:xfrm>
          <a:off x="6002338" y="3265488"/>
          <a:ext cx="2157412" cy="565468"/>
        </p:xfrm>
        <a:graphic>
          <a:graphicData uri="http://schemas.openxmlformats.org/drawingml/2006/table">
            <a:tbl>
              <a:tblPr/>
              <a:tblGrid>
                <a:gridCol w="2157412"/>
              </a:tblGrid>
              <a:tr h="2254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Calibri" pitchFamily="34" charset="0"/>
                        </a:rPr>
                        <a:t>Waldumbau im Umland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sp>
        <p:nvSpPr>
          <p:cNvPr id="216105" name="Line 41"/>
          <p:cNvSpPr>
            <a:spLocks noChangeShapeType="1"/>
          </p:cNvSpPr>
          <p:nvPr/>
        </p:nvSpPr>
        <p:spPr bwMode="auto">
          <a:xfrm>
            <a:off x="1514475" y="2528888"/>
            <a:ext cx="1285875" cy="7905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aphicFrame>
        <p:nvGraphicFramePr>
          <p:cNvPr id="216110" name="Group 46"/>
          <p:cNvGraphicFramePr>
            <a:graphicFrameLocks noGrp="1"/>
          </p:cNvGraphicFramePr>
          <p:nvPr/>
        </p:nvGraphicFramePr>
        <p:xfrm>
          <a:off x="493713" y="1908175"/>
          <a:ext cx="2157412" cy="612776"/>
        </p:xfrm>
        <a:graphic>
          <a:graphicData uri="http://schemas.openxmlformats.org/drawingml/2006/table">
            <a:tbl>
              <a:tblPr/>
              <a:tblGrid>
                <a:gridCol w="2157412"/>
              </a:tblGrid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pitchFamily="34" charset="0"/>
                        </a:rPr>
                        <a:t>Gewässerrandstreifen ausweisen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16126" name="Group 62"/>
          <p:cNvGraphicFramePr>
            <a:graphicFrameLocks noGrp="1"/>
          </p:cNvGraphicFramePr>
          <p:nvPr/>
        </p:nvGraphicFramePr>
        <p:xfrm>
          <a:off x="4889500" y="2149475"/>
          <a:ext cx="2157413" cy="612776"/>
        </p:xfrm>
        <a:graphic>
          <a:graphicData uri="http://schemas.openxmlformats.org/drawingml/2006/table">
            <a:tbl>
              <a:tblPr/>
              <a:tblGrid>
                <a:gridCol w="2157413"/>
              </a:tblGrid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pitchFamily="34" charset="0"/>
                        </a:rPr>
                        <a:t>Marode Steganlage rückbauen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16135" name="Group 71"/>
          <p:cNvGraphicFramePr>
            <a:graphicFrameLocks noGrp="1"/>
          </p:cNvGraphicFramePr>
          <p:nvPr/>
        </p:nvGraphicFramePr>
        <p:xfrm>
          <a:off x="2397125" y="5997575"/>
          <a:ext cx="2157413" cy="733108"/>
        </p:xfrm>
        <a:graphic>
          <a:graphicData uri="http://schemas.openxmlformats.org/drawingml/2006/table">
            <a:tbl>
              <a:tblPr/>
              <a:tblGrid>
                <a:gridCol w="2157413"/>
              </a:tblGrid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pitchFamily="34" charset="0"/>
                        </a:rPr>
                        <a:t>Verhinderung der Ausdehnung  der bebauten Flächen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sp>
        <p:nvSpPr>
          <p:cNvPr id="216136" name="Line 72"/>
          <p:cNvSpPr>
            <a:spLocks noChangeShapeType="1"/>
          </p:cNvSpPr>
          <p:nvPr/>
        </p:nvSpPr>
        <p:spPr bwMode="auto">
          <a:xfrm flipV="1">
            <a:off x="3455988" y="5481638"/>
            <a:ext cx="1262062" cy="5302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aphicFrame>
        <p:nvGraphicFramePr>
          <p:cNvPr id="216137" name="Group 73"/>
          <p:cNvGraphicFramePr>
            <a:graphicFrameLocks noGrp="1"/>
          </p:cNvGraphicFramePr>
          <p:nvPr/>
        </p:nvGraphicFramePr>
        <p:xfrm>
          <a:off x="6980238" y="5068888"/>
          <a:ext cx="2157412" cy="733108"/>
        </p:xfrm>
        <a:graphic>
          <a:graphicData uri="http://schemas.openxmlformats.org/drawingml/2006/table">
            <a:tbl>
              <a:tblPr/>
              <a:tblGrid>
                <a:gridCol w="2157412"/>
              </a:tblGrid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</a:rPr>
                        <a:t>Informations- und Fortbildungsmaßnahme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16154" name="Group 90"/>
          <p:cNvGraphicFramePr>
            <a:graphicFrameLocks noGrp="1"/>
          </p:cNvGraphicFramePr>
          <p:nvPr/>
        </p:nvGraphicFramePr>
        <p:xfrm>
          <a:off x="6872288" y="3970338"/>
          <a:ext cx="2157412" cy="900748"/>
        </p:xfrm>
        <a:graphic>
          <a:graphicData uri="http://schemas.openxmlformats.org/drawingml/2006/table">
            <a:tbl>
              <a:tblPr/>
              <a:tblGrid>
                <a:gridCol w="2157412"/>
              </a:tblGrid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</a:rPr>
                        <a:t>Vertiefende Untersuchungen und Kontrollen zum Nährstoffrückhalt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 Höhe Nährstoffeinträge?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sp>
        <p:nvSpPr>
          <p:cNvPr id="216153" name="Line 89"/>
          <p:cNvSpPr>
            <a:spLocks noChangeShapeType="1"/>
          </p:cNvSpPr>
          <p:nvPr/>
        </p:nvSpPr>
        <p:spPr bwMode="auto">
          <a:xfrm flipH="1">
            <a:off x="6245225" y="4298950"/>
            <a:ext cx="644525" cy="7159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0526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130" name="Picture 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575" y="1570038"/>
            <a:ext cx="8240713" cy="511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7090" name="Rectangle 2"/>
          <p:cNvSpPr>
            <a:spLocks noGrp="1"/>
          </p:cNvSpPr>
          <p:nvPr>
            <p:ph type="title" idx="4294967295"/>
          </p:nvPr>
        </p:nvSpPr>
        <p:spPr>
          <a:xfrm>
            <a:off x="1600200" y="58738"/>
            <a:ext cx="6945313" cy="561975"/>
          </a:xfrm>
        </p:spPr>
        <p:txBody>
          <a:bodyPr/>
          <a:lstStyle/>
          <a:p>
            <a:r>
              <a:rPr lang="de-DE" altLang="de-DE" sz="2000" b="1" smtClean="0">
                <a:solidFill>
                  <a:schemeClr val="bg1"/>
                </a:solidFill>
              </a:rPr>
              <a:t>Maßnahmenvorschläge für die Standgewässergruppen</a:t>
            </a:r>
          </a:p>
        </p:txBody>
      </p:sp>
      <p:sp>
        <p:nvSpPr>
          <p:cNvPr id="217091" name="Rectangle 3"/>
          <p:cNvSpPr>
            <a:spLocks noChangeArrowheads="1"/>
          </p:cNvSpPr>
          <p:nvPr/>
        </p:nvSpPr>
        <p:spPr bwMode="auto">
          <a:xfrm>
            <a:off x="2163763" y="850900"/>
            <a:ext cx="49911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81000" indent="-3810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838200" indent="-3810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95400" indent="-3810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752600" indent="-3810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209800" indent="-3810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6670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31242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5814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40386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 b="1">
                <a:cs typeface="Arial" charset="0"/>
              </a:rPr>
              <a:t>(4) Nicht berichtspflichtige Gewässer </a:t>
            </a:r>
            <a:r>
              <a:rPr lang="de-DE" altLang="de-DE" sz="1800" b="1" u="sng">
                <a:cs typeface="Arial" charset="0"/>
              </a:rPr>
              <a:t>mit</a:t>
            </a:r>
            <a:r>
              <a:rPr lang="de-DE" altLang="de-DE" sz="1800" b="1">
                <a:cs typeface="Arial" charset="0"/>
              </a:rPr>
              <a:t> Defiziten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 b="1">
                <a:cs typeface="Arial" charset="0"/>
              </a:rPr>
              <a:t>und Maßnahmenempfehlungen</a:t>
            </a:r>
          </a:p>
        </p:txBody>
      </p:sp>
      <p:sp>
        <p:nvSpPr>
          <p:cNvPr id="217093" name="Line 5"/>
          <p:cNvSpPr>
            <a:spLocks noChangeShapeType="1"/>
          </p:cNvSpPr>
          <p:nvPr/>
        </p:nvSpPr>
        <p:spPr bwMode="auto">
          <a:xfrm flipH="1" flipV="1">
            <a:off x="5297488" y="4956175"/>
            <a:ext cx="1019175" cy="355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7094" name="Line 6"/>
          <p:cNvSpPr>
            <a:spLocks noChangeShapeType="1"/>
          </p:cNvSpPr>
          <p:nvPr/>
        </p:nvSpPr>
        <p:spPr bwMode="auto">
          <a:xfrm flipH="1">
            <a:off x="5616575" y="2949575"/>
            <a:ext cx="1454150" cy="14890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aphicFrame>
        <p:nvGraphicFramePr>
          <p:cNvPr id="217131" name="Group 43"/>
          <p:cNvGraphicFramePr>
            <a:graphicFrameLocks noGrp="1"/>
          </p:cNvGraphicFramePr>
          <p:nvPr/>
        </p:nvGraphicFramePr>
        <p:xfrm>
          <a:off x="6069013" y="2335213"/>
          <a:ext cx="2157412" cy="612776"/>
        </p:xfrm>
        <a:graphic>
          <a:graphicData uri="http://schemas.openxmlformats.org/drawingml/2006/table">
            <a:tbl>
              <a:tblPr/>
              <a:tblGrid>
                <a:gridCol w="2157412"/>
              </a:tblGrid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pitchFamily="34" charset="0"/>
                        </a:rPr>
                        <a:t>Gewässerrandstreifen ausweisen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17140" name="Group 52"/>
          <p:cNvGraphicFramePr>
            <a:graphicFrameLocks noGrp="1"/>
          </p:cNvGraphicFramePr>
          <p:nvPr/>
        </p:nvGraphicFramePr>
        <p:xfrm>
          <a:off x="6315075" y="4970463"/>
          <a:ext cx="2157413" cy="900748"/>
        </p:xfrm>
        <a:graphic>
          <a:graphicData uri="http://schemas.openxmlformats.org/drawingml/2006/table">
            <a:tbl>
              <a:tblPr/>
              <a:tblGrid>
                <a:gridCol w="2157413"/>
              </a:tblGrid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</a:rPr>
                        <a:t>Vertiefende Untersuchungen und Kontrollen zum Nährstoffrückhalt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 Prüfen auf Drainagen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9604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54" name="Picture 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563" y="1574800"/>
            <a:ext cx="8240712" cy="5116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8114" name="Rectangle 2"/>
          <p:cNvSpPr>
            <a:spLocks noGrp="1"/>
          </p:cNvSpPr>
          <p:nvPr>
            <p:ph type="title" idx="4294967295"/>
          </p:nvPr>
        </p:nvSpPr>
        <p:spPr>
          <a:xfrm>
            <a:off x="1600200" y="58738"/>
            <a:ext cx="6945313" cy="561975"/>
          </a:xfrm>
        </p:spPr>
        <p:txBody>
          <a:bodyPr/>
          <a:lstStyle/>
          <a:p>
            <a:r>
              <a:rPr lang="de-DE" altLang="de-DE" sz="2000" b="1" smtClean="0">
                <a:solidFill>
                  <a:schemeClr val="bg1"/>
                </a:solidFill>
              </a:rPr>
              <a:t>Maßnahmenvorschläge für die Standgewässergruppen</a:t>
            </a:r>
          </a:p>
        </p:txBody>
      </p:sp>
      <p:sp>
        <p:nvSpPr>
          <p:cNvPr id="218115" name="Rectangle 3"/>
          <p:cNvSpPr>
            <a:spLocks noChangeArrowheads="1"/>
          </p:cNvSpPr>
          <p:nvPr/>
        </p:nvSpPr>
        <p:spPr bwMode="auto">
          <a:xfrm>
            <a:off x="2163763" y="850900"/>
            <a:ext cx="49911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81000" indent="-3810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838200" indent="-3810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95400" indent="-3810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752600" indent="-3810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209800" indent="-3810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6670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31242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5814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40386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 b="1">
                <a:cs typeface="Arial" charset="0"/>
              </a:rPr>
              <a:t>(4) Nicht berichtspflichtige Gewässer </a:t>
            </a:r>
            <a:r>
              <a:rPr lang="de-DE" altLang="de-DE" sz="1800" b="1" u="sng">
                <a:cs typeface="Arial" charset="0"/>
              </a:rPr>
              <a:t>mit</a:t>
            </a:r>
            <a:r>
              <a:rPr lang="de-DE" altLang="de-DE" sz="1800" b="1">
                <a:cs typeface="Arial" charset="0"/>
              </a:rPr>
              <a:t> Defiziten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 b="1">
                <a:cs typeface="Arial" charset="0"/>
              </a:rPr>
              <a:t>und Maßnahmenempfehlungen</a:t>
            </a:r>
          </a:p>
        </p:txBody>
      </p:sp>
      <p:sp>
        <p:nvSpPr>
          <p:cNvPr id="218116" name="Line 4"/>
          <p:cNvSpPr>
            <a:spLocks noChangeShapeType="1"/>
          </p:cNvSpPr>
          <p:nvPr/>
        </p:nvSpPr>
        <p:spPr bwMode="auto">
          <a:xfrm flipH="1" flipV="1">
            <a:off x="4603750" y="3492500"/>
            <a:ext cx="812800" cy="1854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8117" name="Line 5"/>
          <p:cNvSpPr>
            <a:spLocks noChangeShapeType="1"/>
          </p:cNvSpPr>
          <p:nvPr/>
        </p:nvSpPr>
        <p:spPr bwMode="auto">
          <a:xfrm flipH="1">
            <a:off x="2527300" y="5649913"/>
            <a:ext cx="1751013" cy="2984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8118" name="Line 6"/>
          <p:cNvSpPr>
            <a:spLocks noChangeShapeType="1"/>
          </p:cNvSpPr>
          <p:nvPr/>
        </p:nvSpPr>
        <p:spPr bwMode="auto">
          <a:xfrm flipH="1" flipV="1">
            <a:off x="5695950" y="1739900"/>
            <a:ext cx="617538" cy="2254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8119" name="Line 7"/>
          <p:cNvSpPr>
            <a:spLocks noChangeShapeType="1"/>
          </p:cNvSpPr>
          <p:nvPr/>
        </p:nvSpPr>
        <p:spPr bwMode="auto">
          <a:xfrm flipH="1" flipV="1">
            <a:off x="5424488" y="2390775"/>
            <a:ext cx="558800" cy="6873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8120" name="Line 8"/>
          <p:cNvSpPr>
            <a:spLocks noChangeShapeType="1"/>
          </p:cNvSpPr>
          <p:nvPr/>
        </p:nvSpPr>
        <p:spPr bwMode="auto">
          <a:xfrm>
            <a:off x="4295775" y="2109788"/>
            <a:ext cx="717550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aphicFrame>
        <p:nvGraphicFramePr>
          <p:cNvPr id="218163" name="Group 51"/>
          <p:cNvGraphicFramePr>
            <a:graphicFrameLocks noGrp="1"/>
          </p:cNvGraphicFramePr>
          <p:nvPr/>
        </p:nvGraphicFramePr>
        <p:xfrm>
          <a:off x="2128838" y="1781175"/>
          <a:ext cx="2157412" cy="733108"/>
        </p:xfrm>
        <a:graphic>
          <a:graphicData uri="http://schemas.openxmlformats.org/drawingml/2006/table">
            <a:tbl>
              <a:tblPr/>
              <a:tblGrid>
                <a:gridCol w="2157412"/>
              </a:tblGrid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pitchFamily="34" charset="0"/>
                        </a:rPr>
                        <a:t>Verhinderung der Ausdehnung  der bebauten Flächen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18145" name="Group 33"/>
          <p:cNvGraphicFramePr>
            <a:graphicFrameLocks noGrp="1"/>
          </p:cNvGraphicFramePr>
          <p:nvPr/>
        </p:nvGraphicFramePr>
        <p:xfrm>
          <a:off x="1563688" y="3117850"/>
          <a:ext cx="2157412" cy="565468"/>
        </p:xfrm>
        <a:graphic>
          <a:graphicData uri="http://schemas.openxmlformats.org/drawingml/2006/table">
            <a:tbl>
              <a:tblPr/>
              <a:tblGrid>
                <a:gridCol w="2157412"/>
              </a:tblGrid>
              <a:tr h="2254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Calibri" pitchFamily="34" charset="0"/>
                        </a:rPr>
                        <a:t>Waldumbau im Umland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sp>
        <p:nvSpPr>
          <p:cNvPr id="218153" name="Line 41"/>
          <p:cNvSpPr>
            <a:spLocks noChangeShapeType="1"/>
          </p:cNvSpPr>
          <p:nvPr/>
        </p:nvSpPr>
        <p:spPr bwMode="auto">
          <a:xfrm>
            <a:off x="2560638" y="3679825"/>
            <a:ext cx="1096962" cy="4984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aphicFrame>
        <p:nvGraphicFramePr>
          <p:cNvPr id="218155" name="Group 43"/>
          <p:cNvGraphicFramePr>
            <a:graphicFrameLocks noGrp="1"/>
          </p:cNvGraphicFramePr>
          <p:nvPr/>
        </p:nvGraphicFramePr>
        <p:xfrm>
          <a:off x="5988050" y="2805113"/>
          <a:ext cx="2157413" cy="612776"/>
        </p:xfrm>
        <a:graphic>
          <a:graphicData uri="http://schemas.openxmlformats.org/drawingml/2006/table">
            <a:tbl>
              <a:tblPr/>
              <a:tblGrid>
                <a:gridCol w="2157413"/>
              </a:tblGrid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pitchFamily="34" charset="0"/>
                        </a:rPr>
                        <a:t>Gewässerrandstreifen ausweisen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18164" name="Group 52"/>
          <p:cNvGraphicFramePr>
            <a:graphicFrameLocks noGrp="1"/>
          </p:cNvGraphicFramePr>
          <p:nvPr/>
        </p:nvGraphicFramePr>
        <p:xfrm>
          <a:off x="6297613" y="1662113"/>
          <a:ext cx="2157412" cy="900748"/>
        </p:xfrm>
        <a:graphic>
          <a:graphicData uri="http://schemas.openxmlformats.org/drawingml/2006/table">
            <a:tbl>
              <a:tblPr/>
              <a:tblGrid>
                <a:gridCol w="2157412"/>
              </a:tblGrid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</a:rPr>
                        <a:t>Vertiefende Untersuchungen und Kontrollen zum Nährstoffrückhalt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 Prüfen auf Drainagen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18182" name="Group 70"/>
          <p:cNvGraphicFramePr>
            <a:graphicFrameLocks noGrp="1"/>
          </p:cNvGraphicFramePr>
          <p:nvPr/>
        </p:nvGraphicFramePr>
        <p:xfrm>
          <a:off x="4310063" y="5335588"/>
          <a:ext cx="2157412" cy="900748"/>
        </p:xfrm>
        <a:graphic>
          <a:graphicData uri="http://schemas.openxmlformats.org/drawingml/2006/table">
            <a:tbl>
              <a:tblPr/>
              <a:tblGrid>
                <a:gridCol w="2157412"/>
              </a:tblGrid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</a:rPr>
                        <a:t>Vertiefende Untersuchungen und Kontrollen zum Nährstoffrückhalt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 Höhe Belastung aus EZG?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9477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98" name="Picture 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8950" y="1604963"/>
            <a:ext cx="8240713" cy="511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4258" name="Rectangle 2"/>
          <p:cNvSpPr>
            <a:spLocks noGrp="1"/>
          </p:cNvSpPr>
          <p:nvPr>
            <p:ph type="title" idx="4294967295"/>
          </p:nvPr>
        </p:nvSpPr>
        <p:spPr>
          <a:xfrm>
            <a:off x="1600200" y="58738"/>
            <a:ext cx="6945313" cy="561975"/>
          </a:xfrm>
        </p:spPr>
        <p:txBody>
          <a:bodyPr/>
          <a:lstStyle/>
          <a:p>
            <a:r>
              <a:rPr lang="de-DE" altLang="de-DE" sz="2000" b="1" smtClean="0">
                <a:solidFill>
                  <a:schemeClr val="bg1"/>
                </a:solidFill>
              </a:rPr>
              <a:t>Maßnahmenvorschläge für die Standgewässergruppen</a:t>
            </a:r>
          </a:p>
        </p:txBody>
      </p:sp>
      <p:sp>
        <p:nvSpPr>
          <p:cNvPr id="224259" name="Rectangle 3"/>
          <p:cNvSpPr>
            <a:spLocks noChangeArrowheads="1"/>
          </p:cNvSpPr>
          <p:nvPr/>
        </p:nvSpPr>
        <p:spPr bwMode="auto">
          <a:xfrm>
            <a:off x="2163763" y="850900"/>
            <a:ext cx="49911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81000" indent="-3810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838200" indent="-3810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95400" indent="-3810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752600" indent="-3810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209800" indent="-3810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6670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31242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5814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40386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 b="1">
                <a:cs typeface="Arial" charset="0"/>
              </a:rPr>
              <a:t>(4) Nicht berichtspflichtige Gewässer </a:t>
            </a:r>
            <a:r>
              <a:rPr lang="de-DE" altLang="de-DE" sz="1800" b="1" u="sng">
                <a:cs typeface="Arial" charset="0"/>
              </a:rPr>
              <a:t>mit</a:t>
            </a:r>
            <a:r>
              <a:rPr lang="de-DE" altLang="de-DE" sz="1800" b="1">
                <a:cs typeface="Arial" charset="0"/>
              </a:rPr>
              <a:t> Defiziten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 b="1">
                <a:cs typeface="Arial" charset="0"/>
              </a:rPr>
              <a:t>und Maßnahmenempfehlungen</a:t>
            </a:r>
          </a:p>
        </p:txBody>
      </p:sp>
      <p:sp>
        <p:nvSpPr>
          <p:cNvPr id="224261" name="Line 5"/>
          <p:cNvSpPr>
            <a:spLocks noChangeShapeType="1"/>
          </p:cNvSpPr>
          <p:nvPr/>
        </p:nvSpPr>
        <p:spPr bwMode="auto">
          <a:xfrm flipH="1" flipV="1">
            <a:off x="4719638" y="2198688"/>
            <a:ext cx="906462" cy="9540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24262" name="Line 6"/>
          <p:cNvSpPr>
            <a:spLocks noChangeShapeType="1"/>
          </p:cNvSpPr>
          <p:nvPr/>
        </p:nvSpPr>
        <p:spPr bwMode="auto">
          <a:xfrm flipH="1">
            <a:off x="4673600" y="4546600"/>
            <a:ext cx="688975" cy="6651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24263" name="Line 7"/>
          <p:cNvSpPr>
            <a:spLocks noChangeShapeType="1"/>
          </p:cNvSpPr>
          <p:nvPr/>
        </p:nvSpPr>
        <p:spPr bwMode="auto">
          <a:xfrm flipH="1" flipV="1">
            <a:off x="4821238" y="3848100"/>
            <a:ext cx="558800" cy="6873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24264" name="Line 8"/>
          <p:cNvSpPr>
            <a:spLocks noChangeShapeType="1"/>
          </p:cNvSpPr>
          <p:nvPr/>
        </p:nvSpPr>
        <p:spPr bwMode="auto">
          <a:xfrm>
            <a:off x="2344738" y="4649788"/>
            <a:ext cx="1939925" cy="8429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aphicFrame>
        <p:nvGraphicFramePr>
          <p:cNvPr id="224299" name="Group 43"/>
          <p:cNvGraphicFramePr>
            <a:graphicFrameLocks noGrp="1"/>
          </p:cNvGraphicFramePr>
          <p:nvPr/>
        </p:nvGraphicFramePr>
        <p:xfrm>
          <a:off x="5635625" y="2854325"/>
          <a:ext cx="2157413" cy="733108"/>
        </p:xfrm>
        <a:graphic>
          <a:graphicData uri="http://schemas.openxmlformats.org/drawingml/2006/table">
            <a:tbl>
              <a:tblPr/>
              <a:tblGrid>
                <a:gridCol w="2157413"/>
              </a:tblGrid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pitchFamily="34" charset="0"/>
                        </a:rPr>
                        <a:t>Verhinderung der Ausdehnung  der bebauten Flächen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24289" name="Group 33"/>
          <p:cNvGraphicFramePr>
            <a:graphicFrameLocks noGrp="1"/>
          </p:cNvGraphicFramePr>
          <p:nvPr/>
        </p:nvGraphicFramePr>
        <p:xfrm>
          <a:off x="5362575" y="4271963"/>
          <a:ext cx="2157413" cy="565468"/>
        </p:xfrm>
        <a:graphic>
          <a:graphicData uri="http://schemas.openxmlformats.org/drawingml/2006/table">
            <a:tbl>
              <a:tblPr/>
              <a:tblGrid>
                <a:gridCol w="2157413"/>
              </a:tblGrid>
              <a:tr h="2254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Calibri" pitchFamily="34" charset="0"/>
                        </a:rPr>
                        <a:t>Waldumbau im Umland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sp>
        <p:nvSpPr>
          <p:cNvPr id="224297" name="Line 41"/>
          <p:cNvSpPr>
            <a:spLocks noChangeShapeType="1"/>
          </p:cNvSpPr>
          <p:nvPr/>
        </p:nvSpPr>
        <p:spPr bwMode="auto">
          <a:xfrm flipH="1">
            <a:off x="4962525" y="3175000"/>
            <a:ext cx="642938" cy="2133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aphicFrame>
        <p:nvGraphicFramePr>
          <p:cNvPr id="224308" name="Group 52"/>
          <p:cNvGraphicFramePr>
            <a:graphicFrameLocks noGrp="1"/>
          </p:cNvGraphicFramePr>
          <p:nvPr/>
        </p:nvGraphicFramePr>
        <p:xfrm>
          <a:off x="1338263" y="4059238"/>
          <a:ext cx="2157412" cy="612776"/>
        </p:xfrm>
        <a:graphic>
          <a:graphicData uri="http://schemas.openxmlformats.org/drawingml/2006/table">
            <a:tbl>
              <a:tblPr/>
              <a:tblGrid>
                <a:gridCol w="2157412"/>
              </a:tblGrid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pitchFamily="34" charset="0"/>
                        </a:rPr>
                        <a:t>Gewässerrandstreifen ausweisen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9098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78" name="Picture 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6738" y="1630363"/>
            <a:ext cx="8240712" cy="511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9138" name="Rectangle 2"/>
          <p:cNvSpPr>
            <a:spLocks noGrp="1"/>
          </p:cNvSpPr>
          <p:nvPr>
            <p:ph type="title" idx="4294967295"/>
          </p:nvPr>
        </p:nvSpPr>
        <p:spPr>
          <a:xfrm>
            <a:off x="1600200" y="58738"/>
            <a:ext cx="6945313" cy="561975"/>
          </a:xfrm>
        </p:spPr>
        <p:txBody>
          <a:bodyPr/>
          <a:lstStyle/>
          <a:p>
            <a:r>
              <a:rPr lang="de-DE" altLang="de-DE" sz="2000" b="1" smtClean="0">
                <a:solidFill>
                  <a:schemeClr val="bg1"/>
                </a:solidFill>
              </a:rPr>
              <a:t>Maßnahmenvorschläge für die Standgewässergruppen</a:t>
            </a:r>
          </a:p>
        </p:txBody>
      </p:sp>
      <p:sp>
        <p:nvSpPr>
          <p:cNvPr id="219139" name="Rectangle 3"/>
          <p:cNvSpPr>
            <a:spLocks noChangeArrowheads="1"/>
          </p:cNvSpPr>
          <p:nvPr/>
        </p:nvSpPr>
        <p:spPr bwMode="auto">
          <a:xfrm>
            <a:off x="2163763" y="850900"/>
            <a:ext cx="49911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81000" indent="-3810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838200" indent="-3810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95400" indent="-3810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752600" indent="-3810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209800" indent="-3810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6670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31242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5814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40386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 b="1">
                <a:cs typeface="Arial" charset="0"/>
              </a:rPr>
              <a:t>(4) Nicht berichtspflichtige Gewässer </a:t>
            </a:r>
            <a:r>
              <a:rPr lang="de-DE" altLang="de-DE" sz="1800" b="1" u="sng">
                <a:cs typeface="Arial" charset="0"/>
              </a:rPr>
              <a:t>mit</a:t>
            </a:r>
            <a:r>
              <a:rPr lang="de-DE" altLang="de-DE" sz="1800" b="1">
                <a:cs typeface="Arial" charset="0"/>
              </a:rPr>
              <a:t> Defiziten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 b="1">
                <a:cs typeface="Arial" charset="0"/>
              </a:rPr>
              <a:t>und Maßnahmenempfehlungen</a:t>
            </a:r>
          </a:p>
        </p:txBody>
      </p:sp>
      <p:sp>
        <p:nvSpPr>
          <p:cNvPr id="219142" name="Line 6"/>
          <p:cNvSpPr>
            <a:spLocks noChangeShapeType="1"/>
          </p:cNvSpPr>
          <p:nvPr/>
        </p:nvSpPr>
        <p:spPr bwMode="auto">
          <a:xfrm flipH="1">
            <a:off x="6767513" y="4386263"/>
            <a:ext cx="725487" cy="6207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9143" name="Line 7"/>
          <p:cNvSpPr>
            <a:spLocks noChangeShapeType="1"/>
          </p:cNvSpPr>
          <p:nvPr/>
        </p:nvSpPr>
        <p:spPr bwMode="auto">
          <a:xfrm flipV="1">
            <a:off x="2344738" y="5249863"/>
            <a:ext cx="1608137" cy="3762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aphicFrame>
        <p:nvGraphicFramePr>
          <p:cNvPr id="219189" name="Group 53"/>
          <p:cNvGraphicFramePr>
            <a:graphicFrameLocks noGrp="1"/>
          </p:cNvGraphicFramePr>
          <p:nvPr/>
        </p:nvGraphicFramePr>
        <p:xfrm>
          <a:off x="6515100" y="3467100"/>
          <a:ext cx="2157413" cy="900748"/>
        </p:xfrm>
        <a:graphic>
          <a:graphicData uri="http://schemas.openxmlformats.org/drawingml/2006/table">
            <a:tbl>
              <a:tblPr/>
              <a:tblGrid>
                <a:gridCol w="2157413"/>
              </a:tblGrid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Calibri" pitchFamily="34" charset="0"/>
                        </a:rPr>
                        <a:t>Feuchtgebiet renaturieren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 </a:t>
                      </a: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Calibri" pitchFamily="34" charset="0"/>
                        </a:rPr>
                        <a:t>Wiedervernässung durch Wasserspiegelanstieg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19190" name="Group 54"/>
          <p:cNvGraphicFramePr>
            <a:graphicFrameLocks noGrp="1"/>
          </p:cNvGraphicFramePr>
          <p:nvPr/>
        </p:nvGraphicFramePr>
        <p:xfrm>
          <a:off x="1262063" y="5603875"/>
          <a:ext cx="2157412" cy="565468"/>
        </p:xfrm>
        <a:graphic>
          <a:graphicData uri="http://schemas.openxmlformats.org/drawingml/2006/table">
            <a:tbl>
              <a:tblPr/>
              <a:tblGrid>
                <a:gridCol w="2157412"/>
              </a:tblGrid>
              <a:tr h="2254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Calibri" pitchFamily="34" charset="0"/>
                        </a:rPr>
                        <a:t>Waldumbau im Umland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sp>
        <p:nvSpPr>
          <p:cNvPr id="219177" name="Line 41"/>
          <p:cNvSpPr>
            <a:spLocks noChangeShapeType="1"/>
          </p:cNvSpPr>
          <p:nvPr/>
        </p:nvSpPr>
        <p:spPr bwMode="auto">
          <a:xfrm>
            <a:off x="2620963" y="2017713"/>
            <a:ext cx="128587" cy="9572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aphicFrame>
        <p:nvGraphicFramePr>
          <p:cNvPr id="219201" name="Group 65"/>
          <p:cNvGraphicFramePr>
            <a:graphicFrameLocks noGrp="1"/>
          </p:cNvGraphicFramePr>
          <p:nvPr/>
        </p:nvGraphicFramePr>
        <p:xfrm>
          <a:off x="479425" y="1706563"/>
          <a:ext cx="2157413" cy="900748"/>
        </p:xfrm>
        <a:graphic>
          <a:graphicData uri="http://schemas.openxmlformats.org/drawingml/2006/table">
            <a:tbl>
              <a:tblPr/>
              <a:tblGrid>
                <a:gridCol w="2157413"/>
              </a:tblGrid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</a:rPr>
                        <a:t>Vertiefende Untersuchungen und Kontrollen zum Nährstoffrückhalt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 Höhe Nährstoffeinträge?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sp>
        <p:nvSpPr>
          <p:cNvPr id="219199" name="Line 63"/>
          <p:cNvSpPr>
            <a:spLocks noChangeShapeType="1"/>
          </p:cNvSpPr>
          <p:nvPr/>
        </p:nvSpPr>
        <p:spPr bwMode="auto">
          <a:xfrm>
            <a:off x="2654300" y="2051050"/>
            <a:ext cx="1339850" cy="4508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9200" name="Line 64"/>
          <p:cNvSpPr>
            <a:spLocks noChangeShapeType="1"/>
          </p:cNvSpPr>
          <p:nvPr/>
        </p:nvSpPr>
        <p:spPr bwMode="auto">
          <a:xfrm>
            <a:off x="2654300" y="2024063"/>
            <a:ext cx="2854325" cy="28130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5097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hteck 2"/>
          <p:cNvSpPr>
            <a:spLocks noChangeArrowheads="1"/>
          </p:cNvSpPr>
          <p:nvPr/>
        </p:nvSpPr>
        <p:spPr bwMode="auto">
          <a:xfrm>
            <a:off x="0" y="758825"/>
            <a:ext cx="917575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de-DE" altLang="de-DE" b="1"/>
              <a:t>im Rahmen des GEK ermittelte </a:t>
            </a:r>
            <a:r>
              <a:rPr lang="de-DE" altLang="de-DE" b="1" u="sng"/>
              <a:t>strukturelle/wasserhaushaltliche Defizite</a:t>
            </a:r>
          </a:p>
        </p:txBody>
      </p:sp>
      <p:pic>
        <p:nvPicPr>
          <p:cNvPr id="645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5" y="1338263"/>
            <a:ext cx="7388225" cy="548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6" name="Textfeld 6"/>
          <p:cNvSpPr txBox="1">
            <a:spLocks noChangeArrowheads="1"/>
          </p:cNvSpPr>
          <p:nvPr/>
        </p:nvSpPr>
        <p:spPr bwMode="auto">
          <a:xfrm>
            <a:off x="447675" y="6027738"/>
            <a:ext cx="35734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de-DE" altLang="de-DE" b="1"/>
              <a:t>→ mäßiger Handlungsbedarf</a:t>
            </a:r>
          </a:p>
        </p:txBody>
      </p:sp>
      <p:graphicFrame>
        <p:nvGraphicFramePr>
          <p:cNvPr id="10" name="Tabelle 9"/>
          <p:cNvGraphicFramePr>
            <a:graphicFrameLocks noGrp="1"/>
          </p:cNvGraphicFramePr>
          <p:nvPr/>
        </p:nvGraphicFramePr>
        <p:xfrm>
          <a:off x="7519988" y="1373188"/>
          <a:ext cx="1533525" cy="20478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26"/>
                <a:gridCol w="793159"/>
                <a:gridCol w="516740"/>
              </a:tblGrid>
              <a:tr h="476250">
                <a:tc gridSpan="2"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Zustands-klasse</a:t>
                      </a:r>
                      <a:endParaRPr lang="de-DE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200" smtClean="0"/>
                        <a:t>De-fizit</a:t>
                      </a:r>
                      <a:endParaRPr lang="de-DE" sz="1200" dirty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r>
                        <a:rPr lang="de-DE" sz="1100" dirty="0" smtClean="0"/>
                        <a:t>1</a:t>
                      </a:r>
                      <a:endParaRPr lang="de-DE" sz="11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 smtClean="0">
                          <a:solidFill>
                            <a:schemeClr val="bg1"/>
                          </a:solidFill>
                        </a:rPr>
                        <a:t>sehr gut </a:t>
                      </a:r>
                      <a:endParaRPr lang="de-DE" sz="1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 smtClean="0"/>
                        <a:t>+1</a:t>
                      </a:r>
                      <a:endParaRPr lang="de-DE" sz="11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85750">
                <a:tc>
                  <a:txBody>
                    <a:bodyPr/>
                    <a:lstStyle/>
                    <a:p>
                      <a:r>
                        <a:rPr lang="de-DE" sz="1100" dirty="0" smtClean="0"/>
                        <a:t>2</a:t>
                      </a:r>
                      <a:endParaRPr lang="de-DE" sz="11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 smtClean="0"/>
                        <a:t>gut</a:t>
                      </a:r>
                      <a:endParaRPr lang="de-DE" sz="11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 smtClean="0"/>
                        <a:t>0</a:t>
                      </a:r>
                      <a:endParaRPr lang="de-DE" sz="11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66700">
                <a:tc>
                  <a:txBody>
                    <a:bodyPr/>
                    <a:lstStyle/>
                    <a:p>
                      <a:r>
                        <a:rPr lang="de-DE" sz="1100" dirty="0" smtClean="0"/>
                        <a:t>3</a:t>
                      </a:r>
                      <a:endParaRPr lang="de-DE" sz="11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 smtClean="0"/>
                        <a:t>mäßig</a:t>
                      </a:r>
                      <a:endParaRPr lang="de-DE" sz="11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 smtClean="0"/>
                        <a:t>-1</a:t>
                      </a:r>
                      <a:endParaRPr lang="de-DE" sz="11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52425">
                <a:tc>
                  <a:txBody>
                    <a:bodyPr/>
                    <a:lstStyle/>
                    <a:p>
                      <a:r>
                        <a:rPr lang="de-DE" sz="1100" dirty="0" smtClean="0"/>
                        <a:t>4</a:t>
                      </a:r>
                      <a:endParaRPr lang="de-DE" sz="11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 err="1" smtClean="0"/>
                        <a:t>unbe</a:t>
                      </a:r>
                      <a:r>
                        <a:rPr lang="de-DE" sz="1100" dirty="0" smtClean="0"/>
                        <a:t>-friedigend</a:t>
                      </a:r>
                      <a:endParaRPr lang="de-DE" sz="11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 smtClean="0"/>
                        <a:t>-2</a:t>
                      </a:r>
                      <a:endParaRPr lang="de-DE" sz="11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06705">
                <a:tc>
                  <a:txBody>
                    <a:bodyPr/>
                    <a:lstStyle/>
                    <a:p>
                      <a:r>
                        <a:rPr lang="de-DE" sz="1100" dirty="0" smtClean="0"/>
                        <a:t>5</a:t>
                      </a:r>
                      <a:endParaRPr lang="de-DE" sz="11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 smtClean="0"/>
                        <a:t>schlecht</a:t>
                      </a:r>
                      <a:endParaRPr lang="de-DE" sz="1100" dirty="0"/>
                    </a:p>
                  </a:txBody>
                  <a:tcP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 smtClean="0"/>
                        <a:t>-3</a:t>
                      </a:r>
                      <a:endParaRPr lang="de-DE" sz="11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Rectangle 2"/>
          <p:cNvSpPr>
            <a:spLocks noGrp="1"/>
          </p:cNvSpPr>
          <p:nvPr>
            <p:ph type="title" idx="4294967295"/>
          </p:nvPr>
        </p:nvSpPr>
        <p:spPr>
          <a:xfrm>
            <a:off x="1225550" y="58738"/>
            <a:ext cx="7558088" cy="561975"/>
          </a:xfrm>
        </p:spPr>
        <p:txBody>
          <a:bodyPr/>
          <a:lstStyle/>
          <a:p>
            <a:r>
              <a:rPr lang="de-DE" altLang="de-DE" sz="2000" b="1" dirty="0" smtClean="0">
                <a:solidFill>
                  <a:schemeClr val="bg1"/>
                </a:solidFill>
              </a:rPr>
              <a:t>Grundlagen und Methode der Maßnahmenplanung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202" name="Picture 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963" y="1622425"/>
            <a:ext cx="8240712" cy="511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0162" name="Rectangle 2"/>
          <p:cNvSpPr>
            <a:spLocks noGrp="1"/>
          </p:cNvSpPr>
          <p:nvPr>
            <p:ph type="title" idx="4294967295"/>
          </p:nvPr>
        </p:nvSpPr>
        <p:spPr>
          <a:xfrm>
            <a:off x="1600200" y="58738"/>
            <a:ext cx="6945313" cy="561975"/>
          </a:xfrm>
        </p:spPr>
        <p:txBody>
          <a:bodyPr/>
          <a:lstStyle/>
          <a:p>
            <a:r>
              <a:rPr lang="de-DE" altLang="de-DE" sz="2000" b="1" smtClean="0">
                <a:solidFill>
                  <a:schemeClr val="bg1"/>
                </a:solidFill>
              </a:rPr>
              <a:t>Maßnahmenvorschläge für die Standgewässergruppen</a:t>
            </a:r>
          </a:p>
        </p:txBody>
      </p:sp>
      <p:sp>
        <p:nvSpPr>
          <p:cNvPr id="220163" name="Rectangle 3"/>
          <p:cNvSpPr>
            <a:spLocks noChangeArrowheads="1"/>
          </p:cNvSpPr>
          <p:nvPr/>
        </p:nvSpPr>
        <p:spPr bwMode="auto">
          <a:xfrm>
            <a:off x="2163763" y="850900"/>
            <a:ext cx="49911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81000" indent="-3810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838200" indent="-3810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95400" indent="-3810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752600" indent="-3810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209800" indent="-3810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6670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31242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5814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40386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 b="1">
                <a:cs typeface="Arial" charset="0"/>
              </a:rPr>
              <a:t>(4) Nicht berichtspflichtige Gewässer </a:t>
            </a:r>
            <a:r>
              <a:rPr lang="de-DE" altLang="de-DE" sz="1800" b="1" u="sng">
                <a:cs typeface="Arial" charset="0"/>
              </a:rPr>
              <a:t>mit</a:t>
            </a:r>
            <a:r>
              <a:rPr lang="de-DE" altLang="de-DE" sz="1800" b="1">
                <a:cs typeface="Arial" charset="0"/>
              </a:rPr>
              <a:t> Defiziten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 b="1">
                <a:cs typeface="Arial" charset="0"/>
              </a:rPr>
              <a:t>und Maßnahmenempfehlungen</a:t>
            </a:r>
          </a:p>
        </p:txBody>
      </p:sp>
      <p:sp>
        <p:nvSpPr>
          <p:cNvPr id="220166" name="Line 6"/>
          <p:cNvSpPr>
            <a:spLocks noChangeShapeType="1"/>
          </p:cNvSpPr>
          <p:nvPr/>
        </p:nvSpPr>
        <p:spPr bwMode="auto">
          <a:xfrm flipH="1">
            <a:off x="6873875" y="3197225"/>
            <a:ext cx="41275" cy="9128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20167" name="Line 7"/>
          <p:cNvSpPr>
            <a:spLocks noChangeShapeType="1"/>
          </p:cNvSpPr>
          <p:nvPr/>
        </p:nvSpPr>
        <p:spPr bwMode="auto">
          <a:xfrm flipH="1" flipV="1">
            <a:off x="1509713" y="4414838"/>
            <a:ext cx="558800" cy="6873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aphicFrame>
        <p:nvGraphicFramePr>
          <p:cNvPr id="220193" name="Group 33"/>
          <p:cNvGraphicFramePr>
            <a:graphicFrameLocks noGrp="1"/>
          </p:cNvGraphicFramePr>
          <p:nvPr/>
        </p:nvGraphicFramePr>
        <p:xfrm>
          <a:off x="1039813" y="5105400"/>
          <a:ext cx="2157412" cy="565468"/>
        </p:xfrm>
        <a:graphic>
          <a:graphicData uri="http://schemas.openxmlformats.org/drawingml/2006/table">
            <a:tbl>
              <a:tblPr/>
              <a:tblGrid>
                <a:gridCol w="2157412"/>
              </a:tblGrid>
              <a:tr h="2254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Calibri" pitchFamily="34" charset="0"/>
                        </a:rPr>
                        <a:t>Waldumbau im Umland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sp>
        <p:nvSpPr>
          <p:cNvPr id="220201" name="Line 41"/>
          <p:cNvSpPr>
            <a:spLocks noChangeShapeType="1"/>
          </p:cNvSpPr>
          <p:nvPr/>
        </p:nvSpPr>
        <p:spPr bwMode="auto">
          <a:xfrm>
            <a:off x="3362325" y="2617788"/>
            <a:ext cx="76200" cy="7477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aphicFrame>
        <p:nvGraphicFramePr>
          <p:cNvPr id="220211" name="Group 51"/>
          <p:cNvGraphicFramePr>
            <a:graphicFrameLocks noGrp="1"/>
          </p:cNvGraphicFramePr>
          <p:nvPr/>
        </p:nvGraphicFramePr>
        <p:xfrm>
          <a:off x="5964238" y="2295525"/>
          <a:ext cx="2157412" cy="900748"/>
        </p:xfrm>
        <a:graphic>
          <a:graphicData uri="http://schemas.openxmlformats.org/drawingml/2006/table">
            <a:tbl>
              <a:tblPr/>
              <a:tblGrid>
                <a:gridCol w="2157412"/>
              </a:tblGrid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Calibri" pitchFamily="34" charset="0"/>
                        </a:rPr>
                        <a:t>Feuchtgebiet renaturieren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 </a:t>
                      </a: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Calibri" pitchFamily="34" charset="0"/>
                        </a:rPr>
                        <a:t>Wiedervernässung durch Wasserspiegelanstieg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20220" name="Group 60"/>
          <p:cNvGraphicFramePr>
            <a:graphicFrameLocks noGrp="1"/>
          </p:cNvGraphicFramePr>
          <p:nvPr/>
        </p:nvGraphicFramePr>
        <p:xfrm>
          <a:off x="2395538" y="1697038"/>
          <a:ext cx="2157412" cy="900748"/>
        </p:xfrm>
        <a:graphic>
          <a:graphicData uri="http://schemas.openxmlformats.org/drawingml/2006/table">
            <a:tbl>
              <a:tblPr/>
              <a:tblGrid>
                <a:gridCol w="2157412"/>
              </a:tblGrid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</a:rPr>
                        <a:t>Vertiefende Untersuchungen und Kontrollen zum Nährstoffrückhalt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 Höhe Nährstoffeinträge?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0225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226" name="Picture 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8950" y="1603375"/>
            <a:ext cx="8240713" cy="511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1186" name="Rectangle 2"/>
          <p:cNvSpPr>
            <a:spLocks noGrp="1"/>
          </p:cNvSpPr>
          <p:nvPr>
            <p:ph type="title" idx="4294967295"/>
          </p:nvPr>
        </p:nvSpPr>
        <p:spPr>
          <a:xfrm>
            <a:off x="1600200" y="58738"/>
            <a:ext cx="6945313" cy="561975"/>
          </a:xfrm>
        </p:spPr>
        <p:txBody>
          <a:bodyPr/>
          <a:lstStyle/>
          <a:p>
            <a:r>
              <a:rPr lang="de-DE" altLang="de-DE" sz="2000" b="1" smtClean="0">
                <a:solidFill>
                  <a:schemeClr val="bg1"/>
                </a:solidFill>
              </a:rPr>
              <a:t>Maßnahmenvorschläge für die Standgewässergruppen</a:t>
            </a:r>
          </a:p>
        </p:txBody>
      </p:sp>
      <p:sp>
        <p:nvSpPr>
          <p:cNvPr id="221187" name="Rectangle 3"/>
          <p:cNvSpPr>
            <a:spLocks noChangeArrowheads="1"/>
          </p:cNvSpPr>
          <p:nvPr/>
        </p:nvSpPr>
        <p:spPr bwMode="auto">
          <a:xfrm>
            <a:off x="2163763" y="850900"/>
            <a:ext cx="49911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81000" indent="-3810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838200" indent="-3810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95400" indent="-3810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752600" indent="-3810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209800" indent="-3810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6670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31242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5814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40386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 b="1">
                <a:cs typeface="Arial" charset="0"/>
              </a:rPr>
              <a:t>(4) Nicht berichtspflichtige Gewässer </a:t>
            </a:r>
            <a:r>
              <a:rPr lang="de-DE" altLang="de-DE" sz="1800" b="1" u="sng">
                <a:cs typeface="Arial" charset="0"/>
              </a:rPr>
              <a:t>mit</a:t>
            </a:r>
            <a:r>
              <a:rPr lang="de-DE" altLang="de-DE" sz="1800" b="1">
                <a:cs typeface="Arial" charset="0"/>
              </a:rPr>
              <a:t> Defiziten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 b="1">
                <a:cs typeface="Arial" charset="0"/>
              </a:rPr>
              <a:t>und Maßnahmenempfehlungen</a:t>
            </a:r>
          </a:p>
        </p:txBody>
      </p:sp>
      <p:sp>
        <p:nvSpPr>
          <p:cNvPr id="221192" name="Line 8"/>
          <p:cNvSpPr>
            <a:spLocks noChangeShapeType="1"/>
          </p:cNvSpPr>
          <p:nvPr/>
        </p:nvSpPr>
        <p:spPr bwMode="auto">
          <a:xfrm>
            <a:off x="2395538" y="2393950"/>
            <a:ext cx="1143000" cy="765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aphicFrame>
        <p:nvGraphicFramePr>
          <p:cNvPr id="221217" name="Group 33"/>
          <p:cNvGraphicFramePr>
            <a:graphicFrameLocks noGrp="1"/>
          </p:cNvGraphicFramePr>
          <p:nvPr/>
        </p:nvGraphicFramePr>
        <p:xfrm>
          <a:off x="1412875" y="1874838"/>
          <a:ext cx="2157413" cy="565468"/>
        </p:xfrm>
        <a:graphic>
          <a:graphicData uri="http://schemas.openxmlformats.org/drawingml/2006/table">
            <a:tbl>
              <a:tblPr/>
              <a:tblGrid>
                <a:gridCol w="2157413"/>
              </a:tblGrid>
              <a:tr h="2254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Calibri" pitchFamily="34" charset="0"/>
                        </a:rPr>
                        <a:t>Waldumbau im Umland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1043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50" name="Picture 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3875" y="1622425"/>
            <a:ext cx="8240713" cy="511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2210" name="Rectangle 2"/>
          <p:cNvSpPr>
            <a:spLocks noGrp="1"/>
          </p:cNvSpPr>
          <p:nvPr>
            <p:ph type="title" idx="4294967295"/>
          </p:nvPr>
        </p:nvSpPr>
        <p:spPr>
          <a:xfrm>
            <a:off x="1600200" y="58738"/>
            <a:ext cx="6945313" cy="561975"/>
          </a:xfrm>
        </p:spPr>
        <p:txBody>
          <a:bodyPr/>
          <a:lstStyle/>
          <a:p>
            <a:r>
              <a:rPr lang="de-DE" altLang="de-DE" sz="2000" b="1" smtClean="0">
                <a:solidFill>
                  <a:schemeClr val="bg1"/>
                </a:solidFill>
              </a:rPr>
              <a:t>Maßnahmenvorschläge für die Standgewässergruppen</a:t>
            </a:r>
          </a:p>
        </p:txBody>
      </p:sp>
      <p:sp>
        <p:nvSpPr>
          <p:cNvPr id="222211" name="Rectangle 3"/>
          <p:cNvSpPr>
            <a:spLocks noChangeArrowheads="1"/>
          </p:cNvSpPr>
          <p:nvPr/>
        </p:nvSpPr>
        <p:spPr bwMode="auto">
          <a:xfrm>
            <a:off x="2163763" y="850900"/>
            <a:ext cx="49911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81000" indent="-3810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838200" indent="-3810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95400" indent="-3810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752600" indent="-3810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209800" indent="-3810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6670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31242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5814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40386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 b="1">
                <a:cs typeface="Arial" charset="0"/>
              </a:rPr>
              <a:t>(4) Nicht berichtspflichtige Gewässer </a:t>
            </a:r>
            <a:r>
              <a:rPr lang="de-DE" altLang="de-DE" sz="1800" b="1" u="sng">
                <a:cs typeface="Arial" charset="0"/>
              </a:rPr>
              <a:t>mit</a:t>
            </a:r>
            <a:r>
              <a:rPr lang="de-DE" altLang="de-DE" sz="1800" b="1">
                <a:cs typeface="Arial" charset="0"/>
              </a:rPr>
              <a:t> Defiziten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 b="1">
                <a:cs typeface="Arial" charset="0"/>
              </a:rPr>
              <a:t>und Maßnahmenempfehlungen</a:t>
            </a:r>
          </a:p>
        </p:txBody>
      </p:sp>
      <p:sp>
        <p:nvSpPr>
          <p:cNvPr id="222213" name="Line 5"/>
          <p:cNvSpPr>
            <a:spLocks noChangeShapeType="1"/>
          </p:cNvSpPr>
          <p:nvPr/>
        </p:nvSpPr>
        <p:spPr bwMode="auto">
          <a:xfrm flipH="1">
            <a:off x="5524500" y="2986088"/>
            <a:ext cx="452438" cy="3762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22214" name="Line 6"/>
          <p:cNvSpPr>
            <a:spLocks noChangeShapeType="1"/>
          </p:cNvSpPr>
          <p:nvPr/>
        </p:nvSpPr>
        <p:spPr bwMode="auto">
          <a:xfrm flipH="1">
            <a:off x="7318375" y="4208463"/>
            <a:ext cx="157163" cy="9937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22215" name="Line 7"/>
          <p:cNvSpPr>
            <a:spLocks noChangeShapeType="1"/>
          </p:cNvSpPr>
          <p:nvPr/>
        </p:nvSpPr>
        <p:spPr bwMode="auto">
          <a:xfrm flipH="1">
            <a:off x="5162550" y="2486025"/>
            <a:ext cx="627063" cy="15954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aphicFrame>
        <p:nvGraphicFramePr>
          <p:cNvPr id="222254" name="Group 46"/>
          <p:cNvGraphicFramePr>
            <a:graphicFrameLocks noGrp="1"/>
          </p:cNvGraphicFramePr>
          <p:nvPr/>
        </p:nvGraphicFramePr>
        <p:xfrm>
          <a:off x="5972175" y="2673350"/>
          <a:ext cx="2157413" cy="612776"/>
        </p:xfrm>
        <a:graphic>
          <a:graphicData uri="http://schemas.openxmlformats.org/drawingml/2006/table">
            <a:tbl>
              <a:tblPr/>
              <a:tblGrid>
                <a:gridCol w="2157413"/>
              </a:tblGrid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pitchFamily="34" charset="0"/>
                        </a:rPr>
                        <a:t>Gewässerrandstreifen ausweisen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22251" name="Group 43"/>
          <p:cNvGraphicFramePr>
            <a:graphicFrameLocks noGrp="1"/>
          </p:cNvGraphicFramePr>
          <p:nvPr/>
        </p:nvGraphicFramePr>
        <p:xfrm>
          <a:off x="6470650" y="3494088"/>
          <a:ext cx="2157413" cy="733108"/>
        </p:xfrm>
        <a:graphic>
          <a:graphicData uri="http://schemas.openxmlformats.org/drawingml/2006/table">
            <a:tbl>
              <a:tblPr/>
              <a:tblGrid>
                <a:gridCol w="2157413"/>
              </a:tblGrid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pitchFamily="34" charset="0"/>
                        </a:rPr>
                        <a:t>Verhinderung der Ausdehnung  der bebauten Flächen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sp>
        <p:nvSpPr>
          <p:cNvPr id="222249" name="Line 41"/>
          <p:cNvSpPr>
            <a:spLocks noChangeShapeType="1"/>
          </p:cNvSpPr>
          <p:nvPr/>
        </p:nvSpPr>
        <p:spPr bwMode="auto">
          <a:xfrm>
            <a:off x="3136900" y="2198688"/>
            <a:ext cx="963613" cy="16621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aphicFrame>
        <p:nvGraphicFramePr>
          <p:cNvPr id="222255" name="Group 47"/>
          <p:cNvGraphicFramePr>
            <a:graphicFrameLocks noGrp="1"/>
          </p:cNvGraphicFramePr>
          <p:nvPr/>
        </p:nvGraphicFramePr>
        <p:xfrm>
          <a:off x="984250" y="1862138"/>
          <a:ext cx="2157413" cy="900748"/>
        </p:xfrm>
        <a:graphic>
          <a:graphicData uri="http://schemas.openxmlformats.org/drawingml/2006/table">
            <a:tbl>
              <a:tblPr/>
              <a:tblGrid>
                <a:gridCol w="2157413"/>
              </a:tblGrid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</a:rPr>
                        <a:t>Vertiefende Untersuchungen und Kontrollen zum Nährstoffrückhalt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 Höhe Belastung aus EZG?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22272" name="Group 64"/>
          <p:cNvGraphicFramePr>
            <a:graphicFrameLocks noGrp="1"/>
          </p:cNvGraphicFramePr>
          <p:nvPr/>
        </p:nvGraphicFramePr>
        <p:xfrm>
          <a:off x="5162550" y="1573213"/>
          <a:ext cx="2157413" cy="900748"/>
        </p:xfrm>
        <a:graphic>
          <a:graphicData uri="http://schemas.openxmlformats.org/drawingml/2006/table">
            <a:tbl>
              <a:tblPr/>
              <a:tblGrid>
                <a:gridCol w="2157413"/>
              </a:tblGrid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</a:rPr>
                        <a:t>Vertiefende Untersuchungen und Kontrollen zum Nährstoffrückhalt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 Drainagen prüfen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sp>
        <p:nvSpPr>
          <p:cNvPr id="222271" name="Line 63"/>
          <p:cNvSpPr>
            <a:spLocks noChangeShapeType="1"/>
          </p:cNvSpPr>
          <p:nvPr/>
        </p:nvSpPr>
        <p:spPr bwMode="auto">
          <a:xfrm flipH="1">
            <a:off x="4019550" y="2493963"/>
            <a:ext cx="1743075" cy="22225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22273" name="Line 65"/>
          <p:cNvSpPr>
            <a:spLocks noChangeShapeType="1"/>
          </p:cNvSpPr>
          <p:nvPr/>
        </p:nvSpPr>
        <p:spPr bwMode="auto">
          <a:xfrm>
            <a:off x="3127375" y="2171700"/>
            <a:ext cx="1468438" cy="4429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5406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74" name="Picture 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025" y="1612900"/>
            <a:ext cx="8240713" cy="511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3234" name="Rectangle 2"/>
          <p:cNvSpPr>
            <a:spLocks noGrp="1"/>
          </p:cNvSpPr>
          <p:nvPr>
            <p:ph type="title" idx="4294967295"/>
          </p:nvPr>
        </p:nvSpPr>
        <p:spPr>
          <a:xfrm>
            <a:off x="1600200" y="58738"/>
            <a:ext cx="6945313" cy="561975"/>
          </a:xfrm>
        </p:spPr>
        <p:txBody>
          <a:bodyPr/>
          <a:lstStyle/>
          <a:p>
            <a:r>
              <a:rPr lang="de-DE" altLang="de-DE" sz="2000" b="1" smtClean="0">
                <a:solidFill>
                  <a:schemeClr val="bg1"/>
                </a:solidFill>
              </a:rPr>
              <a:t>Maßnahmenvorschläge für die Standgewässergruppen</a:t>
            </a:r>
          </a:p>
        </p:txBody>
      </p:sp>
      <p:sp>
        <p:nvSpPr>
          <p:cNvPr id="223235" name="Rectangle 3"/>
          <p:cNvSpPr>
            <a:spLocks noChangeArrowheads="1"/>
          </p:cNvSpPr>
          <p:nvPr/>
        </p:nvSpPr>
        <p:spPr bwMode="auto">
          <a:xfrm>
            <a:off x="2163763" y="850900"/>
            <a:ext cx="49911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81000" indent="-3810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838200" indent="-3810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95400" indent="-3810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752600" indent="-3810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209800" indent="-3810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6670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31242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5814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40386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 b="1">
                <a:cs typeface="Arial" charset="0"/>
              </a:rPr>
              <a:t>(4) Nicht berichtspflichtige Gewässer </a:t>
            </a:r>
            <a:r>
              <a:rPr lang="de-DE" altLang="de-DE" sz="1800" b="1" u="sng">
                <a:cs typeface="Arial" charset="0"/>
              </a:rPr>
              <a:t>mit</a:t>
            </a:r>
            <a:r>
              <a:rPr lang="de-DE" altLang="de-DE" sz="1800" b="1">
                <a:cs typeface="Arial" charset="0"/>
              </a:rPr>
              <a:t> Defiziten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 b="1">
                <a:cs typeface="Arial" charset="0"/>
              </a:rPr>
              <a:t>und Maßnahmenempfehlungen</a:t>
            </a:r>
          </a:p>
        </p:txBody>
      </p:sp>
      <p:sp>
        <p:nvSpPr>
          <p:cNvPr id="223239" name="Line 7"/>
          <p:cNvSpPr>
            <a:spLocks noChangeShapeType="1"/>
          </p:cNvSpPr>
          <p:nvPr/>
        </p:nvSpPr>
        <p:spPr bwMode="auto">
          <a:xfrm flipH="1" flipV="1">
            <a:off x="4230688" y="4787900"/>
            <a:ext cx="601662" cy="5556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aphicFrame>
        <p:nvGraphicFramePr>
          <p:cNvPr id="223275" name="Group 43"/>
          <p:cNvGraphicFramePr>
            <a:graphicFrameLocks noGrp="1"/>
          </p:cNvGraphicFramePr>
          <p:nvPr/>
        </p:nvGraphicFramePr>
        <p:xfrm>
          <a:off x="4840288" y="5321300"/>
          <a:ext cx="2157412" cy="612776"/>
        </p:xfrm>
        <a:graphic>
          <a:graphicData uri="http://schemas.openxmlformats.org/drawingml/2006/table">
            <a:tbl>
              <a:tblPr/>
              <a:tblGrid>
                <a:gridCol w="2157412"/>
              </a:tblGrid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pitchFamily="34" charset="0"/>
                        </a:rPr>
                        <a:t>Marode Steganlage rückbauen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23265" name="Group 33"/>
          <p:cNvGraphicFramePr>
            <a:graphicFrameLocks noGrp="1"/>
          </p:cNvGraphicFramePr>
          <p:nvPr/>
        </p:nvGraphicFramePr>
        <p:xfrm>
          <a:off x="2913063" y="2185988"/>
          <a:ext cx="2157412" cy="565468"/>
        </p:xfrm>
        <a:graphic>
          <a:graphicData uri="http://schemas.openxmlformats.org/drawingml/2006/table">
            <a:tbl>
              <a:tblPr/>
              <a:tblGrid>
                <a:gridCol w="2157412"/>
              </a:tblGrid>
              <a:tr h="2254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Uferstruktur</a:t>
                      </a:r>
                      <a:endParaRPr kumimoji="0" lang="de-DE" alt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Calibri" pitchFamily="34" charset="0"/>
                        </a:rPr>
                        <a:t>Waldumbau im Umland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sp>
        <p:nvSpPr>
          <p:cNvPr id="223273" name="Line 41"/>
          <p:cNvSpPr>
            <a:spLocks noChangeShapeType="1"/>
          </p:cNvSpPr>
          <p:nvPr/>
        </p:nvSpPr>
        <p:spPr bwMode="auto">
          <a:xfrm>
            <a:off x="5065713" y="2436813"/>
            <a:ext cx="973137" cy="3317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8162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6"/>
          <p:cNvSpPr>
            <a:spLocks noChangeArrowheads="1"/>
          </p:cNvSpPr>
          <p:nvPr/>
        </p:nvSpPr>
        <p:spPr bwMode="auto">
          <a:xfrm>
            <a:off x="0" y="884238"/>
            <a:ext cx="9144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 b="1">
                <a:cs typeface="Arial" charset="0"/>
              </a:rPr>
              <a:t>(5) Nicht berichtspflichtige Gewässer </a:t>
            </a:r>
            <a:r>
              <a:rPr lang="de-DE" altLang="de-DE" sz="1800" b="1" u="sng">
                <a:cs typeface="Arial" charset="0"/>
              </a:rPr>
              <a:t>ohne</a:t>
            </a:r>
            <a:r>
              <a:rPr lang="de-DE" altLang="de-DE" sz="1800" b="1">
                <a:cs typeface="Arial" charset="0"/>
              </a:rPr>
              <a:t> Defizite</a:t>
            </a:r>
          </a:p>
        </p:txBody>
      </p:sp>
      <p:pic>
        <p:nvPicPr>
          <p:cNvPr id="18022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1613" y="1465263"/>
            <a:ext cx="6010275" cy="528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0228" name="Textfeld 1"/>
          <p:cNvSpPr txBox="1">
            <a:spLocks noChangeArrowheads="1"/>
          </p:cNvSpPr>
          <p:nvPr/>
        </p:nvSpPr>
        <p:spPr bwMode="auto">
          <a:xfrm>
            <a:off x="1370013" y="3775075"/>
            <a:ext cx="722312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000" b="1">
                <a:cs typeface="Arial" charset="0"/>
              </a:rPr>
              <a:t>Sidowsee</a:t>
            </a:r>
            <a:endParaRPr lang="de-DE" altLang="de-DE" sz="1000" b="1">
              <a:solidFill>
                <a:srgbClr val="984807"/>
              </a:solidFill>
              <a:cs typeface="Arial" charset="0"/>
            </a:endParaRPr>
          </a:p>
        </p:txBody>
      </p:sp>
      <p:cxnSp>
        <p:nvCxnSpPr>
          <p:cNvPr id="180229" name="Gerade Verbindung mit Pfeil 18"/>
          <p:cNvCxnSpPr>
            <a:cxnSpLocks noChangeShapeType="1"/>
            <a:stCxn id="180227" idx="2"/>
            <a:endCxn id="180227" idx="2"/>
          </p:cNvCxnSpPr>
          <p:nvPr/>
        </p:nvCxnSpPr>
        <p:spPr bwMode="auto">
          <a:xfrm>
            <a:off x="4476750" y="6746875"/>
            <a:ext cx="0" cy="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" name="Gerade Verbindung mit Pfeil 31"/>
          <p:cNvCxnSpPr/>
          <p:nvPr/>
        </p:nvCxnSpPr>
        <p:spPr>
          <a:xfrm flipV="1">
            <a:off x="2097088" y="3571875"/>
            <a:ext cx="228600" cy="2047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0231" name="Textfeld 1"/>
          <p:cNvSpPr txBox="1">
            <a:spLocks noChangeArrowheads="1"/>
          </p:cNvSpPr>
          <p:nvPr/>
        </p:nvSpPr>
        <p:spPr bwMode="auto">
          <a:xfrm>
            <a:off x="3521075" y="1865313"/>
            <a:ext cx="896938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000" b="1">
                <a:cs typeface="Arial" charset="0"/>
              </a:rPr>
              <a:t>Gr. + Kl. Mechowsee</a:t>
            </a:r>
            <a:endParaRPr lang="de-DE" altLang="de-DE" sz="1000" b="1">
              <a:solidFill>
                <a:srgbClr val="984807"/>
              </a:solidFill>
              <a:cs typeface="Arial" charset="0"/>
            </a:endParaRPr>
          </a:p>
        </p:txBody>
      </p:sp>
      <p:sp>
        <p:nvSpPr>
          <p:cNvPr id="180232" name="Textfeld 1"/>
          <p:cNvSpPr txBox="1">
            <a:spLocks noChangeArrowheads="1"/>
          </p:cNvSpPr>
          <p:nvPr/>
        </p:nvSpPr>
        <p:spPr bwMode="auto">
          <a:xfrm>
            <a:off x="5494338" y="2563813"/>
            <a:ext cx="722312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000" b="1">
                <a:cs typeface="Arial" charset="0"/>
              </a:rPr>
              <a:t>Kesselsee</a:t>
            </a:r>
            <a:endParaRPr lang="de-DE" altLang="de-DE" sz="1000" b="1">
              <a:solidFill>
                <a:srgbClr val="984807"/>
              </a:solidFill>
              <a:cs typeface="Arial" charset="0"/>
            </a:endParaRPr>
          </a:p>
        </p:txBody>
      </p:sp>
      <p:sp>
        <p:nvSpPr>
          <p:cNvPr id="180233" name="Textfeld 1"/>
          <p:cNvSpPr txBox="1">
            <a:spLocks noChangeArrowheads="1"/>
          </p:cNvSpPr>
          <p:nvPr/>
        </p:nvSpPr>
        <p:spPr bwMode="auto">
          <a:xfrm>
            <a:off x="5075238" y="2092325"/>
            <a:ext cx="809625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000" b="1">
                <a:cs typeface="Arial" charset="0"/>
              </a:rPr>
              <a:t>Teich Düstermöll</a:t>
            </a:r>
            <a:endParaRPr lang="de-DE" altLang="de-DE" sz="1000" b="1">
              <a:solidFill>
                <a:srgbClr val="984807"/>
              </a:solidFill>
              <a:cs typeface="Arial" charset="0"/>
            </a:endParaRPr>
          </a:p>
        </p:txBody>
      </p:sp>
      <p:sp>
        <p:nvSpPr>
          <p:cNvPr id="180234" name="Textfeld 1"/>
          <p:cNvSpPr txBox="1">
            <a:spLocks noChangeArrowheads="1"/>
          </p:cNvSpPr>
          <p:nvPr/>
        </p:nvSpPr>
        <p:spPr bwMode="auto">
          <a:xfrm>
            <a:off x="6416675" y="3943350"/>
            <a:ext cx="939800" cy="5492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000" b="1">
                <a:cs typeface="Arial" charset="0"/>
              </a:rPr>
              <a:t>Herthasee, Grenzwasser, Neuwasser</a:t>
            </a:r>
            <a:endParaRPr lang="de-DE" altLang="de-DE" sz="1000" b="1">
              <a:solidFill>
                <a:srgbClr val="984807"/>
              </a:solidFill>
              <a:cs typeface="Arial" charset="0"/>
            </a:endParaRPr>
          </a:p>
        </p:txBody>
      </p:sp>
      <p:sp>
        <p:nvSpPr>
          <p:cNvPr id="180235" name="Textfeld 1"/>
          <p:cNvSpPr txBox="1">
            <a:spLocks noChangeArrowheads="1"/>
          </p:cNvSpPr>
          <p:nvPr/>
        </p:nvSpPr>
        <p:spPr bwMode="auto">
          <a:xfrm>
            <a:off x="6242050" y="2774950"/>
            <a:ext cx="1174750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000" b="1">
                <a:cs typeface="Arial" charset="0"/>
              </a:rPr>
              <a:t>Kl. Mäuschensee</a:t>
            </a:r>
            <a:endParaRPr lang="de-DE" altLang="de-DE" sz="1000" b="1">
              <a:solidFill>
                <a:srgbClr val="984807"/>
              </a:solidFill>
              <a:cs typeface="Arial" charset="0"/>
            </a:endParaRPr>
          </a:p>
        </p:txBody>
      </p:sp>
      <p:sp>
        <p:nvSpPr>
          <p:cNvPr id="180236" name="Textfeld 1"/>
          <p:cNvSpPr txBox="1">
            <a:spLocks noChangeArrowheads="1"/>
          </p:cNvSpPr>
          <p:nvPr/>
        </p:nvSpPr>
        <p:spPr bwMode="auto">
          <a:xfrm>
            <a:off x="2422525" y="3687763"/>
            <a:ext cx="1149350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000" b="1">
                <a:cs typeface="Arial" charset="0"/>
              </a:rPr>
              <a:t>Wuppgartenstau</a:t>
            </a:r>
            <a:endParaRPr lang="de-DE" altLang="de-DE" sz="1000" b="1">
              <a:solidFill>
                <a:srgbClr val="984807"/>
              </a:solidFill>
              <a:cs typeface="Arial" charset="0"/>
            </a:endParaRPr>
          </a:p>
        </p:txBody>
      </p:sp>
      <p:sp>
        <p:nvSpPr>
          <p:cNvPr id="180237" name="Textfeld 1"/>
          <p:cNvSpPr txBox="1">
            <a:spLocks noChangeArrowheads="1"/>
          </p:cNvSpPr>
          <p:nvPr/>
        </p:nvSpPr>
        <p:spPr bwMode="auto">
          <a:xfrm>
            <a:off x="2630488" y="3990975"/>
            <a:ext cx="1549400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000" b="1">
                <a:cs typeface="Arial" charset="0"/>
              </a:rPr>
              <a:t>Fienensee + Schulzensee</a:t>
            </a:r>
            <a:endParaRPr lang="de-DE" altLang="de-DE" sz="1000" b="1">
              <a:solidFill>
                <a:srgbClr val="984807"/>
              </a:solidFill>
              <a:cs typeface="Arial" charset="0"/>
            </a:endParaRPr>
          </a:p>
        </p:txBody>
      </p:sp>
      <p:sp>
        <p:nvSpPr>
          <p:cNvPr id="180238" name="Textfeld 1"/>
          <p:cNvSpPr txBox="1">
            <a:spLocks noChangeArrowheads="1"/>
          </p:cNvSpPr>
          <p:nvPr/>
        </p:nvSpPr>
        <p:spPr bwMode="auto">
          <a:xfrm>
            <a:off x="6964363" y="5268913"/>
            <a:ext cx="1470025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000" b="1">
                <a:cs typeface="Arial" charset="0"/>
              </a:rPr>
              <a:t>Angelteich Julianenhof</a:t>
            </a:r>
            <a:endParaRPr lang="de-DE" altLang="de-DE" sz="1000" b="1">
              <a:solidFill>
                <a:srgbClr val="984807"/>
              </a:solidFill>
              <a:cs typeface="Arial" charset="0"/>
            </a:endParaRPr>
          </a:p>
        </p:txBody>
      </p:sp>
      <p:sp>
        <p:nvSpPr>
          <p:cNvPr id="180239" name="Textfeld 1"/>
          <p:cNvSpPr txBox="1">
            <a:spLocks noChangeArrowheads="1"/>
          </p:cNvSpPr>
          <p:nvPr/>
        </p:nvSpPr>
        <p:spPr bwMode="auto">
          <a:xfrm>
            <a:off x="4465638" y="1857375"/>
            <a:ext cx="1131887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000" b="1">
                <a:cs typeface="Arial" charset="0"/>
              </a:rPr>
              <a:t>Gr. Baberowsee</a:t>
            </a:r>
            <a:endParaRPr lang="de-DE" altLang="de-DE" sz="1000" b="1">
              <a:solidFill>
                <a:srgbClr val="984807"/>
              </a:solidFill>
              <a:cs typeface="Arial" charset="0"/>
            </a:endParaRPr>
          </a:p>
        </p:txBody>
      </p:sp>
      <p:sp>
        <p:nvSpPr>
          <p:cNvPr id="180240" name="Textfeld 1"/>
          <p:cNvSpPr txBox="1">
            <a:spLocks noChangeArrowheads="1"/>
          </p:cNvSpPr>
          <p:nvPr/>
        </p:nvSpPr>
        <p:spPr bwMode="auto">
          <a:xfrm>
            <a:off x="3810000" y="5792788"/>
            <a:ext cx="966788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000" b="1">
                <a:cs typeface="Arial" charset="0"/>
              </a:rPr>
              <a:t>Gr. + Kl. Wokuhlsee</a:t>
            </a:r>
            <a:endParaRPr lang="de-DE" altLang="de-DE" sz="1000" b="1">
              <a:solidFill>
                <a:srgbClr val="984807"/>
              </a:solidFill>
              <a:cs typeface="Arial" charset="0"/>
            </a:endParaRPr>
          </a:p>
        </p:txBody>
      </p:sp>
      <p:sp>
        <p:nvSpPr>
          <p:cNvPr id="180241" name="Textfeld 1"/>
          <p:cNvSpPr txBox="1">
            <a:spLocks noChangeArrowheads="1"/>
          </p:cNvSpPr>
          <p:nvPr/>
        </p:nvSpPr>
        <p:spPr bwMode="auto">
          <a:xfrm>
            <a:off x="6838950" y="4862513"/>
            <a:ext cx="722313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000" b="1">
                <a:cs typeface="Arial" charset="0"/>
              </a:rPr>
              <a:t>Gr. + Kl. Melitzsee</a:t>
            </a:r>
            <a:endParaRPr lang="de-DE" altLang="de-DE" sz="1000" b="1">
              <a:solidFill>
                <a:srgbClr val="984807"/>
              </a:solidFill>
              <a:cs typeface="Arial" charset="0"/>
            </a:endParaRPr>
          </a:p>
        </p:txBody>
      </p:sp>
      <p:sp>
        <p:nvSpPr>
          <p:cNvPr id="180242" name="Textfeld 1"/>
          <p:cNvSpPr txBox="1">
            <a:spLocks noChangeArrowheads="1"/>
          </p:cNvSpPr>
          <p:nvPr/>
        </p:nvSpPr>
        <p:spPr bwMode="auto">
          <a:xfrm>
            <a:off x="5818188" y="5761038"/>
            <a:ext cx="722312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000" b="1">
                <a:cs typeface="Arial" charset="0"/>
              </a:rPr>
              <a:t>Gabssee</a:t>
            </a:r>
            <a:endParaRPr lang="de-DE" altLang="de-DE" sz="1000" b="1">
              <a:solidFill>
                <a:srgbClr val="984807"/>
              </a:solidFill>
              <a:cs typeface="Arial" charset="0"/>
            </a:endParaRPr>
          </a:p>
        </p:txBody>
      </p:sp>
      <p:sp>
        <p:nvSpPr>
          <p:cNvPr id="180243" name="Textfeld 1"/>
          <p:cNvSpPr txBox="1">
            <a:spLocks noChangeArrowheads="1"/>
          </p:cNvSpPr>
          <p:nvPr/>
        </p:nvSpPr>
        <p:spPr bwMode="auto">
          <a:xfrm>
            <a:off x="6770688" y="5697538"/>
            <a:ext cx="947737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000" b="1">
                <a:cs typeface="Arial" charset="0"/>
              </a:rPr>
              <a:t>Libbesickesee</a:t>
            </a:r>
            <a:endParaRPr lang="de-DE" altLang="de-DE" sz="1000" b="1">
              <a:solidFill>
                <a:srgbClr val="984807"/>
              </a:solidFill>
              <a:cs typeface="Arial" charset="0"/>
            </a:endParaRPr>
          </a:p>
        </p:txBody>
      </p:sp>
      <p:cxnSp>
        <p:nvCxnSpPr>
          <p:cNvPr id="16" name="Gerade Verbindung mit Pfeil 31"/>
          <p:cNvCxnSpPr/>
          <p:nvPr/>
        </p:nvCxnSpPr>
        <p:spPr>
          <a:xfrm flipV="1">
            <a:off x="3436938" y="3535363"/>
            <a:ext cx="228600" cy="20478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31"/>
          <p:cNvCxnSpPr/>
          <p:nvPr/>
        </p:nvCxnSpPr>
        <p:spPr>
          <a:xfrm flipV="1">
            <a:off x="4105275" y="3803650"/>
            <a:ext cx="228600" cy="2047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31"/>
          <p:cNvCxnSpPr/>
          <p:nvPr/>
        </p:nvCxnSpPr>
        <p:spPr>
          <a:xfrm flipV="1">
            <a:off x="4252913" y="5603875"/>
            <a:ext cx="4762" cy="18573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31"/>
          <p:cNvCxnSpPr/>
          <p:nvPr/>
        </p:nvCxnSpPr>
        <p:spPr>
          <a:xfrm flipV="1">
            <a:off x="6253163" y="5575300"/>
            <a:ext cx="4762" cy="18573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248" name="Gerade Verbindung mit Pfeil 31"/>
          <p:cNvCxnSpPr>
            <a:cxnSpLocks noChangeShapeType="1"/>
          </p:cNvCxnSpPr>
          <p:nvPr/>
        </p:nvCxnSpPr>
        <p:spPr bwMode="auto">
          <a:xfrm flipH="1" flipV="1">
            <a:off x="6510338" y="5510213"/>
            <a:ext cx="249237" cy="187325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0249" name="Gerade Verbindung mit Pfeil 31"/>
          <p:cNvCxnSpPr>
            <a:cxnSpLocks noChangeShapeType="1"/>
          </p:cNvCxnSpPr>
          <p:nvPr/>
        </p:nvCxnSpPr>
        <p:spPr bwMode="auto">
          <a:xfrm flipH="1" flipV="1">
            <a:off x="6748463" y="5392738"/>
            <a:ext cx="214312" cy="3175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0250" name="Gerade Verbindung mit Pfeil 31"/>
          <p:cNvCxnSpPr>
            <a:cxnSpLocks noChangeShapeType="1"/>
          </p:cNvCxnSpPr>
          <p:nvPr/>
        </p:nvCxnSpPr>
        <p:spPr bwMode="auto">
          <a:xfrm>
            <a:off x="4756150" y="2101850"/>
            <a:ext cx="7938" cy="587375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" name="Gerade Verbindung mit Pfeil 31"/>
          <p:cNvCxnSpPr/>
          <p:nvPr/>
        </p:nvCxnSpPr>
        <p:spPr>
          <a:xfrm flipV="1">
            <a:off x="4672013" y="2492375"/>
            <a:ext cx="366712" cy="24765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252" name="Gerade Verbindung mit Pfeil 31"/>
          <p:cNvCxnSpPr>
            <a:cxnSpLocks noChangeShapeType="1"/>
          </p:cNvCxnSpPr>
          <p:nvPr/>
        </p:nvCxnSpPr>
        <p:spPr bwMode="auto">
          <a:xfrm flipH="1" flipV="1">
            <a:off x="5921375" y="4171950"/>
            <a:ext cx="492125" cy="3175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" name="Gerade Verbindung mit Pfeil 31"/>
          <p:cNvCxnSpPr/>
          <p:nvPr/>
        </p:nvCxnSpPr>
        <p:spPr>
          <a:xfrm flipV="1">
            <a:off x="5802313" y="3000375"/>
            <a:ext cx="434975" cy="35242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0254" name="Textfeld 1"/>
          <p:cNvSpPr txBox="1">
            <a:spLocks noChangeArrowheads="1"/>
          </p:cNvSpPr>
          <p:nvPr/>
        </p:nvSpPr>
        <p:spPr bwMode="auto">
          <a:xfrm>
            <a:off x="3968750" y="3043238"/>
            <a:ext cx="1131888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000" b="1">
                <a:cs typeface="Arial" charset="0"/>
              </a:rPr>
              <a:t>Gr. Letzelthinsee</a:t>
            </a:r>
            <a:endParaRPr lang="de-DE" altLang="de-DE" sz="1000" b="1">
              <a:solidFill>
                <a:srgbClr val="984807"/>
              </a:solidFill>
              <a:cs typeface="Arial" charset="0"/>
            </a:endParaRPr>
          </a:p>
        </p:txBody>
      </p:sp>
      <p:cxnSp>
        <p:nvCxnSpPr>
          <p:cNvPr id="28" name="Gerade Verbindung mit Pfeil 31"/>
          <p:cNvCxnSpPr/>
          <p:nvPr/>
        </p:nvCxnSpPr>
        <p:spPr>
          <a:xfrm flipV="1">
            <a:off x="6238875" y="5121275"/>
            <a:ext cx="639763" cy="7143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mit Pfeil 31"/>
          <p:cNvCxnSpPr/>
          <p:nvPr/>
        </p:nvCxnSpPr>
        <p:spPr>
          <a:xfrm flipV="1">
            <a:off x="4867275" y="2855913"/>
            <a:ext cx="4763" cy="18573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257" name="Gerade Verbindung mit Pfeil 31"/>
          <p:cNvCxnSpPr>
            <a:cxnSpLocks noChangeShapeType="1"/>
          </p:cNvCxnSpPr>
          <p:nvPr/>
        </p:nvCxnSpPr>
        <p:spPr bwMode="auto">
          <a:xfrm flipH="1" flipV="1">
            <a:off x="5127625" y="2725738"/>
            <a:ext cx="379413" cy="11112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0258" name="Rectangle 2"/>
          <p:cNvSpPr>
            <a:spLocks noGrp="1"/>
          </p:cNvSpPr>
          <p:nvPr>
            <p:ph type="title" idx="4294967295"/>
          </p:nvPr>
        </p:nvSpPr>
        <p:spPr>
          <a:xfrm>
            <a:off x="1600200" y="58738"/>
            <a:ext cx="6945313" cy="561975"/>
          </a:xfrm>
        </p:spPr>
        <p:txBody>
          <a:bodyPr/>
          <a:lstStyle/>
          <a:p>
            <a:r>
              <a:rPr lang="de-DE" altLang="de-DE" sz="2000" b="1" smtClean="0">
                <a:solidFill>
                  <a:schemeClr val="bg1"/>
                </a:solidFill>
              </a:rPr>
              <a:t>Maßnahmenvorschläge für die Standgewässergruppen</a:t>
            </a:r>
          </a:p>
        </p:txBody>
      </p:sp>
      <p:cxnSp>
        <p:nvCxnSpPr>
          <p:cNvPr id="2" name="Gerade Verbindung mit Pfeil 31"/>
          <p:cNvCxnSpPr>
            <a:cxnSpLocks noChangeShapeType="1"/>
          </p:cNvCxnSpPr>
          <p:nvPr/>
        </p:nvCxnSpPr>
        <p:spPr bwMode="auto">
          <a:xfrm>
            <a:off x="3990975" y="2217738"/>
            <a:ext cx="152400" cy="144462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583688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8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81038"/>
            <a:ext cx="9144000" cy="617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0" name="Rectangle 3"/>
          <p:cNvSpPr>
            <a:spLocks noChangeArrowheads="1"/>
          </p:cNvSpPr>
          <p:nvPr/>
        </p:nvSpPr>
        <p:spPr bwMode="auto">
          <a:xfrm>
            <a:off x="457200" y="549275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spcBef>
                <a:spcPct val="20000"/>
              </a:spcBef>
              <a:buFont typeface="Arial" charset="0"/>
              <a:buNone/>
            </a:pPr>
            <a:endParaRPr lang="de-DE" altLang="de-DE" sz="3200"/>
          </a:p>
          <a:p>
            <a:pPr algn="ctr" eaLnBrk="0" hangingPunct="0">
              <a:spcBef>
                <a:spcPct val="20000"/>
              </a:spcBef>
              <a:buFont typeface="Arial" charset="0"/>
              <a:buNone/>
            </a:pPr>
            <a:endParaRPr lang="de-DE" altLang="de-DE" sz="3200"/>
          </a:p>
          <a:p>
            <a:pPr algn="ctr" eaLnBrk="0" hangingPunct="0">
              <a:spcBef>
                <a:spcPct val="20000"/>
              </a:spcBef>
              <a:buFont typeface="Arial" charset="0"/>
              <a:buNone/>
            </a:pPr>
            <a:r>
              <a:rPr lang="de-DE" altLang="de-DE" sz="3200">
                <a:solidFill>
                  <a:srgbClr val="FF6600"/>
                </a:solidFill>
              </a:rPr>
              <a:t>Vielen Dank für Ihre Aufmerksamkeit!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hteck 1"/>
          <p:cNvSpPr>
            <a:spLocks noChangeArrowheads="1"/>
          </p:cNvSpPr>
          <p:nvPr/>
        </p:nvSpPr>
        <p:spPr bwMode="auto">
          <a:xfrm>
            <a:off x="0" y="760949"/>
            <a:ext cx="914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Aft>
                <a:spcPts val="1200"/>
              </a:spcAft>
            </a:pPr>
            <a:r>
              <a:rPr lang="de-DE" altLang="de-DE" b="1" dirty="0" smtClean="0"/>
              <a:t>Maßnahmen </a:t>
            </a:r>
            <a:r>
              <a:rPr lang="de-DE" altLang="de-DE" b="1" dirty="0"/>
              <a:t>zur Verbesserung der Gewässermorphologie</a:t>
            </a:r>
          </a:p>
        </p:txBody>
      </p:sp>
      <p:grpSp>
        <p:nvGrpSpPr>
          <p:cNvPr id="6" name="Group 10"/>
          <p:cNvGrpSpPr>
            <a:grpSpLocks/>
          </p:cNvGrpSpPr>
          <p:nvPr/>
        </p:nvGrpSpPr>
        <p:grpSpPr bwMode="auto">
          <a:xfrm>
            <a:off x="220663" y="2039938"/>
            <a:ext cx="8769350" cy="1347787"/>
            <a:chOff x="236" y="1447"/>
            <a:chExt cx="5524" cy="849"/>
          </a:xfrm>
        </p:grpSpPr>
        <p:grpSp>
          <p:nvGrpSpPr>
            <p:cNvPr id="7" name="Group 11"/>
            <p:cNvGrpSpPr>
              <a:grpSpLocks/>
            </p:cNvGrpSpPr>
            <p:nvPr/>
          </p:nvGrpSpPr>
          <p:grpSpPr bwMode="auto">
            <a:xfrm>
              <a:off x="259" y="1529"/>
              <a:ext cx="5458" cy="767"/>
              <a:chOff x="259" y="1529"/>
              <a:chExt cx="5458" cy="767"/>
            </a:xfrm>
          </p:grpSpPr>
          <p:sp>
            <p:nvSpPr>
              <p:cNvPr id="10" name="Freeform 12"/>
              <p:cNvSpPr>
                <a:spLocks/>
              </p:cNvSpPr>
              <p:nvPr/>
            </p:nvSpPr>
            <p:spPr bwMode="auto">
              <a:xfrm>
                <a:off x="2674" y="1935"/>
                <a:ext cx="1935" cy="103"/>
              </a:xfrm>
              <a:custGeom>
                <a:avLst/>
                <a:gdLst>
                  <a:gd name="T0" fmla="*/ 0 w 1935"/>
                  <a:gd name="T1" fmla="*/ 0 h 103"/>
                  <a:gd name="T2" fmla="*/ 1935 w 1935"/>
                  <a:gd name="T3" fmla="*/ 0 h 103"/>
                  <a:gd name="T4" fmla="*/ 1661 w 1935"/>
                  <a:gd name="T5" fmla="*/ 74 h 103"/>
                  <a:gd name="T6" fmla="*/ 1499 w 1935"/>
                  <a:gd name="T7" fmla="*/ 103 h 103"/>
                  <a:gd name="T8" fmla="*/ 627 w 1935"/>
                  <a:gd name="T9" fmla="*/ 88 h 103"/>
                  <a:gd name="T10" fmla="*/ 524 w 1935"/>
                  <a:gd name="T11" fmla="*/ 74 h 103"/>
                  <a:gd name="T12" fmla="*/ 214 w 1935"/>
                  <a:gd name="T13" fmla="*/ 44 h 103"/>
                  <a:gd name="T14" fmla="*/ 0 w 1935"/>
                  <a:gd name="T15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35" h="103">
                    <a:moveTo>
                      <a:pt x="0" y="0"/>
                    </a:moveTo>
                    <a:lnTo>
                      <a:pt x="1935" y="0"/>
                    </a:lnTo>
                    <a:lnTo>
                      <a:pt x="1661" y="74"/>
                    </a:lnTo>
                    <a:lnTo>
                      <a:pt x="1499" y="103"/>
                    </a:lnTo>
                    <a:lnTo>
                      <a:pt x="627" y="88"/>
                    </a:lnTo>
                    <a:lnTo>
                      <a:pt x="524" y="74"/>
                    </a:lnTo>
                    <a:lnTo>
                      <a:pt x="214" y="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36000" rIns="36000" bIns="36000"/>
              <a:lstStyle/>
              <a:p>
                <a:endParaRPr lang="de-DE"/>
              </a:p>
            </p:txBody>
          </p:sp>
          <p:grpSp>
            <p:nvGrpSpPr>
              <p:cNvPr id="11" name="Group 13"/>
              <p:cNvGrpSpPr>
                <a:grpSpLocks/>
              </p:cNvGrpSpPr>
              <p:nvPr/>
            </p:nvGrpSpPr>
            <p:grpSpPr bwMode="auto">
              <a:xfrm>
                <a:off x="259" y="1529"/>
                <a:ext cx="5458" cy="767"/>
                <a:chOff x="259" y="1529"/>
                <a:chExt cx="5458" cy="767"/>
              </a:xfrm>
            </p:grpSpPr>
            <p:sp>
              <p:nvSpPr>
                <p:cNvPr id="12" name="Freeform 14"/>
                <p:cNvSpPr>
                  <a:spLocks/>
                </p:cNvSpPr>
                <p:nvPr/>
              </p:nvSpPr>
              <p:spPr bwMode="auto">
                <a:xfrm>
                  <a:off x="1004" y="1794"/>
                  <a:ext cx="4077" cy="148"/>
                </a:xfrm>
                <a:custGeom>
                  <a:avLst/>
                  <a:gdLst>
                    <a:gd name="T0" fmla="*/ 0 w 4077"/>
                    <a:gd name="T1" fmla="*/ 0 h 148"/>
                    <a:gd name="T2" fmla="*/ 4077 w 4077"/>
                    <a:gd name="T3" fmla="*/ 0 h 148"/>
                    <a:gd name="T4" fmla="*/ 3486 w 4077"/>
                    <a:gd name="T5" fmla="*/ 148 h 148"/>
                    <a:gd name="T6" fmla="*/ 1817 w 4077"/>
                    <a:gd name="T7" fmla="*/ 148 h 148"/>
                    <a:gd name="T8" fmla="*/ 1647 w 4077"/>
                    <a:gd name="T9" fmla="*/ 148 h 148"/>
                    <a:gd name="T10" fmla="*/ 850 w 4077"/>
                    <a:gd name="T11" fmla="*/ 74 h 148"/>
                    <a:gd name="T12" fmla="*/ 222 w 4077"/>
                    <a:gd name="T13" fmla="*/ 8 h 148"/>
                    <a:gd name="T14" fmla="*/ 89 w 4077"/>
                    <a:gd name="T15" fmla="*/ 8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077" h="148">
                      <a:moveTo>
                        <a:pt x="0" y="0"/>
                      </a:moveTo>
                      <a:lnTo>
                        <a:pt x="4077" y="0"/>
                      </a:lnTo>
                      <a:lnTo>
                        <a:pt x="3486" y="148"/>
                      </a:lnTo>
                      <a:lnTo>
                        <a:pt x="1817" y="148"/>
                      </a:lnTo>
                      <a:lnTo>
                        <a:pt x="1647" y="148"/>
                      </a:lnTo>
                      <a:lnTo>
                        <a:pt x="850" y="74"/>
                      </a:lnTo>
                      <a:lnTo>
                        <a:pt x="222" y="8"/>
                      </a:lnTo>
                      <a:lnTo>
                        <a:pt x="89" y="8"/>
                      </a:ln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36000" tIns="36000" rIns="36000" bIns="36000"/>
                <a:lstStyle/>
                <a:p>
                  <a:endParaRPr lang="de-DE"/>
                </a:p>
              </p:txBody>
            </p:sp>
            <p:sp>
              <p:nvSpPr>
                <p:cNvPr id="13" name="Freeform 15"/>
                <p:cNvSpPr>
                  <a:spLocks/>
                </p:cNvSpPr>
                <p:nvPr/>
              </p:nvSpPr>
              <p:spPr bwMode="auto">
                <a:xfrm>
                  <a:off x="3146" y="1987"/>
                  <a:ext cx="1364" cy="305"/>
                </a:xfrm>
                <a:custGeom>
                  <a:avLst/>
                  <a:gdLst>
                    <a:gd name="T0" fmla="*/ 0 w 1364"/>
                    <a:gd name="T1" fmla="*/ 0 h 305"/>
                    <a:gd name="T2" fmla="*/ 163 w 1364"/>
                    <a:gd name="T3" fmla="*/ 51 h 305"/>
                    <a:gd name="T4" fmla="*/ 259 w 1364"/>
                    <a:gd name="T5" fmla="*/ 177 h 305"/>
                    <a:gd name="T6" fmla="*/ 333 w 1364"/>
                    <a:gd name="T7" fmla="*/ 251 h 305"/>
                    <a:gd name="T8" fmla="*/ 621 w 1364"/>
                    <a:gd name="T9" fmla="*/ 288 h 305"/>
                    <a:gd name="T10" fmla="*/ 872 w 1364"/>
                    <a:gd name="T11" fmla="*/ 288 h 305"/>
                    <a:gd name="T12" fmla="*/ 1027 w 1364"/>
                    <a:gd name="T13" fmla="*/ 184 h 305"/>
                    <a:gd name="T14" fmla="*/ 1152 w 1364"/>
                    <a:gd name="T15" fmla="*/ 51 h 305"/>
                    <a:gd name="T16" fmla="*/ 1182 w 1364"/>
                    <a:gd name="T17" fmla="*/ 14 h 305"/>
                    <a:gd name="T18" fmla="*/ 59 w 1364"/>
                    <a:gd name="T19" fmla="*/ 7 h 3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64" h="305">
                      <a:moveTo>
                        <a:pt x="0" y="0"/>
                      </a:moveTo>
                      <a:cubicBezTo>
                        <a:pt x="60" y="11"/>
                        <a:pt x="120" y="22"/>
                        <a:pt x="163" y="51"/>
                      </a:cubicBezTo>
                      <a:cubicBezTo>
                        <a:pt x="206" y="80"/>
                        <a:pt x="231" y="144"/>
                        <a:pt x="259" y="177"/>
                      </a:cubicBezTo>
                      <a:cubicBezTo>
                        <a:pt x="287" y="210"/>
                        <a:pt x="273" y="233"/>
                        <a:pt x="333" y="251"/>
                      </a:cubicBezTo>
                      <a:cubicBezTo>
                        <a:pt x="393" y="269"/>
                        <a:pt x="531" y="282"/>
                        <a:pt x="621" y="288"/>
                      </a:cubicBezTo>
                      <a:cubicBezTo>
                        <a:pt x="711" y="294"/>
                        <a:pt x="804" y="305"/>
                        <a:pt x="872" y="288"/>
                      </a:cubicBezTo>
                      <a:cubicBezTo>
                        <a:pt x="940" y="271"/>
                        <a:pt x="980" y="224"/>
                        <a:pt x="1027" y="184"/>
                      </a:cubicBezTo>
                      <a:cubicBezTo>
                        <a:pt x="1074" y="144"/>
                        <a:pt x="1126" y="79"/>
                        <a:pt x="1152" y="51"/>
                      </a:cubicBezTo>
                      <a:cubicBezTo>
                        <a:pt x="1178" y="23"/>
                        <a:pt x="1364" y="21"/>
                        <a:pt x="1182" y="14"/>
                      </a:cubicBezTo>
                      <a:cubicBezTo>
                        <a:pt x="1000" y="7"/>
                        <a:pt x="529" y="7"/>
                        <a:pt x="59" y="7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36000" tIns="36000" rIns="36000" bIns="36000"/>
                <a:lstStyle/>
                <a:p>
                  <a:endParaRPr lang="de-DE"/>
                </a:p>
              </p:txBody>
            </p:sp>
            <p:sp>
              <p:nvSpPr>
                <p:cNvPr id="14" name="Freeform 16"/>
                <p:cNvSpPr>
                  <a:spLocks/>
                </p:cNvSpPr>
                <p:nvPr/>
              </p:nvSpPr>
              <p:spPr bwMode="auto">
                <a:xfrm>
                  <a:off x="259" y="1529"/>
                  <a:ext cx="5458" cy="767"/>
                </a:xfrm>
                <a:custGeom>
                  <a:avLst/>
                  <a:gdLst>
                    <a:gd name="T0" fmla="*/ 0 w 5428"/>
                    <a:gd name="T1" fmla="*/ 52 h 745"/>
                    <a:gd name="T2" fmla="*/ 133 w 5428"/>
                    <a:gd name="T3" fmla="*/ 207 h 745"/>
                    <a:gd name="T4" fmla="*/ 576 w 5428"/>
                    <a:gd name="T5" fmla="*/ 251 h 745"/>
                    <a:gd name="T6" fmla="*/ 2356 w 5428"/>
                    <a:gd name="T7" fmla="*/ 406 h 745"/>
                    <a:gd name="T8" fmla="*/ 2969 w 5428"/>
                    <a:gd name="T9" fmla="*/ 480 h 745"/>
                    <a:gd name="T10" fmla="*/ 3198 w 5428"/>
                    <a:gd name="T11" fmla="*/ 687 h 745"/>
                    <a:gd name="T12" fmla="*/ 3663 w 5428"/>
                    <a:gd name="T13" fmla="*/ 738 h 745"/>
                    <a:gd name="T14" fmla="*/ 3892 w 5428"/>
                    <a:gd name="T15" fmla="*/ 642 h 745"/>
                    <a:gd name="T16" fmla="*/ 4040 w 5428"/>
                    <a:gd name="T17" fmla="*/ 487 h 745"/>
                    <a:gd name="T18" fmla="*/ 4150 w 5428"/>
                    <a:gd name="T19" fmla="*/ 443 h 745"/>
                    <a:gd name="T20" fmla="*/ 4697 w 5428"/>
                    <a:gd name="T21" fmla="*/ 280 h 745"/>
                    <a:gd name="T22" fmla="*/ 5184 w 5428"/>
                    <a:gd name="T23" fmla="*/ 155 h 745"/>
                    <a:gd name="T24" fmla="*/ 5428 w 5428"/>
                    <a:gd name="T25" fmla="*/ 0 h 7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5428" h="745">
                      <a:moveTo>
                        <a:pt x="0" y="52"/>
                      </a:moveTo>
                      <a:cubicBezTo>
                        <a:pt x="18" y="113"/>
                        <a:pt x="37" y="174"/>
                        <a:pt x="133" y="207"/>
                      </a:cubicBezTo>
                      <a:cubicBezTo>
                        <a:pt x="229" y="240"/>
                        <a:pt x="206" y="218"/>
                        <a:pt x="576" y="251"/>
                      </a:cubicBezTo>
                      <a:cubicBezTo>
                        <a:pt x="946" y="284"/>
                        <a:pt x="1957" y="368"/>
                        <a:pt x="2356" y="406"/>
                      </a:cubicBezTo>
                      <a:cubicBezTo>
                        <a:pt x="2755" y="444"/>
                        <a:pt x="2829" y="433"/>
                        <a:pt x="2969" y="480"/>
                      </a:cubicBezTo>
                      <a:cubicBezTo>
                        <a:pt x="3109" y="527"/>
                        <a:pt x="3082" y="644"/>
                        <a:pt x="3198" y="687"/>
                      </a:cubicBezTo>
                      <a:cubicBezTo>
                        <a:pt x="3314" y="730"/>
                        <a:pt x="3547" y="745"/>
                        <a:pt x="3663" y="738"/>
                      </a:cubicBezTo>
                      <a:cubicBezTo>
                        <a:pt x="3779" y="731"/>
                        <a:pt x="3829" y="684"/>
                        <a:pt x="3892" y="642"/>
                      </a:cubicBezTo>
                      <a:cubicBezTo>
                        <a:pt x="3955" y="600"/>
                        <a:pt x="3997" y="520"/>
                        <a:pt x="4040" y="487"/>
                      </a:cubicBezTo>
                      <a:cubicBezTo>
                        <a:pt x="4083" y="454"/>
                        <a:pt x="4041" y="477"/>
                        <a:pt x="4150" y="443"/>
                      </a:cubicBezTo>
                      <a:cubicBezTo>
                        <a:pt x="4259" y="409"/>
                        <a:pt x="4525" y="328"/>
                        <a:pt x="4697" y="280"/>
                      </a:cubicBezTo>
                      <a:cubicBezTo>
                        <a:pt x="4869" y="232"/>
                        <a:pt x="5062" y="202"/>
                        <a:pt x="5184" y="155"/>
                      </a:cubicBezTo>
                      <a:cubicBezTo>
                        <a:pt x="5306" y="108"/>
                        <a:pt x="5367" y="54"/>
                        <a:pt x="5428" y="0"/>
                      </a:cubicBezTo>
                    </a:path>
                  </a:pathLst>
                </a:custGeom>
                <a:noFill/>
                <a:ln w="381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36000" tIns="36000" rIns="36000" bIns="36000"/>
                <a:lstStyle/>
                <a:p>
                  <a:endParaRPr lang="de-DE"/>
                </a:p>
              </p:txBody>
            </p:sp>
          </p:grpSp>
        </p:grpSp>
        <p:sp>
          <p:nvSpPr>
            <p:cNvPr id="8" name="Freeform 17"/>
            <p:cNvSpPr>
              <a:spLocks/>
            </p:cNvSpPr>
            <p:nvPr/>
          </p:nvSpPr>
          <p:spPr bwMode="auto">
            <a:xfrm>
              <a:off x="236" y="1447"/>
              <a:ext cx="30" cy="156"/>
            </a:xfrm>
            <a:custGeom>
              <a:avLst/>
              <a:gdLst>
                <a:gd name="T0" fmla="*/ 30 w 30"/>
                <a:gd name="T1" fmla="*/ 156 h 156"/>
                <a:gd name="T2" fmla="*/ 0 w 30"/>
                <a:gd name="T3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0" h="156">
                  <a:moveTo>
                    <a:pt x="30" y="156"/>
                  </a:moveTo>
                  <a:cubicBezTo>
                    <a:pt x="30" y="156"/>
                    <a:pt x="15" y="78"/>
                    <a:pt x="0" y="0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/>
            <a:lstStyle/>
            <a:p>
              <a:endParaRPr lang="de-DE"/>
            </a:p>
          </p:txBody>
        </p:sp>
        <p:sp>
          <p:nvSpPr>
            <p:cNvPr id="9" name="Freeform 18"/>
            <p:cNvSpPr>
              <a:spLocks/>
            </p:cNvSpPr>
            <p:nvPr/>
          </p:nvSpPr>
          <p:spPr bwMode="auto">
            <a:xfrm>
              <a:off x="5716" y="1455"/>
              <a:ext cx="44" cy="74"/>
            </a:xfrm>
            <a:custGeom>
              <a:avLst/>
              <a:gdLst>
                <a:gd name="T0" fmla="*/ 0 w 44"/>
                <a:gd name="T1" fmla="*/ 74 h 74"/>
                <a:gd name="T2" fmla="*/ 44 w 44"/>
                <a:gd name="T3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4" h="74">
                  <a:moveTo>
                    <a:pt x="0" y="74"/>
                  </a:moveTo>
                  <a:cubicBezTo>
                    <a:pt x="18" y="43"/>
                    <a:pt x="37" y="12"/>
                    <a:pt x="44" y="0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/>
            <a:lstStyle/>
            <a:p>
              <a:endParaRPr lang="de-DE"/>
            </a:p>
          </p:txBody>
        </p:sp>
      </p:grpSp>
      <p:sp>
        <p:nvSpPr>
          <p:cNvPr id="15" name="Text Box 99"/>
          <p:cNvSpPr txBox="1">
            <a:spLocks noChangeArrowheads="1"/>
          </p:cNvSpPr>
          <p:nvPr/>
        </p:nvSpPr>
        <p:spPr bwMode="auto">
          <a:xfrm>
            <a:off x="400050" y="3679825"/>
            <a:ext cx="3940175" cy="3365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altLang="de-DE" b="1" dirty="0" smtClean="0">
                <a:solidFill>
                  <a:schemeClr val="tx2">
                    <a:lumMod val="75000"/>
                  </a:schemeClr>
                </a:solidFill>
              </a:rPr>
              <a:t>Flachwasserzone (Sedimentation) </a:t>
            </a:r>
            <a:endParaRPr lang="de-DE" altLang="de-DE" b="1" dirty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de-DE" altLang="de-DE" dirty="0">
                <a:solidFill>
                  <a:schemeClr val="tx2">
                    <a:lumMod val="75000"/>
                  </a:schemeClr>
                </a:solidFill>
              </a:rPr>
              <a:t>(überwiegend organisches Substrat):</a:t>
            </a:r>
          </a:p>
          <a:p>
            <a:pPr algn="ctr">
              <a:spcBef>
                <a:spcPct val="50000"/>
              </a:spcBef>
              <a:buFontTx/>
              <a:buChar char="•"/>
            </a:pPr>
            <a:r>
              <a:rPr lang="de-DE" altLang="de-DE" sz="1600" b="1" i="1" dirty="0">
                <a:solidFill>
                  <a:schemeClr val="tx2">
                    <a:lumMod val="75000"/>
                  </a:schemeClr>
                </a:solidFill>
              </a:rPr>
              <a:t> Lebensraum von Fröschen, Kröten, Libellenlarven, usw.</a:t>
            </a:r>
          </a:p>
          <a:p>
            <a:pPr algn="ctr">
              <a:spcBef>
                <a:spcPct val="50000"/>
              </a:spcBef>
              <a:buFontTx/>
              <a:buChar char="•"/>
            </a:pPr>
            <a:r>
              <a:rPr lang="de-DE" altLang="de-DE" sz="1600" b="1" i="1" dirty="0">
                <a:solidFill>
                  <a:schemeClr val="tx2">
                    <a:lumMod val="75000"/>
                  </a:schemeClr>
                </a:solidFill>
              </a:rPr>
              <a:t> Laichplatz von Fischen wie  z.B. Hecht </a:t>
            </a:r>
          </a:p>
          <a:p>
            <a:pPr algn="ctr">
              <a:spcBef>
                <a:spcPct val="50000"/>
              </a:spcBef>
              <a:buFontTx/>
              <a:buChar char="•"/>
            </a:pPr>
            <a:r>
              <a:rPr lang="de-DE" altLang="de-DE" sz="1600" b="1" i="1" dirty="0">
                <a:solidFill>
                  <a:schemeClr val="tx2">
                    <a:lumMod val="75000"/>
                  </a:schemeClr>
                </a:solidFill>
              </a:rPr>
              <a:t> Nahrungsplatz für Vögel wie Schwarzstorch oder Wasserläufer</a:t>
            </a:r>
          </a:p>
          <a:p>
            <a:pPr algn="ctr">
              <a:spcBef>
                <a:spcPct val="50000"/>
              </a:spcBef>
              <a:buFontTx/>
              <a:buChar char="•"/>
            </a:pPr>
            <a:r>
              <a:rPr lang="de-DE" altLang="de-DE" sz="1600" b="1" i="1" dirty="0">
                <a:solidFill>
                  <a:schemeClr val="tx2">
                    <a:lumMod val="75000"/>
                  </a:schemeClr>
                </a:solidFill>
              </a:rPr>
              <a:t> Lebensraum von Bachfluren wie </a:t>
            </a:r>
            <a:r>
              <a:rPr lang="de-DE" altLang="de-DE" sz="1600" b="1" i="1" dirty="0" err="1">
                <a:solidFill>
                  <a:schemeClr val="tx2">
                    <a:lumMod val="75000"/>
                  </a:schemeClr>
                </a:solidFill>
              </a:rPr>
              <a:t>Berle</a:t>
            </a:r>
            <a:r>
              <a:rPr lang="de-DE" altLang="de-DE" sz="1600" b="1" i="1" dirty="0">
                <a:solidFill>
                  <a:schemeClr val="tx2">
                    <a:lumMod val="75000"/>
                  </a:schemeClr>
                </a:solidFill>
              </a:rPr>
              <a:t> und Igelkolben</a:t>
            </a:r>
          </a:p>
          <a:p>
            <a:pPr algn="ctr">
              <a:spcBef>
                <a:spcPct val="50000"/>
              </a:spcBef>
            </a:pPr>
            <a:endParaRPr lang="de-DE" altLang="de-DE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6" name="Rectangle 100"/>
          <p:cNvSpPr>
            <a:spLocks noChangeArrowheads="1"/>
          </p:cNvSpPr>
          <p:nvPr/>
        </p:nvSpPr>
        <p:spPr bwMode="auto">
          <a:xfrm>
            <a:off x="4348599" y="4219575"/>
            <a:ext cx="3902075" cy="278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/>
          <a:p>
            <a:pPr algn="ctr"/>
            <a:r>
              <a:rPr lang="de-DE" altLang="de-DE" b="1" dirty="0">
                <a:solidFill>
                  <a:schemeClr val="tx2">
                    <a:lumMod val="75000"/>
                  </a:schemeClr>
                </a:solidFill>
              </a:rPr>
              <a:t>Tiefenzone </a:t>
            </a:r>
          </a:p>
          <a:p>
            <a:pPr algn="ctr"/>
            <a:r>
              <a:rPr lang="de-DE" altLang="de-DE" dirty="0">
                <a:solidFill>
                  <a:schemeClr val="tx2">
                    <a:lumMod val="75000"/>
                  </a:schemeClr>
                </a:solidFill>
              </a:rPr>
              <a:t>(teils mineralisches Substrat)</a:t>
            </a:r>
          </a:p>
          <a:p>
            <a:pPr algn="ctr"/>
            <a:endParaRPr lang="de-DE" altLang="de-DE" dirty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buFontTx/>
              <a:buChar char="•"/>
            </a:pPr>
            <a:r>
              <a:rPr lang="de-DE" altLang="de-DE" sz="1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de-DE" altLang="de-DE" sz="1600" b="1" i="1" dirty="0">
                <a:solidFill>
                  <a:schemeClr val="tx2">
                    <a:lumMod val="75000"/>
                  </a:schemeClr>
                </a:solidFill>
              </a:rPr>
              <a:t>Lebensraum von Muscheln, Krebsen</a:t>
            </a:r>
          </a:p>
          <a:p>
            <a:pPr algn="ctr">
              <a:spcBef>
                <a:spcPct val="50000"/>
              </a:spcBef>
              <a:buFontTx/>
              <a:buChar char="•"/>
            </a:pPr>
            <a:r>
              <a:rPr lang="de-DE" altLang="de-DE" sz="1600" b="1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de-DE" altLang="de-DE" sz="1600" b="1" i="1" dirty="0" smtClean="0">
                <a:solidFill>
                  <a:schemeClr val="tx2">
                    <a:lumMod val="75000"/>
                  </a:schemeClr>
                </a:solidFill>
              </a:rPr>
              <a:t>Lebensraum </a:t>
            </a:r>
            <a:r>
              <a:rPr lang="de-DE" altLang="de-DE" sz="1600" b="1" i="1" dirty="0">
                <a:solidFill>
                  <a:schemeClr val="tx2">
                    <a:lumMod val="75000"/>
                  </a:schemeClr>
                </a:solidFill>
              </a:rPr>
              <a:t>von Fischen wie Steinbeißer oder Bachschmerle</a:t>
            </a:r>
          </a:p>
          <a:p>
            <a:pPr algn="ctr">
              <a:spcBef>
                <a:spcPct val="50000"/>
              </a:spcBef>
              <a:buFontTx/>
              <a:buChar char="•"/>
            </a:pPr>
            <a:r>
              <a:rPr lang="de-DE" altLang="de-DE" sz="1600" b="1" i="1" dirty="0">
                <a:solidFill>
                  <a:schemeClr val="tx2">
                    <a:lumMod val="75000"/>
                  </a:schemeClr>
                </a:solidFill>
              </a:rPr>
              <a:t> Lebensraum</a:t>
            </a:r>
            <a:r>
              <a:rPr lang="de-DE" altLang="de-DE" sz="1600" b="1" dirty="0">
                <a:solidFill>
                  <a:schemeClr val="tx2">
                    <a:lumMod val="75000"/>
                  </a:schemeClr>
                </a:solidFill>
              </a:rPr>
              <a:t> von Pflanzen wie Laichkräutern</a:t>
            </a:r>
          </a:p>
          <a:p>
            <a:pPr algn="ctr"/>
            <a:r>
              <a:rPr lang="de-DE" altLang="de-DE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17" name="Line 113"/>
          <p:cNvSpPr>
            <a:spLocks noChangeShapeType="1"/>
          </p:cNvSpPr>
          <p:nvPr/>
        </p:nvSpPr>
        <p:spPr bwMode="auto">
          <a:xfrm flipH="1" flipV="1">
            <a:off x="5973763" y="3497263"/>
            <a:ext cx="409575" cy="6318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endParaRPr lang="de-DE"/>
          </a:p>
        </p:txBody>
      </p:sp>
      <p:sp>
        <p:nvSpPr>
          <p:cNvPr id="19" name="Freeform 3"/>
          <p:cNvSpPr>
            <a:spLocks/>
          </p:cNvSpPr>
          <p:nvPr/>
        </p:nvSpPr>
        <p:spPr bwMode="auto">
          <a:xfrm rot="6426163">
            <a:off x="7649369" y="2264569"/>
            <a:ext cx="155575" cy="84137"/>
          </a:xfrm>
          <a:custGeom>
            <a:avLst/>
            <a:gdLst>
              <a:gd name="T0" fmla="*/ 516 w 538"/>
              <a:gd name="T1" fmla="*/ 242 h 294"/>
              <a:gd name="T2" fmla="*/ 228 w 538"/>
              <a:gd name="T3" fmla="*/ 264 h 294"/>
              <a:gd name="T4" fmla="*/ 22 w 538"/>
              <a:gd name="T5" fmla="*/ 65 h 294"/>
              <a:gd name="T6" fmla="*/ 361 w 538"/>
              <a:gd name="T7" fmla="*/ 28 h 294"/>
              <a:gd name="T8" fmla="*/ 516 w 538"/>
              <a:gd name="T9" fmla="*/ 242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8" h="294">
                <a:moveTo>
                  <a:pt x="516" y="242"/>
                </a:moveTo>
                <a:cubicBezTo>
                  <a:pt x="494" y="281"/>
                  <a:pt x="310" y="294"/>
                  <a:pt x="228" y="264"/>
                </a:cubicBezTo>
                <a:cubicBezTo>
                  <a:pt x="146" y="234"/>
                  <a:pt x="0" y="104"/>
                  <a:pt x="22" y="65"/>
                </a:cubicBezTo>
                <a:cubicBezTo>
                  <a:pt x="44" y="26"/>
                  <a:pt x="276" y="0"/>
                  <a:pt x="361" y="28"/>
                </a:cubicBezTo>
                <a:cubicBezTo>
                  <a:pt x="446" y="56"/>
                  <a:pt x="538" y="203"/>
                  <a:pt x="516" y="242"/>
                </a:cubicBezTo>
                <a:close/>
              </a:path>
            </a:pathLst>
          </a:custGeom>
          <a:solidFill>
            <a:srgbClr val="608200"/>
          </a:solidFill>
          <a:ln w="9525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endParaRPr lang="de-DE"/>
          </a:p>
        </p:txBody>
      </p:sp>
      <p:sp>
        <p:nvSpPr>
          <p:cNvPr id="20" name="Freeform 4"/>
          <p:cNvSpPr>
            <a:spLocks/>
          </p:cNvSpPr>
          <p:nvPr/>
        </p:nvSpPr>
        <p:spPr bwMode="auto">
          <a:xfrm rot="21144018" flipV="1">
            <a:off x="7610475" y="2516188"/>
            <a:ext cx="244475" cy="153987"/>
          </a:xfrm>
          <a:custGeom>
            <a:avLst/>
            <a:gdLst>
              <a:gd name="T0" fmla="*/ 516 w 538"/>
              <a:gd name="T1" fmla="*/ 242 h 294"/>
              <a:gd name="T2" fmla="*/ 228 w 538"/>
              <a:gd name="T3" fmla="*/ 264 h 294"/>
              <a:gd name="T4" fmla="*/ 22 w 538"/>
              <a:gd name="T5" fmla="*/ 65 h 294"/>
              <a:gd name="T6" fmla="*/ 361 w 538"/>
              <a:gd name="T7" fmla="*/ 28 h 294"/>
              <a:gd name="T8" fmla="*/ 516 w 538"/>
              <a:gd name="T9" fmla="*/ 242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8" h="294">
                <a:moveTo>
                  <a:pt x="516" y="242"/>
                </a:moveTo>
                <a:cubicBezTo>
                  <a:pt x="494" y="281"/>
                  <a:pt x="310" y="294"/>
                  <a:pt x="228" y="264"/>
                </a:cubicBezTo>
                <a:cubicBezTo>
                  <a:pt x="146" y="234"/>
                  <a:pt x="0" y="104"/>
                  <a:pt x="22" y="65"/>
                </a:cubicBezTo>
                <a:cubicBezTo>
                  <a:pt x="44" y="26"/>
                  <a:pt x="276" y="0"/>
                  <a:pt x="361" y="28"/>
                </a:cubicBezTo>
                <a:cubicBezTo>
                  <a:pt x="446" y="56"/>
                  <a:pt x="538" y="203"/>
                  <a:pt x="516" y="242"/>
                </a:cubicBezTo>
                <a:close/>
              </a:path>
            </a:pathLst>
          </a:custGeom>
          <a:solidFill>
            <a:srgbClr val="608200"/>
          </a:solidFill>
          <a:ln w="9525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endParaRPr lang="de-DE"/>
          </a:p>
        </p:txBody>
      </p:sp>
      <p:sp>
        <p:nvSpPr>
          <p:cNvPr id="21" name="Freeform 5"/>
          <p:cNvSpPr>
            <a:spLocks/>
          </p:cNvSpPr>
          <p:nvPr/>
        </p:nvSpPr>
        <p:spPr bwMode="auto">
          <a:xfrm rot="14237128" flipV="1">
            <a:off x="7508082" y="2542381"/>
            <a:ext cx="260350" cy="87313"/>
          </a:xfrm>
          <a:custGeom>
            <a:avLst/>
            <a:gdLst>
              <a:gd name="T0" fmla="*/ 516 w 538"/>
              <a:gd name="T1" fmla="*/ 242 h 294"/>
              <a:gd name="T2" fmla="*/ 228 w 538"/>
              <a:gd name="T3" fmla="*/ 264 h 294"/>
              <a:gd name="T4" fmla="*/ 22 w 538"/>
              <a:gd name="T5" fmla="*/ 65 h 294"/>
              <a:gd name="T6" fmla="*/ 361 w 538"/>
              <a:gd name="T7" fmla="*/ 28 h 294"/>
              <a:gd name="T8" fmla="*/ 516 w 538"/>
              <a:gd name="T9" fmla="*/ 242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8" h="294">
                <a:moveTo>
                  <a:pt x="516" y="242"/>
                </a:moveTo>
                <a:cubicBezTo>
                  <a:pt x="494" y="281"/>
                  <a:pt x="310" y="294"/>
                  <a:pt x="228" y="264"/>
                </a:cubicBezTo>
                <a:cubicBezTo>
                  <a:pt x="146" y="234"/>
                  <a:pt x="0" y="104"/>
                  <a:pt x="22" y="65"/>
                </a:cubicBezTo>
                <a:cubicBezTo>
                  <a:pt x="44" y="26"/>
                  <a:pt x="276" y="0"/>
                  <a:pt x="361" y="28"/>
                </a:cubicBezTo>
                <a:cubicBezTo>
                  <a:pt x="446" y="56"/>
                  <a:pt x="538" y="203"/>
                  <a:pt x="516" y="242"/>
                </a:cubicBezTo>
                <a:close/>
              </a:path>
            </a:pathLst>
          </a:custGeom>
          <a:solidFill>
            <a:srgbClr val="608200"/>
          </a:solidFill>
          <a:ln w="9525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endParaRPr lang="de-DE"/>
          </a:p>
        </p:txBody>
      </p:sp>
      <p:sp>
        <p:nvSpPr>
          <p:cNvPr id="22" name="Freeform 6"/>
          <p:cNvSpPr>
            <a:spLocks/>
          </p:cNvSpPr>
          <p:nvPr/>
        </p:nvSpPr>
        <p:spPr bwMode="auto">
          <a:xfrm rot="864372">
            <a:off x="1266825" y="2289175"/>
            <a:ext cx="220663" cy="98425"/>
          </a:xfrm>
          <a:custGeom>
            <a:avLst/>
            <a:gdLst>
              <a:gd name="T0" fmla="*/ 516 w 538"/>
              <a:gd name="T1" fmla="*/ 242 h 294"/>
              <a:gd name="T2" fmla="*/ 228 w 538"/>
              <a:gd name="T3" fmla="*/ 264 h 294"/>
              <a:gd name="T4" fmla="*/ 22 w 538"/>
              <a:gd name="T5" fmla="*/ 65 h 294"/>
              <a:gd name="T6" fmla="*/ 361 w 538"/>
              <a:gd name="T7" fmla="*/ 28 h 294"/>
              <a:gd name="T8" fmla="*/ 516 w 538"/>
              <a:gd name="T9" fmla="*/ 242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8" h="294">
                <a:moveTo>
                  <a:pt x="516" y="242"/>
                </a:moveTo>
                <a:cubicBezTo>
                  <a:pt x="494" y="281"/>
                  <a:pt x="310" y="294"/>
                  <a:pt x="228" y="264"/>
                </a:cubicBezTo>
                <a:cubicBezTo>
                  <a:pt x="146" y="234"/>
                  <a:pt x="0" y="104"/>
                  <a:pt x="22" y="65"/>
                </a:cubicBezTo>
                <a:cubicBezTo>
                  <a:pt x="44" y="26"/>
                  <a:pt x="276" y="0"/>
                  <a:pt x="361" y="28"/>
                </a:cubicBezTo>
                <a:cubicBezTo>
                  <a:pt x="446" y="56"/>
                  <a:pt x="538" y="203"/>
                  <a:pt x="516" y="242"/>
                </a:cubicBezTo>
                <a:close/>
              </a:path>
            </a:pathLst>
          </a:custGeom>
          <a:solidFill>
            <a:srgbClr val="608200"/>
          </a:solidFill>
          <a:ln w="9525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endParaRPr lang="de-DE"/>
          </a:p>
        </p:txBody>
      </p:sp>
      <p:sp>
        <p:nvSpPr>
          <p:cNvPr id="23" name="Freeform 7"/>
          <p:cNvSpPr>
            <a:spLocks/>
          </p:cNvSpPr>
          <p:nvPr/>
        </p:nvSpPr>
        <p:spPr bwMode="auto">
          <a:xfrm rot="6426163">
            <a:off x="1372394" y="2189957"/>
            <a:ext cx="155575" cy="84137"/>
          </a:xfrm>
          <a:custGeom>
            <a:avLst/>
            <a:gdLst>
              <a:gd name="T0" fmla="*/ 516 w 538"/>
              <a:gd name="T1" fmla="*/ 242 h 294"/>
              <a:gd name="T2" fmla="*/ 228 w 538"/>
              <a:gd name="T3" fmla="*/ 264 h 294"/>
              <a:gd name="T4" fmla="*/ 22 w 538"/>
              <a:gd name="T5" fmla="*/ 65 h 294"/>
              <a:gd name="T6" fmla="*/ 361 w 538"/>
              <a:gd name="T7" fmla="*/ 28 h 294"/>
              <a:gd name="T8" fmla="*/ 516 w 538"/>
              <a:gd name="T9" fmla="*/ 242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8" h="294">
                <a:moveTo>
                  <a:pt x="516" y="242"/>
                </a:moveTo>
                <a:cubicBezTo>
                  <a:pt x="494" y="281"/>
                  <a:pt x="310" y="294"/>
                  <a:pt x="228" y="264"/>
                </a:cubicBezTo>
                <a:cubicBezTo>
                  <a:pt x="146" y="234"/>
                  <a:pt x="0" y="104"/>
                  <a:pt x="22" y="65"/>
                </a:cubicBezTo>
                <a:cubicBezTo>
                  <a:pt x="44" y="26"/>
                  <a:pt x="276" y="0"/>
                  <a:pt x="361" y="28"/>
                </a:cubicBezTo>
                <a:cubicBezTo>
                  <a:pt x="446" y="56"/>
                  <a:pt x="538" y="203"/>
                  <a:pt x="516" y="242"/>
                </a:cubicBezTo>
                <a:close/>
              </a:path>
            </a:pathLst>
          </a:custGeom>
          <a:solidFill>
            <a:srgbClr val="608200"/>
          </a:solidFill>
          <a:ln w="9525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endParaRPr lang="de-DE"/>
          </a:p>
        </p:txBody>
      </p:sp>
      <p:sp>
        <p:nvSpPr>
          <p:cNvPr id="24" name="Freeform 8"/>
          <p:cNvSpPr>
            <a:spLocks/>
          </p:cNvSpPr>
          <p:nvPr/>
        </p:nvSpPr>
        <p:spPr bwMode="auto">
          <a:xfrm rot="1593903">
            <a:off x="1195388" y="2130425"/>
            <a:ext cx="193675" cy="84138"/>
          </a:xfrm>
          <a:custGeom>
            <a:avLst/>
            <a:gdLst>
              <a:gd name="T0" fmla="*/ 516 w 538"/>
              <a:gd name="T1" fmla="*/ 242 h 294"/>
              <a:gd name="T2" fmla="*/ 228 w 538"/>
              <a:gd name="T3" fmla="*/ 264 h 294"/>
              <a:gd name="T4" fmla="*/ 22 w 538"/>
              <a:gd name="T5" fmla="*/ 65 h 294"/>
              <a:gd name="T6" fmla="*/ 361 w 538"/>
              <a:gd name="T7" fmla="*/ 28 h 294"/>
              <a:gd name="T8" fmla="*/ 516 w 538"/>
              <a:gd name="T9" fmla="*/ 242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8" h="294">
                <a:moveTo>
                  <a:pt x="516" y="242"/>
                </a:moveTo>
                <a:cubicBezTo>
                  <a:pt x="494" y="281"/>
                  <a:pt x="310" y="294"/>
                  <a:pt x="228" y="264"/>
                </a:cubicBezTo>
                <a:cubicBezTo>
                  <a:pt x="146" y="234"/>
                  <a:pt x="0" y="104"/>
                  <a:pt x="22" y="65"/>
                </a:cubicBezTo>
                <a:cubicBezTo>
                  <a:pt x="44" y="26"/>
                  <a:pt x="276" y="0"/>
                  <a:pt x="361" y="28"/>
                </a:cubicBezTo>
                <a:cubicBezTo>
                  <a:pt x="446" y="56"/>
                  <a:pt x="538" y="203"/>
                  <a:pt x="516" y="242"/>
                </a:cubicBezTo>
                <a:close/>
              </a:path>
            </a:pathLst>
          </a:custGeom>
          <a:solidFill>
            <a:srgbClr val="608200"/>
          </a:solidFill>
          <a:ln w="9525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endParaRPr lang="de-DE"/>
          </a:p>
        </p:txBody>
      </p:sp>
      <p:sp>
        <p:nvSpPr>
          <p:cNvPr id="25" name="Freeform 9"/>
          <p:cNvSpPr>
            <a:spLocks/>
          </p:cNvSpPr>
          <p:nvPr/>
        </p:nvSpPr>
        <p:spPr bwMode="auto">
          <a:xfrm rot="21144018" flipV="1">
            <a:off x="1333500" y="2441575"/>
            <a:ext cx="244475" cy="153988"/>
          </a:xfrm>
          <a:custGeom>
            <a:avLst/>
            <a:gdLst>
              <a:gd name="T0" fmla="*/ 516 w 538"/>
              <a:gd name="T1" fmla="*/ 242 h 294"/>
              <a:gd name="T2" fmla="*/ 228 w 538"/>
              <a:gd name="T3" fmla="*/ 264 h 294"/>
              <a:gd name="T4" fmla="*/ 22 w 538"/>
              <a:gd name="T5" fmla="*/ 65 h 294"/>
              <a:gd name="T6" fmla="*/ 361 w 538"/>
              <a:gd name="T7" fmla="*/ 28 h 294"/>
              <a:gd name="T8" fmla="*/ 516 w 538"/>
              <a:gd name="T9" fmla="*/ 242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8" h="294">
                <a:moveTo>
                  <a:pt x="516" y="242"/>
                </a:moveTo>
                <a:cubicBezTo>
                  <a:pt x="494" y="281"/>
                  <a:pt x="310" y="294"/>
                  <a:pt x="228" y="264"/>
                </a:cubicBezTo>
                <a:cubicBezTo>
                  <a:pt x="146" y="234"/>
                  <a:pt x="0" y="104"/>
                  <a:pt x="22" y="65"/>
                </a:cubicBezTo>
                <a:cubicBezTo>
                  <a:pt x="44" y="26"/>
                  <a:pt x="276" y="0"/>
                  <a:pt x="361" y="28"/>
                </a:cubicBezTo>
                <a:cubicBezTo>
                  <a:pt x="446" y="56"/>
                  <a:pt x="538" y="203"/>
                  <a:pt x="516" y="242"/>
                </a:cubicBezTo>
                <a:close/>
              </a:path>
            </a:pathLst>
          </a:custGeom>
          <a:solidFill>
            <a:srgbClr val="608200"/>
          </a:solidFill>
          <a:ln w="9525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endParaRPr lang="de-DE"/>
          </a:p>
        </p:txBody>
      </p:sp>
      <p:grpSp>
        <p:nvGrpSpPr>
          <p:cNvPr id="26" name="Group 10"/>
          <p:cNvGrpSpPr>
            <a:grpSpLocks/>
          </p:cNvGrpSpPr>
          <p:nvPr/>
        </p:nvGrpSpPr>
        <p:grpSpPr bwMode="auto">
          <a:xfrm>
            <a:off x="220663" y="2039938"/>
            <a:ext cx="8769350" cy="1341437"/>
            <a:chOff x="236" y="1447"/>
            <a:chExt cx="5524" cy="845"/>
          </a:xfrm>
        </p:grpSpPr>
        <p:grpSp>
          <p:nvGrpSpPr>
            <p:cNvPr id="27" name="Group 11"/>
            <p:cNvGrpSpPr>
              <a:grpSpLocks/>
            </p:cNvGrpSpPr>
            <p:nvPr/>
          </p:nvGrpSpPr>
          <p:grpSpPr bwMode="auto">
            <a:xfrm>
              <a:off x="259" y="1529"/>
              <a:ext cx="5458" cy="763"/>
              <a:chOff x="259" y="1529"/>
              <a:chExt cx="5458" cy="763"/>
            </a:xfrm>
          </p:grpSpPr>
          <p:sp>
            <p:nvSpPr>
              <p:cNvPr id="30" name="Freeform 12"/>
              <p:cNvSpPr>
                <a:spLocks/>
              </p:cNvSpPr>
              <p:nvPr/>
            </p:nvSpPr>
            <p:spPr bwMode="auto">
              <a:xfrm>
                <a:off x="2674" y="1824"/>
                <a:ext cx="2086" cy="214"/>
              </a:xfrm>
              <a:custGeom>
                <a:avLst/>
                <a:gdLst>
                  <a:gd name="T0" fmla="*/ 0 w 1935"/>
                  <a:gd name="T1" fmla="*/ 0 h 103"/>
                  <a:gd name="T2" fmla="*/ 1935 w 1935"/>
                  <a:gd name="T3" fmla="*/ 0 h 103"/>
                  <a:gd name="T4" fmla="*/ 1661 w 1935"/>
                  <a:gd name="T5" fmla="*/ 74 h 103"/>
                  <a:gd name="T6" fmla="*/ 1499 w 1935"/>
                  <a:gd name="T7" fmla="*/ 103 h 103"/>
                  <a:gd name="T8" fmla="*/ 627 w 1935"/>
                  <a:gd name="T9" fmla="*/ 88 h 103"/>
                  <a:gd name="T10" fmla="*/ 524 w 1935"/>
                  <a:gd name="T11" fmla="*/ 74 h 103"/>
                  <a:gd name="T12" fmla="*/ 214 w 1935"/>
                  <a:gd name="T13" fmla="*/ 44 h 103"/>
                  <a:gd name="T14" fmla="*/ 0 w 1935"/>
                  <a:gd name="T15" fmla="*/ 0 h 103"/>
                  <a:gd name="connsiteX0" fmla="*/ 0 w 10523"/>
                  <a:gd name="connsiteY0" fmla="*/ 0 h 10000"/>
                  <a:gd name="connsiteX1" fmla="*/ 10523 w 10523"/>
                  <a:gd name="connsiteY1" fmla="*/ 4302 h 10000"/>
                  <a:gd name="connsiteX2" fmla="*/ 8584 w 10523"/>
                  <a:gd name="connsiteY2" fmla="*/ 7184 h 10000"/>
                  <a:gd name="connsiteX3" fmla="*/ 7747 w 10523"/>
                  <a:gd name="connsiteY3" fmla="*/ 10000 h 10000"/>
                  <a:gd name="connsiteX4" fmla="*/ 3240 w 10523"/>
                  <a:gd name="connsiteY4" fmla="*/ 8544 h 10000"/>
                  <a:gd name="connsiteX5" fmla="*/ 2708 w 10523"/>
                  <a:gd name="connsiteY5" fmla="*/ 7184 h 10000"/>
                  <a:gd name="connsiteX6" fmla="*/ 1106 w 10523"/>
                  <a:gd name="connsiteY6" fmla="*/ 4272 h 10000"/>
                  <a:gd name="connsiteX7" fmla="*/ 0 w 10523"/>
                  <a:gd name="connsiteY7" fmla="*/ 0 h 10000"/>
                  <a:gd name="connsiteX0" fmla="*/ 0 w 10525"/>
                  <a:gd name="connsiteY0" fmla="*/ 1153 h 11153"/>
                  <a:gd name="connsiteX1" fmla="*/ 10523 w 10525"/>
                  <a:gd name="connsiteY1" fmla="*/ 5455 h 11153"/>
                  <a:gd name="connsiteX2" fmla="*/ 8584 w 10525"/>
                  <a:gd name="connsiteY2" fmla="*/ 8337 h 11153"/>
                  <a:gd name="connsiteX3" fmla="*/ 7747 w 10525"/>
                  <a:gd name="connsiteY3" fmla="*/ 11153 h 11153"/>
                  <a:gd name="connsiteX4" fmla="*/ 3240 w 10525"/>
                  <a:gd name="connsiteY4" fmla="*/ 9697 h 11153"/>
                  <a:gd name="connsiteX5" fmla="*/ 2708 w 10525"/>
                  <a:gd name="connsiteY5" fmla="*/ 8337 h 11153"/>
                  <a:gd name="connsiteX6" fmla="*/ 1106 w 10525"/>
                  <a:gd name="connsiteY6" fmla="*/ 5425 h 11153"/>
                  <a:gd name="connsiteX7" fmla="*/ 0 w 10525"/>
                  <a:gd name="connsiteY7" fmla="*/ 1153 h 11153"/>
                  <a:gd name="connsiteX0" fmla="*/ 0 w 10689"/>
                  <a:gd name="connsiteY0" fmla="*/ 1934 h 11934"/>
                  <a:gd name="connsiteX1" fmla="*/ 10687 w 10689"/>
                  <a:gd name="connsiteY1" fmla="*/ 5008 h 11934"/>
                  <a:gd name="connsiteX2" fmla="*/ 8584 w 10689"/>
                  <a:gd name="connsiteY2" fmla="*/ 9118 h 11934"/>
                  <a:gd name="connsiteX3" fmla="*/ 7747 w 10689"/>
                  <a:gd name="connsiteY3" fmla="*/ 11934 h 11934"/>
                  <a:gd name="connsiteX4" fmla="*/ 3240 w 10689"/>
                  <a:gd name="connsiteY4" fmla="*/ 10478 h 11934"/>
                  <a:gd name="connsiteX5" fmla="*/ 2708 w 10689"/>
                  <a:gd name="connsiteY5" fmla="*/ 9118 h 11934"/>
                  <a:gd name="connsiteX6" fmla="*/ 1106 w 10689"/>
                  <a:gd name="connsiteY6" fmla="*/ 6206 h 11934"/>
                  <a:gd name="connsiteX7" fmla="*/ 0 w 10689"/>
                  <a:gd name="connsiteY7" fmla="*/ 1934 h 11934"/>
                  <a:gd name="connsiteX0" fmla="*/ 0 w 10754"/>
                  <a:gd name="connsiteY0" fmla="*/ 912 h 10912"/>
                  <a:gd name="connsiteX1" fmla="*/ 9222 w 10754"/>
                  <a:gd name="connsiteY1" fmla="*/ 237 h 10912"/>
                  <a:gd name="connsiteX2" fmla="*/ 10687 w 10754"/>
                  <a:gd name="connsiteY2" fmla="*/ 3986 h 10912"/>
                  <a:gd name="connsiteX3" fmla="*/ 8584 w 10754"/>
                  <a:gd name="connsiteY3" fmla="*/ 8096 h 10912"/>
                  <a:gd name="connsiteX4" fmla="*/ 7747 w 10754"/>
                  <a:gd name="connsiteY4" fmla="*/ 10912 h 10912"/>
                  <a:gd name="connsiteX5" fmla="*/ 3240 w 10754"/>
                  <a:gd name="connsiteY5" fmla="*/ 9456 h 10912"/>
                  <a:gd name="connsiteX6" fmla="*/ 2708 w 10754"/>
                  <a:gd name="connsiteY6" fmla="*/ 8096 h 10912"/>
                  <a:gd name="connsiteX7" fmla="*/ 1106 w 10754"/>
                  <a:gd name="connsiteY7" fmla="*/ 5184 h 10912"/>
                  <a:gd name="connsiteX8" fmla="*/ 0 w 10754"/>
                  <a:gd name="connsiteY8" fmla="*/ 912 h 10912"/>
                  <a:gd name="connsiteX0" fmla="*/ 0 w 10714"/>
                  <a:gd name="connsiteY0" fmla="*/ 9944 h 19944"/>
                  <a:gd name="connsiteX1" fmla="*/ 8895 w 10714"/>
                  <a:gd name="connsiteY1" fmla="*/ 19 h 19944"/>
                  <a:gd name="connsiteX2" fmla="*/ 10687 w 10714"/>
                  <a:gd name="connsiteY2" fmla="*/ 13018 h 19944"/>
                  <a:gd name="connsiteX3" fmla="*/ 8584 w 10714"/>
                  <a:gd name="connsiteY3" fmla="*/ 17128 h 19944"/>
                  <a:gd name="connsiteX4" fmla="*/ 7747 w 10714"/>
                  <a:gd name="connsiteY4" fmla="*/ 19944 h 19944"/>
                  <a:gd name="connsiteX5" fmla="*/ 3240 w 10714"/>
                  <a:gd name="connsiteY5" fmla="*/ 18488 h 19944"/>
                  <a:gd name="connsiteX6" fmla="*/ 2708 w 10714"/>
                  <a:gd name="connsiteY6" fmla="*/ 17128 h 19944"/>
                  <a:gd name="connsiteX7" fmla="*/ 1106 w 10714"/>
                  <a:gd name="connsiteY7" fmla="*/ 14216 h 19944"/>
                  <a:gd name="connsiteX8" fmla="*/ 0 w 10714"/>
                  <a:gd name="connsiteY8" fmla="*/ 9944 h 19944"/>
                  <a:gd name="connsiteX0" fmla="*/ 0 w 10687"/>
                  <a:gd name="connsiteY0" fmla="*/ 9944 h 19944"/>
                  <a:gd name="connsiteX1" fmla="*/ 8895 w 10687"/>
                  <a:gd name="connsiteY1" fmla="*/ 19 h 19944"/>
                  <a:gd name="connsiteX2" fmla="*/ 10687 w 10687"/>
                  <a:gd name="connsiteY2" fmla="*/ 13018 h 19944"/>
                  <a:gd name="connsiteX3" fmla="*/ 9385 w 10687"/>
                  <a:gd name="connsiteY3" fmla="*/ 16014 h 19944"/>
                  <a:gd name="connsiteX4" fmla="*/ 8584 w 10687"/>
                  <a:gd name="connsiteY4" fmla="*/ 17128 h 19944"/>
                  <a:gd name="connsiteX5" fmla="*/ 7747 w 10687"/>
                  <a:gd name="connsiteY5" fmla="*/ 19944 h 19944"/>
                  <a:gd name="connsiteX6" fmla="*/ 3240 w 10687"/>
                  <a:gd name="connsiteY6" fmla="*/ 18488 h 19944"/>
                  <a:gd name="connsiteX7" fmla="*/ 2708 w 10687"/>
                  <a:gd name="connsiteY7" fmla="*/ 17128 h 19944"/>
                  <a:gd name="connsiteX8" fmla="*/ 1106 w 10687"/>
                  <a:gd name="connsiteY8" fmla="*/ 14216 h 19944"/>
                  <a:gd name="connsiteX9" fmla="*/ 0 w 10687"/>
                  <a:gd name="connsiteY9" fmla="*/ 9944 h 19944"/>
                  <a:gd name="connsiteX0" fmla="*/ 0 w 10687"/>
                  <a:gd name="connsiteY0" fmla="*/ 9944 h 19944"/>
                  <a:gd name="connsiteX1" fmla="*/ 8895 w 10687"/>
                  <a:gd name="connsiteY1" fmla="*/ 19 h 19944"/>
                  <a:gd name="connsiteX2" fmla="*/ 10687 w 10687"/>
                  <a:gd name="connsiteY2" fmla="*/ 13018 h 19944"/>
                  <a:gd name="connsiteX3" fmla="*/ 9647 w 10687"/>
                  <a:gd name="connsiteY3" fmla="*/ 17246 h 19944"/>
                  <a:gd name="connsiteX4" fmla="*/ 8584 w 10687"/>
                  <a:gd name="connsiteY4" fmla="*/ 17128 h 19944"/>
                  <a:gd name="connsiteX5" fmla="*/ 7747 w 10687"/>
                  <a:gd name="connsiteY5" fmla="*/ 19944 h 19944"/>
                  <a:gd name="connsiteX6" fmla="*/ 3240 w 10687"/>
                  <a:gd name="connsiteY6" fmla="*/ 18488 h 19944"/>
                  <a:gd name="connsiteX7" fmla="*/ 2708 w 10687"/>
                  <a:gd name="connsiteY7" fmla="*/ 17128 h 19944"/>
                  <a:gd name="connsiteX8" fmla="*/ 1106 w 10687"/>
                  <a:gd name="connsiteY8" fmla="*/ 14216 h 19944"/>
                  <a:gd name="connsiteX9" fmla="*/ 0 w 10687"/>
                  <a:gd name="connsiteY9" fmla="*/ 9944 h 19944"/>
                  <a:gd name="connsiteX0" fmla="*/ 0 w 10699"/>
                  <a:gd name="connsiteY0" fmla="*/ 10253 h 20253"/>
                  <a:gd name="connsiteX1" fmla="*/ 8895 w 10699"/>
                  <a:gd name="connsiteY1" fmla="*/ 328 h 20253"/>
                  <a:gd name="connsiteX2" fmla="*/ 10136 w 10699"/>
                  <a:gd name="connsiteY2" fmla="*/ 3391 h 20253"/>
                  <a:gd name="connsiteX3" fmla="*/ 10687 w 10699"/>
                  <a:gd name="connsiteY3" fmla="*/ 13327 h 20253"/>
                  <a:gd name="connsiteX4" fmla="*/ 9647 w 10699"/>
                  <a:gd name="connsiteY4" fmla="*/ 17555 h 20253"/>
                  <a:gd name="connsiteX5" fmla="*/ 8584 w 10699"/>
                  <a:gd name="connsiteY5" fmla="*/ 17437 h 20253"/>
                  <a:gd name="connsiteX6" fmla="*/ 7747 w 10699"/>
                  <a:gd name="connsiteY6" fmla="*/ 20253 h 20253"/>
                  <a:gd name="connsiteX7" fmla="*/ 3240 w 10699"/>
                  <a:gd name="connsiteY7" fmla="*/ 18797 h 20253"/>
                  <a:gd name="connsiteX8" fmla="*/ 2708 w 10699"/>
                  <a:gd name="connsiteY8" fmla="*/ 17437 h 20253"/>
                  <a:gd name="connsiteX9" fmla="*/ 1106 w 10699"/>
                  <a:gd name="connsiteY9" fmla="*/ 14525 h 20253"/>
                  <a:gd name="connsiteX10" fmla="*/ 0 w 10699"/>
                  <a:gd name="connsiteY10" fmla="*/ 10253 h 20253"/>
                  <a:gd name="connsiteX0" fmla="*/ 0 w 10783"/>
                  <a:gd name="connsiteY0" fmla="*/ 10868 h 20868"/>
                  <a:gd name="connsiteX1" fmla="*/ 8895 w 10783"/>
                  <a:gd name="connsiteY1" fmla="*/ 943 h 20868"/>
                  <a:gd name="connsiteX2" fmla="*/ 10594 w 10783"/>
                  <a:gd name="connsiteY2" fmla="*/ 1541 h 20868"/>
                  <a:gd name="connsiteX3" fmla="*/ 10687 w 10783"/>
                  <a:gd name="connsiteY3" fmla="*/ 13942 h 20868"/>
                  <a:gd name="connsiteX4" fmla="*/ 9647 w 10783"/>
                  <a:gd name="connsiteY4" fmla="*/ 18170 h 20868"/>
                  <a:gd name="connsiteX5" fmla="*/ 8584 w 10783"/>
                  <a:gd name="connsiteY5" fmla="*/ 18052 h 20868"/>
                  <a:gd name="connsiteX6" fmla="*/ 7747 w 10783"/>
                  <a:gd name="connsiteY6" fmla="*/ 20868 h 20868"/>
                  <a:gd name="connsiteX7" fmla="*/ 3240 w 10783"/>
                  <a:gd name="connsiteY7" fmla="*/ 19412 h 20868"/>
                  <a:gd name="connsiteX8" fmla="*/ 2708 w 10783"/>
                  <a:gd name="connsiteY8" fmla="*/ 18052 h 20868"/>
                  <a:gd name="connsiteX9" fmla="*/ 1106 w 10783"/>
                  <a:gd name="connsiteY9" fmla="*/ 15140 h 20868"/>
                  <a:gd name="connsiteX10" fmla="*/ 0 w 10783"/>
                  <a:gd name="connsiteY10" fmla="*/ 10868 h 20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783" h="20868">
                    <a:moveTo>
                      <a:pt x="0" y="10868"/>
                    </a:moveTo>
                    <a:cubicBezTo>
                      <a:pt x="1353" y="10044"/>
                      <a:pt x="7114" y="431"/>
                      <a:pt x="8895" y="943"/>
                    </a:cubicBezTo>
                    <a:cubicBezTo>
                      <a:pt x="10584" y="-201"/>
                      <a:pt x="10295" y="-625"/>
                      <a:pt x="10594" y="1541"/>
                    </a:cubicBezTo>
                    <a:cubicBezTo>
                      <a:pt x="10893" y="3708"/>
                      <a:pt x="10769" y="11581"/>
                      <a:pt x="10687" y="13942"/>
                    </a:cubicBezTo>
                    <a:lnTo>
                      <a:pt x="9647" y="18170"/>
                    </a:lnTo>
                    <a:lnTo>
                      <a:pt x="8584" y="18052"/>
                    </a:lnTo>
                    <a:lnTo>
                      <a:pt x="7747" y="20868"/>
                    </a:lnTo>
                    <a:lnTo>
                      <a:pt x="3240" y="19412"/>
                    </a:lnTo>
                    <a:lnTo>
                      <a:pt x="2708" y="18052"/>
                    </a:lnTo>
                    <a:lnTo>
                      <a:pt x="1106" y="15140"/>
                    </a:lnTo>
                    <a:lnTo>
                      <a:pt x="0" y="1086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36000" rIns="36000" bIns="36000"/>
              <a:lstStyle/>
              <a:p>
                <a:endParaRPr lang="de-DE"/>
              </a:p>
            </p:txBody>
          </p:sp>
          <p:grpSp>
            <p:nvGrpSpPr>
              <p:cNvPr id="31" name="Group 13"/>
              <p:cNvGrpSpPr>
                <a:grpSpLocks/>
              </p:cNvGrpSpPr>
              <p:nvPr/>
            </p:nvGrpSpPr>
            <p:grpSpPr bwMode="auto">
              <a:xfrm>
                <a:off x="259" y="1529"/>
                <a:ext cx="5458" cy="763"/>
                <a:chOff x="259" y="1529"/>
                <a:chExt cx="5458" cy="763"/>
              </a:xfrm>
            </p:grpSpPr>
            <p:sp>
              <p:nvSpPr>
                <p:cNvPr id="32" name="Freeform 14"/>
                <p:cNvSpPr>
                  <a:spLocks/>
                </p:cNvSpPr>
                <p:nvPr/>
              </p:nvSpPr>
              <p:spPr bwMode="auto">
                <a:xfrm>
                  <a:off x="1004" y="1794"/>
                  <a:ext cx="4077" cy="148"/>
                </a:xfrm>
                <a:custGeom>
                  <a:avLst/>
                  <a:gdLst>
                    <a:gd name="T0" fmla="*/ 0 w 4077"/>
                    <a:gd name="T1" fmla="*/ 0 h 148"/>
                    <a:gd name="T2" fmla="*/ 4077 w 4077"/>
                    <a:gd name="T3" fmla="*/ 0 h 148"/>
                    <a:gd name="T4" fmla="*/ 3486 w 4077"/>
                    <a:gd name="T5" fmla="*/ 148 h 148"/>
                    <a:gd name="T6" fmla="*/ 1817 w 4077"/>
                    <a:gd name="T7" fmla="*/ 148 h 148"/>
                    <a:gd name="T8" fmla="*/ 1647 w 4077"/>
                    <a:gd name="T9" fmla="*/ 148 h 148"/>
                    <a:gd name="T10" fmla="*/ 850 w 4077"/>
                    <a:gd name="T11" fmla="*/ 74 h 148"/>
                    <a:gd name="T12" fmla="*/ 222 w 4077"/>
                    <a:gd name="T13" fmla="*/ 8 h 148"/>
                    <a:gd name="T14" fmla="*/ 89 w 4077"/>
                    <a:gd name="T15" fmla="*/ 8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077" h="148">
                      <a:moveTo>
                        <a:pt x="0" y="0"/>
                      </a:moveTo>
                      <a:lnTo>
                        <a:pt x="4077" y="0"/>
                      </a:lnTo>
                      <a:lnTo>
                        <a:pt x="3486" y="148"/>
                      </a:lnTo>
                      <a:lnTo>
                        <a:pt x="1817" y="148"/>
                      </a:lnTo>
                      <a:lnTo>
                        <a:pt x="1647" y="148"/>
                      </a:lnTo>
                      <a:lnTo>
                        <a:pt x="850" y="74"/>
                      </a:lnTo>
                      <a:lnTo>
                        <a:pt x="222" y="8"/>
                      </a:lnTo>
                      <a:lnTo>
                        <a:pt x="89" y="8"/>
                      </a:ln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36000" tIns="36000" rIns="36000" bIns="36000"/>
                <a:lstStyle/>
                <a:p>
                  <a:endParaRPr lang="de-DE"/>
                </a:p>
              </p:txBody>
            </p:sp>
            <p:sp>
              <p:nvSpPr>
                <p:cNvPr id="33" name="Freeform 15"/>
                <p:cNvSpPr>
                  <a:spLocks/>
                </p:cNvSpPr>
                <p:nvPr/>
              </p:nvSpPr>
              <p:spPr bwMode="auto">
                <a:xfrm>
                  <a:off x="3146" y="1987"/>
                  <a:ext cx="1364" cy="305"/>
                </a:xfrm>
                <a:custGeom>
                  <a:avLst/>
                  <a:gdLst>
                    <a:gd name="T0" fmla="*/ 0 w 1364"/>
                    <a:gd name="T1" fmla="*/ 0 h 305"/>
                    <a:gd name="T2" fmla="*/ 163 w 1364"/>
                    <a:gd name="T3" fmla="*/ 51 h 305"/>
                    <a:gd name="T4" fmla="*/ 259 w 1364"/>
                    <a:gd name="T5" fmla="*/ 177 h 305"/>
                    <a:gd name="T6" fmla="*/ 333 w 1364"/>
                    <a:gd name="T7" fmla="*/ 251 h 305"/>
                    <a:gd name="T8" fmla="*/ 621 w 1364"/>
                    <a:gd name="T9" fmla="*/ 288 h 305"/>
                    <a:gd name="T10" fmla="*/ 872 w 1364"/>
                    <a:gd name="T11" fmla="*/ 288 h 305"/>
                    <a:gd name="T12" fmla="*/ 1027 w 1364"/>
                    <a:gd name="T13" fmla="*/ 184 h 305"/>
                    <a:gd name="T14" fmla="*/ 1152 w 1364"/>
                    <a:gd name="T15" fmla="*/ 51 h 305"/>
                    <a:gd name="T16" fmla="*/ 1182 w 1364"/>
                    <a:gd name="T17" fmla="*/ 14 h 305"/>
                    <a:gd name="T18" fmla="*/ 59 w 1364"/>
                    <a:gd name="T19" fmla="*/ 7 h 3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64" h="305">
                      <a:moveTo>
                        <a:pt x="0" y="0"/>
                      </a:moveTo>
                      <a:cubicBezTo>
                        <a:pt x="60" y="11"/>
                        <a:pt x="120" y="22"/>
                        <a:pt x="163" y="51"/>
                      </a:cubicBezTo>
                      <a:cubicBezTo>
                        <a:pt x="206" y="80"/>
                        <a:pt x="231" y="144"/>
                        <a:pt x="259" y="177"/>
                      </a:cubicBezTo>
                      <a:cubicBezTo>
                        <a:pt x="287" y="210"/>
                        <a:pt x="273" y="233"/>
                        <a:pt x="333" y="251"/>
                      </a:cubicBezTo>
                      <a:cubicBezTo>
                        <a:pt x="393" y="269"/>
                        <a:pt x="531" y="282"/>
                        <a:pt x="621" y="288"/>
                      </a:cubicBezTo>
                      <a:cubicBezTo>
                        <a:pt x="711" y="294"/>
                        <a:pt x="804" y="305"/>
                        <a:pt x="872" y="288"/>
                      </a:cubicBezTo>
                      <a:cubicBezTo>
                        <a:pt x="940" y="271"/>
                        <a:pt x="980" y="224"/>
                        <a:pt x="1027" y="184"/>
                      </a:cubicBezTo>
                      <a:cubicBezTo>
                        <a:pt x="1074" y="144"/>
                        <a:pt x="1126" y="79"/>
                        <a:pt x="1152" y="51"/>
                      </a:cubicBezTo>
                      <a:cubicBezTo>
                        <a:pt x="1178" y="23"/>
                        <a:pt x="1364" y="21"/>
                        <a:pt x="1182" y="14"/>
                      </a:cubicBezTo>
                      <a:cubicBezTo>
                        <a:pt x="1000" y="7"/>
                        <a:pt x="529" y="7"/>
                        <a:pt x="59" y="7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36000" tIns="36000" rIns="36000" bIns="36000"/>
                <a:lstStyle/>
                <a:p>
                  <a:endParaRPr lang="de-DE"/>
                </a:p>
              </p:txBody>
            </p:sp>
            <p:sp>
              <p:nvSpPr>
                <p:cNvPr id="34" name="Freeform 16"/>
                <p:cNvSpPr>
                  <a:spLocks/>
                </p:cNvSpPr>
                <p:nvPr/>
              </p:nvSpPr>
              <p:spPr bwMode="auto">
                <a:xfrm>
                  <a:off x="259" y="1529"/>
                  <a:ext cx="5458" cy="761"/>
                </a:xfrm>
                <a:custGeom>
                  <a:avLst/>
                  <a:gdLst>
                    <a:gd name="T0" fmla="*/ 0 w 5428"/>
                    <a:gd name="T1" fmla="*/ 52 h 745"/>
                    <a:gd name="T2" fmla="*/ 133 w 5428"/>
                    <a:gd name="T3" fmla="*/ 207 h 745"/>
                    <a:gd name="T4" fmla="*/ 576 w 5428"/>
                    <a:gd name="T5" fmla="*/ 251 h 745"/>
                    <a:gd name="T6" fmla="*/ 2356 w 5428"/>
                    <a:gd name="T7" fmla="*/ 406 h 745"/>
                    <a:gd name="T8" fmla="*/ 2969 w 5428"/>
                    <a:gd name="T9" fmla="*/ 480 h 745"/>
                    <a:gd name="T10" fmla="*/ 3198 w 5428"/>
                    <a:gd name="T11" fmla="*/ 687 h 745"/>
                    <a:gd name="T12" fmla="*/ 3663 w 5428"/>
                    <a:gd name="T13" fmla="*/ 738 h 745"/>
                    <a:gd name="T14" fmla="*/ 3892 w 5428"/>
                    <a:gd name="T15" fmla="*/ 642 h 745"/>
                    <a:gd name="T16" fmla="*/ 4040 w 5428"/>
                    <a:gd name="T17" fmla="*/ 487 h 745"/>
                    <a:gd name="T18" fmla="*/ 4150 w 5428"/>
                    <a:gd name="T19" fmla="*/ 443 h 745"/>
                    <a:gd name="T20" fmla="*/ 4697 w 5428"/>
                    <a:gd name="T21" fmla="*/ 280 h 745"/>
                    <a:gd name="T22" fmla="*/ 5184 w 5428"/>
                    <a:gd name="T23" fmla="*/ 155 h 745"/>
                    <a:gd name="T24" fmla="*/ 5428 w 5428"/>
                    <a:gd name="T25" fmla="*/ 0 h 745"/>
                    <a:gd name="connsiteX0" fmla="*/ 0 w 10000"/>
                    <a:gd name="connsiteY0" fmla="*/ 698 h 9928"/>
                    <a:gd name="connsiteX1" fmla="*/ 245 w 10000"/>
                    <a:gd name="connsiteY1" fmla="*/ 2779 h 9928"/>
                    <a:gd name="connsiteX2" fmla="*/ 1061 w 10000"/>
                    <a:gd name="connsiteY2" fmla="*/ 3369 h 9928"/>
                    <a:gd name="connsiteX3" fmla="*/ 4340 w 10000"/>
                    <a:gd name="connsiteY3" fmla="*/ 5450 h 9928"/>
                    <a:gd name="connsiteX4" fmla="*/ 5470 w 10000"/>
                    <a:gd name="connsiteY4" fmla="*/ 6443 h 9928"/>
                    <a:gd name="connsiteX5" fmla="*/ 5892 w 10000"/>
                    <a:gd name="connsiteY5" fmla="*/ 9221 h 9928"/>
                    <a:gd name="connsiteX6" fmla="*/ 6748 w 10000"/>
                    <a:gd name="connsiteY6" fmla="*/ 9906 h 9928"/>
                    <a:gd name="connsiteX7" fmla="*/ 7170 w 10000"/>
                    <a:gd name="connsiteY7" fmla="*/ 8617 h 9928"/>
                    <a:gd name="connsiteX8" fmla="*/ 7443 w 10000"/>
                    <a:gd name="connsiteY8" fmla="*/ 6537 h 9928"/>
                    <a:gd name="connsiteX9" fmla="*/ 8006 w 10000"/>
                    <a:gd name="connsiteY9" fmla="*/ 6194 h 9928"/>
                    <a:gd name="connsiteX10" fmla="*/ 8653 w 10000"/>
                    <a:gd name="connsiteY10" fmla="*/ 3758 h 9928"/>
                    <a:gd name="connsiteX11" fmla="*/ 9550 w 10000"/>
                    <a:gd name="connsiteY11" fmla="*/ 2081 h 9928"/>
                    <a:gd name="connsiteX12" fmla="*/ 10000 w 10000"/>
                    <a:gd name="connsiteY12" fmla="*/ 0 h 9928"/>
                    <a:gd name="connsiteX0" fmla="*/ 0 w 10000"/>
                    <a:gd name="connsiteY0" fmla="*/ 703 h 10000"/>
                    <a:gd name="connsiteX1" fmla="*/ 245 w 10000"/>
                    <a:gd name="connsiteY1" fmla="*/ 2799 h 10000"/>
                    <a:gd name="connsiteX2" fmla="*/ 1061 w 10000"/>
                    <a:gd name="connsiteY2" fmla="*/ 3393 h 10000"/>
                    <a:gd name="connsiteX3" fmla="*/ 4340 w 10000"/>
                    <a:gd name="connsiteY3" fmla="*/ 5490 h 10000"/>
                    <a:gd name="connsiteX4" fmla="*/ 5470 w 10000"/>
                    <a:gd name="connsiteY4" fmla="*/ 6490 h 10000"/>
                    <a:gd name="connsiteX5" fmla="*/ 5892 w 10000"/>
                    <a:gd name="connsiteY5" fmla="*/ 9288 h 10000"/>
                    <a:gd name="connsiteX6" fmla="*/ 6748 w 10000"/>
                    <a:gd name="connsiteY6" fmla="*/ 9978 h 10000"/>
                    <a:gd name="connsiteX7" fmla="*/ 7170 w 10000"/>
                    <a:gd name="connsiteY7" fmla="*/ 8679 h 10000"/>
                    <a:gd name="connsiteX8" fmla="*/ 7443 w 10000"/>
                    <a:gd name="connsiteY8" fmla="*/ 6584 h 10000"/>
                    <a:gd name="connsiteX9" fmla="*/ 8006 w 10000"/>
                    <a:gd name="connsiteY9" fmla="*/ 6239 h 10000"/>
                    <a:gd name="connsiteX10" fmla="*/ 8514 w 10000"/>
                    <a:gd name="connsiteY10" fmla="*/ 3951 h 10000"/>
                    <a:gd name="connsiteX11" fmla="*/ 9550 w 10000"/>
                    <a:gd name="connsiteY11" fmla="*/ 2096 h 10000"/>
                    <a:gd name="connsiteX12" fmla="*/ 10000 w 10000"/>
                    <a:gd name="connsiteY12" fmla="*/ 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0000" h="10000">
                      <a:moveTo>
                        <a:pt x="0" y="703"/>
                      </a:moveTo>
                      <a:cubicBezTo>
                        <a:pt x="33" y="1528"/>
                        <a:pt x="68" y="2353"/>
                        <a:pt x="245" y="2799"/>
                      </a:cubicBezTo>
                      <a:cubicBezTo>
                        <a:pt x="422" y="3244"/>
                        <a:pt x="380" y="2947"/>
                        <a:pt x="1061" y="3393"/>
                      </a:cubicBezTo>
                      <a:cubicBezTo>
                        <a:pt x="1743" y="3840"/>
                        <a:pt x="3605" y="4976"/>
                        <a:pt x="4340" y="5490"/>
                      </a:cubicBezTo>
                      <a:cubicBezTo>
                        <a:pt x="5076" y="6003"/>
                        <a:pt x="5212" y="5854"/>
                        <a:pt x="5470" y="6490"/>
                      </a:cubicBezTo>
                      <a:cubicBezTo>
                        <a:pt x="5728" y="7125"/>
                        <a:pt x="5678" y="8707"/>
                        <a:pt x="5892" y="9288"/>
                      </a:cubicBezTo>
                      <a:cubicBezTo>
                        <a:pt x="6105" y="9870"/>
                        <a:pt x="6535" y="10073"/>
                        <a:pt x="6748" y="9978"/>
                      </a:cubicBezTo>
                      <a:cubicBezTo>
                        <a:pt x="6962" y="9883"/>
                        <a:pt x="7054" y="9248"/>
                        <a:pt x="7170" y="8679"/>
                      </a:cubicBezTo>
                      <a:cubicBezTo>
                        <a:pt x="7286" y="8112"/>
                        <a:pt x="7304" y="6991"/>
                        <a:pt x="7443" y="6584"/>
                      </a:cubicBezTo>
                      <a:cubicBezTo>
                        <a:pt x="7582" y="6177"/>
                        <a:pt x="7828" y="6678"/>
                        <a:pt x="8006" y="6239"/>
                      </a:cubicBezTo>
                      <a:cubicBezTo>
                        <a:pt x="8185" y="5800"/>
                        <a:pt x="8257" y="4642"/>
                        <a:pt x="8514" y="3951"/>
                      </a:cubicBezTo>
                      <a:cubicBezTo>
                        <a:pt x="8771" y="3260"/>
                        <a:pt x="9326" y="2731"/>
                        <a:pt x="9550" y="2096"/>
                      </a:cubicBezTo>
                      <a:cubicBezTo>
                        <a:pt x="9775" y="1461"/>
                        <a:pt x="9888" y="730"/>
                        <a:pt x="10000" y="0"/>
                      </a:cubicBezTo>
                    </a:path>
                  </a:pathLst>
                </a:custGeom>
                <a:noFill/>
                <a:ln w="381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36000" tIns="36000" rIns="36000" bIns="36000"/>
                <a:lstStyle/>
                <a:p>
                  <a:endParaRPr lang="de-DE"/>
                </a:p>
              </p:txBody>
            </p:sp>
          </p:grpSp>
        </p:grpSp>
        <p:sp>
          <p:nvSpPr>
            <p:cNvPr id="28" name="Freeform 17"/>
            <p:cNvSpPr>
              <a:spLocks/>
            </p:cNvSpPr>
            <p:nvPr/>
          </p:nvSpPr>
          <p:spPr bwMode="auto">
            <a:xfrm>
              <a:off x="236" y="1447"/>
              <a:ext cx="30" cy="156"/>
            </a:xfrm>
            <a:custGeom>
              <a:avLst/>
              <a:gdLst>
                <a:gd name="T0" fmla="*/ 30 w 30"/>
                <a:gd name="T1" fmla="*/ 156 h 156"/>
                <a:gd name="T2" fmla="*/ 0 w 30"/>
                <a:gd name="T3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0" h="156">
                  <a:moveTo>
                    <a:pt x="30" y="156"/>
                  </a:moveTo>
                  <a:cubicBezTo>
                    <a:pt x="30" y="156"/>
                    <a:pt x="15" y="78"/>
                    <a:pt x="0" y="0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/>
            <a:lstStyle/>
            <a:p>
              <a:endParaRPr lang="de-DE"/>
            </a:p>
          </p:txBody>
        </p:sp>
        <p:sp>
          <p:nvSpPr>
            <p:cNvPr id="29" name="Freeform 18"/>
            <p:cNvSpPr>
              <a:spLocks/>
            </p:cNvSpPr>
            <p:nvPr/>
          </p:nvSpPr>
          <p:spPr bwMode="auto">
            <a:xfrm>
              <a:off x="5716" y="1455"/>
              <a:ext cx="44" cy="74"/>
            </a:xfrm>
            <a:custGeom>
              <a:avLst/>
              <a:gdLst>
                <a:gd name="T0" fmla="*/ 0 w 44"/>
                <a:gd name="T1" fmla="*/ 74 h 74"/>
                <a:gd name="T2" fmla="*/ 44 w 44"/>
                <a:gd name="T3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4" h="74">
                  <a:moveTo>
                    <a:pt x="0" y="74"/>
                  </a:moveTo>
                  <a:cubicBezTo>
                    <a:pt x="18" y="43"/>
                    <a:pt x="37" y="12"/>
                    <a:pt x="44" y="0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/>
            <a:lstStyle/>
            <a:p>
              <a:endParaRPr lang="de-DE"/>
            </a:p>
          </p:txBody>
        </p:sp>
      </p:grpSp>
      <p:sp>
        <p:nvSpPr>
          <p:cNvPr id="35" name="AutoShape 19"/>
          <p:cNvSpPr>
            <a:spLocks noChangeArrowheads="1"/>
          </p:cNvSpPr>
          <p:nvPr/>
        </p:nvSpPr>
        <p:spPr bwMode="auto">
          <a:xfrm rot="5871570" flipH="1">
            <a:off x="3539332" y="2391569"/>
            <a:ext cx="133350" cy="585787"/>
          </a:xfrm>
          <a:prstGeom prst="can">
            <a:avLst>
              <a:gd name="adj" fmla="val 109821"/>
            </a:avLst>
          </a:prstGeom>
          <a:solidFill>
            <a:srgbClr val="99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 anchor="ctr"/>
          <a:lstStyle/>
          <a:p>
            <a:endParaRPr lang="de-DE"/>
          </a:p>
        </p:txBody>
      </p:sp>
      <p:sp>
        <p:nvSpPr>
          <p:cNvPr id="36" name="AutoShape 20"/>
          <p:cNvSpPr>
            <a:spLocks noChangeArrowheads="1"/>
          </p:cNvSpPr>
          <p:nvPr/>
        </p:nvSpPr>
        <p:spPr bwMode="auto">
          <a:xfrm rot="16389719" flipH="1">
            <a:off x="2996407" y="2278856"/>
            <a:ext cx="196850" cy="693737"/>
          </a:xfrm>
          <a:prstGeom prst="can">
            <a:avLst>
              <a:gd name="adj" fmla="val 88105"/>
            </a:avLst>
          </a:prstGeom>
          <a:solidFill>
            <a:srgbClr val="99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 anchor="ctr"/>
          <a:lstStyle/>
          <a:p>
            <a:endParaRPr lang="de-DE"/>
          </a:p>
        </p:txBody>
      </p:sp>
      <p:sp>
        <p:nvSpPr>
          <p:cNvPr id="37" name="Freeform 21"/>
          <p:cNvSpPr>
            <a:spLocks/>
          </p:cNvSpPr>
          <p:nvPr/>
        </p:nvSpPr>
        <p:spPr bwMode="auto">
          <a:xfrm>
            <a:off x="1030288" y="2227263"/>
            <a:ext cx="82550" cy="304800"/>
          </a:xfrm>
          <a:custGeom>
            <a:avLst/>
            <a:gdLst>
              <a:gd name="T0" fmla="*/ 0 w 52"/>
              <a:gd name="T1" fmla="*/ 192 h 192"/>
              <a:gd name="T2" fmla="*/ 15 w 52"/>
              <a:gd name="T3" fmla="*/ 133 h 192"/>
              <a:gd name="T4" fmla="*/ 52 w 52"/>
              <a:gd name="T5" fmla="*/ 74 h 192"/>
              <a:gd name="T6" fmla="*/ 15 w 52"/>
              <a:gd name="T7" fmla="*/ 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192">
                <a:moveTo>
                  <a:pt x="0" y="192"/>
                </a:moveTo>
                <a:cubicBezTo>
                  <a:pt x="3" y="172"/>
                  <a:pt x="6" y="153"/>
                  <a:pt x="15" y="133"/>
                </a:cubicBezTo>
                <a:cubicBezTo>
                  <a:pt x="24" y="113"/>
                  <a:pt x="52" y="96"/>
                  <a:pt x="52" y="74"/>
                </a:cubicBezTo>
                <a:cubicBezTo>
                  <a:pt x="52" y="52"/>
                  <a:pt x="19" y="17"/>
                  <a:pt x="15" y="0"/>
                </a:cubicBezTo>
              </a:path>
            </a:pathLst>
          </a:custGeom>
          <a:noFill/>
          <a:ln w="25400" cap="flat" cmpd="sng">
            <a:solidFill>
              <a:srgbClr val="00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endParaRPr lang="de-DE"/>
          </a:p>
        </p:txBody>
      </p:sp>
      <p:sp>
        <p:nvSpPr>
          <p:cNvPr id="38" name="Freeform 22"/>
          <p:cNvSpPr>
            <a:spLocks/>
          </p:cNvSpPr>
          <p:nvPr/>
        </p:nvSpPr>
        <p:spPr bwMode="auto">
          <a:xfrm>
            <a:off x="1328738" y="2300288"/>
            <a:ext cx="82550" cy="304800"/>
          </a:xfrm>
          <a:custGeom>
            <a:avLst/>
            <a:gdLst>
              <a:gd name="T0" fmla="*/ 0 w 52"/>
              <a:gd name="T1" fmla="*/ 192 h 192"/>
              <a:gd name="T2" fmla="*/ 15 w 52"/>
              <a:gd name="T3" fmla="*/ 133 h 192"/>
              <a:gd name="T4" fmla="*/ 52 w 52"/>
              <a:gd name="T5" fmla="*/ 74 h 192"/>
              <a:gd name="T6" fmla="*/ 15 w 52"/>
              <a:gd name="T7" fmla="*/ 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192">
                <a:moveTo>
                  <a:pt x="0" y="192"/>
                </a:moveTo>
                <a:cubicBezTo>
                  <a:pt x="3" y="172"/>
                  <a:pt x="6" y="153"/>
                  <a:pt x="15" y="133"/>
                </a:cubicBezTo>
                <a:cubicBezTo>
                  <a:pt x="24" y="113"/>
                  <a:pt x="52" y="96"/>
                  <a:pt x="52" y="74"/>
                </a:cubicBezTo>
                <a:cubicBezTo>
                  <a:pt x="52" y="52"/>
                  <a:pt x="19" y="17"/>
                  <a:pt x="15" y="0"/>
                </a:cubicBezTo>
              </a:path>
            </a:pathLst>
          </a:custGeom>
          <a:noFill/>
          <a:ln w="25400" cap="flat" cmpd="sng">
            <a:solidFill>
              <a:srgbClr val="00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endParaRPr lang="de-DE"/>
          </a:p>
        </p:txBody>
      </p:sp>
      <p:sp>
        <p:nvSpPr>
          <p:cNvPr id="39" name="Freeform 23"/>
          <p:cNvSpPr>
            <a:spLocks/>
          </p:cNvSpPr>
          <p:nvPr/>
        </p:nvSpPr>
        <p:spPr bwMode="auto">
          <a:xfrm>
            <a:off x="1941513" y="2279650"/>
            <a:ext cx="82550" cy="304800"/>
          </a:xfrm>
          <a:custGeom>
            <a:avLst/>
            <a:gdLst>
              <a:gd name="T0" fmla="*/ 0 w 52"/>
              <a:gd name="T1" fmla="*/ 192 h 192"/>
              <a:gd name="T2" fmla="*/ 15 w 52"/>
              <a:gd name="T3" fmla="*/ 133 h 192"/>
              <a:gd name="T4" fmla="*/ 52 w 52"/>
              <a:gd name="T5" fmla="*/ 74 h 192"/>
              <a:gd name="T6" fmla="*/ 15 w 52"/>
              <a:gd name="T7" fmla="*/ 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192">
                <a:moveTo>
                  <a:pt x="0" y="192"/>
                </a:moveTo>
                <a:cubicBezTo>
                  <a:pt x="3" y="172"/>
                  <a:pt x="6" y="153"/>
                  <a:pt x="15" y="133"/>
                </a:cubicBezTo>
                <a:cubicBezTo>
                  <a:pt x="24" y="113"/>
                  <a:pt x="52" y="96"/>
                  <a:pt x="52" y="74"/>
                </a:cubicBezTo>
                <a:cubicBezTo>
                  <a:pt x="52" y="52"/>
                  <a:pt x="19" y="17"/>
                  <a:pt x="15" y="0"/>
                </a:cubicBezTo>
              </a:path>
            </a:pathLst>
          </a:custGeom>
          <a:noFill/>
          <a:ln w="25400" cap="flat" cmpd="sng">
            <a:solidFill>
              <a:srgbClr val="00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endParaRPr lang="de-DE"/>
          </a:p>
        </p:txBody>
      </p:sp>
      <p:sp>
        <p:nvSpPr>
          <p:cNvPr id="40" name="Freeform 24"/>
          <p:cNvSpPr>
            <a:spLocks/>
          </p:cNvSpPr>
          <p:nvPr/>
        </p:nvSpPr>
        <p:spPr bwMode="auto">
          <a:xfrm>
            <a:off x="7572375" y="2343150"/>
            <a:ext cx="82550" cy="304800"/>
          </a:xfrm>
          <a:custGeom>
            <a:avLst/>
            <a:gdLst>
              <a:gd name="T0" fmla="*/ 0 w 52"/>
              <a:gd name="T1" fmla="*/ 192 h 192"/>
              <a:gd name="T2" fmla="*/ 15 w 52"/>
              <a:gd name="T3" fmla="*/ 133 h 192"/>
              <a:gd name="T4" fmla="*/ 52 w 52"/>
              <a:gd name="T5" fmla="*/ 74 h 192"/>
              <a:gd name="T6" fmla="*/ 15 w 52"/>
              <a:gd name="T7" fmla="*/ 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192">
                <a:moveTo>
                  <a:pt x="0" y="192"/>
                </a:moveTo>
                <a:cubicBezTo>
                  <a:pt x="3" y="172"/>
                  <a:pt x="6" y="153"/>
                  <a:pt x="15" y="133"/>
                </a:cubicBezTo>
                <a:cubicBezTo>
                  <a:pt x="24" y="113"/>
                  <a:pt x="52" y="96"/>
                  <a:pt x="52" y="74"/>
                </a:cubicBezTo>
                <a:cubicBezTo>
                  <a:pt x="52" y="52"/>
                  <a:pt x="19" y="17"/>
                  <a:pt x="15" y="0"/>
                </a:cubicBezTo>
              </a:path>
            </a:pathLst>
          </a:custGeom>
          <a:noFill/>
          <a:ln w="25400" cap="flat" cmpd="sng">
            <a:solidFill>
              <a:srgbClr val="00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endParaRPr lang="de-DE"/>
          </a:p>
        </p:txBody>
      </p:sp>
      <p:sp>
        <p:nvSpPr>
          <p:cNvPr id="41" name="Freeform 25"/>
          <p:cNvSpPr>
            <a:spLocks/>
          </p:cNvSpPr>
          <p:nvPr/>
        </p:nvSpPr>
        <p:spPr bwMode="auto">
          <a:xfrm>
            <a:off x="1028700" y="2227263"/>
            <a:ext cx="73025" cy="376237"/>
          </a:xfrm>
          <a:custGeom>
            <a:avLst/>
            <a:gdLst>
              <a:gd name="T0" fmla="*/ 46 w 46"/>
              <a:gd name="T1" fmla="*/ 0 h 237"/>
              <a:gd name="T2" fmla="*/ 2 w 46"/>
              <a:gd name="T3" fmla="*/ 133 h 237"/>
              <a:gd name="T4" fmla="*/ 32 w 46"/>
              <a:gd name="T5" fmla="*/ 237 h 2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6" h="237">
                <a:moveTo>
                  <a:pt x="46" y="0"/>
                </a:moveTo>
                <a:cubicBezTo>
                  <a:pt x="25" y="47"/>
                  <a:pt x="4" y="94"/>
                  <a:pt x="2" y="133"/>
                </a:cubicBezTo>
                <a:cubicBezTo>
                  <a:pt x="0" y="172"/>
                  <a:pt x="16" y="204"/>
                  <a:pt x="32" y="237"/>
                </a:cubicBezTo>
              </a:path>
            </a:pathLst>
          </a:custGeom>
          <a:noFill/>
          <a:ln w="25400" cap="flat" cmpd="sng">
            <a:solidFill>
              <a:srgbClr val="00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endParaRPr lang="de-DE"/>
          </a:p>
        </p:txBody>
      </p:sp>
      <p:sp>
        <p:nvSpPr>
          <p:cNvPr id="42" name="Freeform 26"/>
          <p:cNvSpPr>
            <a:spLocks/>
          </p:cNvSpPr>
          <p:nvPr/>
        </p:nvSpPr>
        <p:spPr bwMode="auto">
          <a:xfrm>
            <a:off x="1111250" y="2198688"/>
            <a:ext cx="73025" cy="376237"/>
          </a:xfrm>
          <a:custGeom>
            <a:avLst/>
            <a:gdLst>
              <a:gd name="T0" fmla="*/ 46 w 46"/>
              <a:gd name="T1" fmla="*/ 0 h 237"/>
              <a:gd name="T2" fmla="*/ 2 w 46"/>
              <a:gd name="T3" fmla="*/ 133 h 237"/>
              <a:gd name="T4" fmla="*/ 32 w 46"/>
              <a:gd name="T5" fmla="*/ 237 h 2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6" h="237">
                <a:moveTo>
                  <a:pt x="46" y="0"/>
                </a:moveTo>
                <a:cubicBezTo>
                  <a:pt x="25" y="47"/>
                  <a:pt x="4" y="94"/>
                  <a:pt x="2" y="133"/>
                </a:cubicBezTo>
                <a:cubicBezTo>
                  <a:pt x="0" y="172"/>
                  <a:pt x="16" y="204"/>
                  <a:pt x="32" y="237"/>
                </a:cubicBezTo>
              </a:path>
            </a:pathLst>
          </a:custGeom>
          <a:noFill/>
          <a:ln w="25400" cap="flat" cmpd="sng">
            <a:solidFill>
              <a:srgbClr val="00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endParaRPr lang="de-DE"/>
          </a:p>
        </p:txBody>
      </p:sp>
      <p:sp>
        <p:nvSpPr>
          <p:cNvPr id="43" name="Freeform 27"/>
          <p:cNvSpPr>
            <a:spLocks/>
          </p:cNvSpPr>
          <p:nvPr/>
        </p:nvSpPr>
        <p:spPr bwMode="auto">
          <a:xfrm>
            <a:off x="1477963" y="2260600"/>
            <a:ext cx="73025" cy="376238"/>
          </a:xfrm>
          <a:custGeom>
            <a:avLst/>
            <a:gdLst>
              <a:gd name="T0" fmla="*/ 46 w 46"/>
              <a:gd name="T1" fmla="*/ 0 h 237"/>
              <a:gd name="T2" fmla="*/ 2 w 46"/>
              <a:gd name="T3" fmla="*/ 133 h 237"/>
              <a:gd name="T4" fmla="*/ 32 w 46"/>
              <a:gd name="T5" fmla="*/ 237 h 2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6" h="237">
                <a:moveTo>
                  <a:pt x="46" y="0"/>
                </a:moveTo>
                <a:cubicBezTo>
                  <a:pt x="25" y="47"/>
                  <a:pt x="4" y="94"/>
                  <a:pt x="2" y="133"/>
                </a:cubicBezTo>
                <a:cubicBezTo>
                  <a:pt x="0" y="172"/>
                  <a:pt x="16" y="204"/>
                  <a:pt x="32" y="237"/>
                </a:cubicBezTo>
              </a:path>
            </a:pathLst>
          </a:custGeom>
          <a:noFill/>
          <a:ln w="25400" cap="flat" cmpd="sng">
            <a:solidFill>
              <a:srgbClr val="00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endParaRPr lang="de-DE"/>
          </a:p>
        </p:txBody>
      </p:sp>
      <p:sp>
        <p:nvSpPr>
          <p:cNvPr id="44" name="Freeform 28"/>
          <p:cNvSpPr>
            <a:spLocks/>
          </p:cNvSpPr>
          <p:nvPr/>
        </p:nvSpPr>
        <p:spPr bwMode="auto">
          <a:xfrm flipH="1">
            <a:off x="1636713" y="2322513"/>
            <a:ext cx="42862" cy="304800"/>
          </a:xfrm>
          <a:custGeom>
            <a:avLst/>
            <a:gdLst>
              <a:gd name="T0" fmla="*/ 46 w 46"/>
              <a:gd name="T1" fmla="*/ 0 h 237"/>
              <a:gd name="T2" fmla="*/ 2 w 46"/>
              <a:gd name="T3" fmla="*/ 133 h 237"/>
              <a:gd name="T4" fmla="*/ 32 w 46"/>
              <a:gd name="T5" fmla="*/ 237 h 2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6" h="237">
                <a:moveTo>
                  <a:pt x="46" y="0"/>
                </a:moveTo>
                <a:cubicBezTo>
                  <a:pt x="25" y="47"/>
                  <a:pt x="4" y="94"/>
                  <a:pt x="2" y="133"/>
                </a:cubicBezTo>
                <a:cubicBezTo>
                  <a:pt x="0" y="172"/>
                  <a:pt x="16" y="204"/>
                  <a:pt x="32" y="237"/>
                </a:cubicBezTo>
              </a:path>
            </a:pathLst>
          </a:custGeom>
          <a:noFill/>
          <a:ln w="25400" cap="flat" cmpd="sng">
            <a:solidFill>
              <a:srgbClr val="00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endParaRPr lang="de-DE"/>
          </a:p>
        </p:txBody>
      </p:sp>
      <p:sp>
        <p:nvSpPr>
          <p:cNvPr id="45" name="Freeform 29"/>
          <p:cNvSpPr>
            <a:spLocks/>
          </p:cNvSpPr>
          <p:nvPr/>
        </p:nvSpPr>
        <p:spPr bwMode="auto">
          <a:xfrm>
            <a:off x="1196975" y="2251075"/>
            <a:ext cx="73025" cy="376238"/>
          </a:xfrm>
          <a:custGeom>
            <a:avLst/>
            <a:gdLst>
              <a:gd name="T0" fmla="*/ 46 w 46"/>
              <a:gd name="T1" fmla="*/ 0 h 237"/>
              <a:gd name="T2" fmla="*/ 2 w 46"/>
              <a:gd name="T3" fmla="*/ 133 h 237"/>
              <a:gd name="T4" fmla="*/ 32 w 46"/>
              <a:gd name="T5" fmla="*/ 237 h 2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6" h="237">
                <a:moveTo>
                  <a:pt x="46" y="0"/>
                </a:moveTo>
                <a:cubicBezTo>
                  <a:pt x="25" y="47"/>
                  <a:pt x="4" y="94"/>
                  <a:pt x="2" y="133"/>
                </a:cubicBezTo>
                <a:cubicBezTo>
                  <a:pt x="0" y="172"/>
                  <a:pt x="16" y="204"/>
                  <a:pt x="32" y="237"/>
                </a:cubicBezTo>
              </a:path>
            </a:pathLst>
          </a:custGeom>
          <a:noFill/>
          <a:ln w="25400" cap="flat" cmpd="sng">
            <a:solidFill>
              <a:srgbClr val="00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endParaRPr lang="de-DE"/>
          </a:p>
        </p:txBody>
      </p:sp>
      <p:sp>
        <p:nvSpPr>
          <p:cNvPr id="46" name="Line 30"/>
          <p:cNvSpPr>
            <a:spLocks noChangeShapeType="1"/>
          </p:cNvSpPr>
          <p:nvPr/>
        </p:nvSpPr>
        <p:spPr bwMode="auto">
          <a:xfrm flipH="1">
            <a:off x="968375" y="2308225"/>
            <a:ext cx="12700" cy="258763"/>
          </a:xfrm>
          <a:prstGeom prst="line">
            <a:avLst/>
          </a:prstGeom>
          <a:noFill/>
          <a:ln w="25400">
            <a:solidFill>
              <a:srgbClr val="00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endParaRPr lang="de-DE"/>
          </a:p>
        </p:txBody>
      </p:sp>
      <p:sp>
        <p:nvSpPr>
          <p:cNvPr id="47" name="Line 31"/>
          <p:cNvSpPr>
            <a:spLocks noChangeShapeType="1"/>
          </p:cNvSpPr>
          <p:nvPr/>
        </p:nvSpPr>
        <p:spPr bwMode="auto">
          <a:xfrm flipH="1">
            <a:off x="1184275" y="2324100"/>
            <a:ext cx="12700" cy="258763"/>
          </a:xfrm>
          <a:prstGeom prst="line">
            <a:avLst/>
          </a:prstGeom>
          <a:noFill/>
          <a:ln w="25400">
            <a:solidFill>
              <a:srgbClr val="00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endParaRPr lang="de-DE"/>
          </a:p>
        </p:txBody>
      </p:sp>
      <p:sp>
        <p:nvSpPr>
          <p:cNvPr id="48" name="Line 32"/>
          <p:cNvSpPr>
            <a:spLocks noChangeShapeType="1"/>
          </p:cNvSpPr>
          <p:nvPr/>
        </p:nvSpPr>
        <p:spPr bwMode="auto">
          <a:xfrm flipH="1">
            <a:off x="1533525" y="2371725"/>
            <a:ext cx="36513" cy="269875"/>
          </a:xfrm>
          <a:prstGeom prst="line">
            <a:avLst/>
          </a:prstGeom>
          <a:noFill/>
          <a:ln w="25400">
            <a:solidFill>
              <a:srgbClr val="00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endParaRPr lang="de-DE"/>
          </a:p>
        </p:txBody>
      </p:sp>
      <p:sp>
        <p:nvSpPr>
          <p:cNvPr id="49" name="Line 33"/>
          <p:cNvSpPr>
            <a:spLocks noChangeShapeType="1"/>
          </p:cNvSpPr>
          <p:nvPr/>
        </p:nvSpPr>
        <p:spPr bwMode="auto">
          <a:xfrm flipH="1">
            <a:off x="1677988" y="2349500"/>
            <a:ext cx="12700" cy="258763"/>
          </a:xfrm>
          <a:prstGeom prst="line">
            <a:avLst/>
          </a:prstGeom>
          <a:noFill/>
          <a:ln w="25400">
            <a:solidFill>
              <a:srgbClr val="00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endParaRPr lang="de-DE"/>
          </a:p>
        </p:txBody>
      </p:sp>
      <p:sp>
        <p:nvSpPr>
          <p:cNvPr id="50" name="Line 34"/>
          <p:cNvSpPr>
            <a:spLocks noChangeShapeType="1"/>
          </p:cNvSpPr>
          <p:nvPr/>
        </p:nvSpPr>
        <p:spPr bwMode="auto">
          <a:xfrm>
            <a:off x="1547813" y="2335213"/>
            <a:ext cx="69850" cy="188912"/>
          </a:xfrm>
          <a:prstGeom prst="line">
            <a:avLst/>
          </a:prstGeom>
          <a:noFill/>
          <a:ln w="25400">
            <a:solidFill>
              <a:srgbClr val="00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endParaRPr lang="de-DE"/>
          </a:p>
        </p:txBody>
      </p:sp>
      <p:sp>
        <p:nvSpPr>
          <p:cNvPr id="51" name="Line 35"/>
          <p:cNvSpPr>
            <a:spLocks noChangeShapeType="1"/>
          </p:cNvSpPr>
          <p:nvPr/>
        </p:nvSpPr>
        <p:spPr bwMode="auto">
          <a:xfrm flipH="1">
            <a:off x="1084263" y="2324100"/>
            <a:ext cx="12700" cy="258763"/>
          </a:xfrm>
          <a:prstGeom prst="line">
            <a:avLst/>
          </a:prstGeom>
          <a:noFill/>
          <a:ln w="25400">
            <a:solidFill>
              <a:srgbClr val="00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endParaRPr lang="de-DE"/>
          </a:p>
        </p:txBody>
      </p:sp>
      <p:sp>
        <p:nvSpPr>
          <p:cNvPr id="52" name="Line 36"/>
          <p:cNvSpPr>
            <a:spLocks noChangeShapeType="1"/>
          </p:cNvSpPr>
          <p:nvPr/>
        </p:nvSpPr>
        <p:spPr bwMode="auto">
          <a:xfrm flipH="1">
            <a:off x="1173163" y="2324100"/>
            <a:ext cx="12700" cy="258763"/>
          </a:xfrm>
          <a:prstGeom prst="line">
            <a:avLst/>
          </a:prstGeom>
          <a:noFill/>
          <a:ln w="25400">
            <a:solidFill>
              <a:srgbClr val="00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endParaRPr lang="de-DE"/>
          </a:p>
        </p:txBody>
      </p:sp>
      <p:sp>
        <p:nvSpPr>
          <p:cNvPr id="53" name="Freeform 37"/>
          <p:cNvSpPr>
            <a:spLocks/>
          </p:cNvSpPr>
          <p:nvPr/>
        </p:nvSpPr>
        <p:spPr bwMode="auto">
          <a:xfrm>
            <a:off x="1881188" y="2287588"/>
            <a:ext cx="73025" cy="376237"/>
          </a:xfrm>
          <a:custGeom>
            <a:avLst/>
            <a:gdLst>
              <a:gd name="T0" fmla="*/ 46 w 46"/>
              <a:gd name="T1" fmla="*/ 0 h 237"/>
              <a:gd name="T2" fmla="*/ 2 w 46"/>
              <a:gd name="T3" fmla="*/ 133 h 237"/>
              <a:gd name="T4" fmla="*/ 32 w 46"/>
              <a:gd name="T5" fmla="*/ 237 h 2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6" h="237">
                <a:moveTo>
                  <a:pt x="46" y="0"/>
                </a:moveTo>
                <a:cubicBezTo>
                  <a:pt x="25" y="47"/>
                  <a:pt x="4" y="94"/>
                  <a:pt x="2" y="133"/>
                </a:cubicBezTo>
                <a:cubicBezTo>
                  <a:pt x="0" y="172"/>
                  <a:pt x="16" y="204"/>
                  <a:pt x="32" y="237"/>
                </a:cubicBezTo>
              </a:path>
            </a:pathLst>
          </a:custGeom>
          <a:noFill/>
          <a:ln w="25400" cap="flat" cmpd="sng">
            <a:solidFill>
              <a:srgbClr val="00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endParaRPr lang="de-DE"/>
          </a:p>
        </p:txBody>
      </p:sp>
      <p:sp>
        <p:nvSpPr>
          <p:cNvPr id="54" name="Line 38"/>
          <p:cNvSpPr>
            <a:spLocks noChangeShapeType="1"/>
          </p:cNvSpPr>
          <p:nvPr/>
        </p:nvSpPr>
        <p:spPr bwMode="auto">
          <a:xfrm flipH="1">
            <a:off x="1782763" y="2352675"/>
            <a:ext cx="12700" cy="258763"/>
          </a:xfrm>
          <a:prstGeom prst="line">
            <a:avLst/>
          </a:prstGeom>
          <a:noFill/>
          <a:ln w="25400">
            <a:solidFill>
              <a:srgbClr val="00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endParaRPr lang="de-DE"/>
          </a:p>
        </p:txBody>
      </p:sp>
      <p:sp>
        <p:nvSpPr>
          <p:cNvPr id="55" name="Line 39"/>
          <p:cNvSpPr>
            <a:spLocks noChangeShapeType="1"/>
          </p:cNvSpPr>
          <p:nvPr/>
        </p:nvSpPr>
        <p:spPr bwMode="auto">
          <a:xfrm flipH="1">
            <a:off x="1916113" y="2352675"/>
            <a:ext cx="12700" cy="258763"/>
          </a:xfrm>
          <a:prstGeom prst="line">
            <a:avLst/>
          </a:prstGeom>
          <a:noFill/>
          <a:ln w="25400">
            <a:solidFill>
              <a:srgbClr val="00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endParaRPr lang="de-DE"/>
          </a:p>
        </p:txBody>
      </p:sp>
      <p:sp>
        <p:nvSpPr>
          <p:cNvPr id="56" name="Line 40"/>
          <p:cNvSpPr>
            <a:spLocks noChangeShapeType="1"/>
          </p:cNvSpPr>
          <p:nvPr/>
        </p:nvSpPr>
        <p:spPr bwMode="auto">
          <a:xfrm flipH="1">
            <a:off x="1949450" y="2352675"/>
            <a:ext cx="12700" cy="258763"/>
          </a:xfrm>
          <a:prstGeom prst="line">
            <a:avLst/>
          </a:prstGeom>
          <a:noFill/>
          <a:ln w="25400">
            <a:solidFill>
              <a:srgbClr val="00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endParaRPr lang="de-DE"/>
          </a:p>
        </p:txBody>
      </p:sp>
      <p:sp>
        <p:nvSpPr>
          <p:cNvPr id="57" name="Line 41"/>
          <p:cNvSpPr>
            <a:spLocks noChangeShapeType="1"/>
          </p:cNvSpPr>
          <p:nvPr/>
        </p:nvSpPr>
        <p:spPr bwMode="auto">
          <a:xfrm flipH="1">
            <a:off x="2016125" y="2352675"/>
            <a:ext cx="12700" cy="258763"/>
          </a:xfrm>
          <a:prstGeom prst="line">
            <a:avLst/>
          </a:prstGeom>
          <a:noFill/>
          <a:ln w="25400">
            <a:solidFill>
              <a:srgbClr val="00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endParaRPr lang="de-DE"/>
          </a:p>
        </p:txBody>
      </p:sp>
      <p:sp>
        <p:nvSpPr>
          <p:cNvPr id="58" name="Line 42"/>
          <p:cNvSpPr>
            <a:spLocks noChangeShapeType="1"/>
          </p:cNvSpPr>
          <p:nvPr/>
        </p:nvSpPr>
        <p:spPr bwMode="auto">
          <a:xfrm flipH="1">
            <a:off x="2127250" y="2352675"/>
            <a:ext cx="12700" cy="258763"/>
          </a:xfrm>
          <a:prstGeom prst="line">
            <a:avLst/>
          </a:prstGeom>
          <a:noFill/>
          <a:ln w="25400">
            <a:solidFill>
              <a:srgbClr val="00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endParaRPr lang="de-DE"/>
          </a:p>
        </p:txBody>
      </p:sp>
      <p:sp>
        <p:nvSpPr>
          <p:cNvPr id="59" name="Line 43"/>
          <p:cNvSpPr>
            <a:spLocks noChangeShapeType="1"/>
          </p:cNvSpPr>
          <p:nvPr/>
        </p:nvSpPr>
        <p:spPr bwMode="auto">
          <a:xfrm flipH="1">
            <a:off x="1704975" y="2352675"/>
            <a:ext cx="12700" cy="258763"/>
          </a:xfrm>
          <a:prstGeom prst="line">
            <a:avLst/>
          </a:prstGeom>
          <a:noFill/>
          <a:ln w="25400">
            <a:solidFill>
              <a:srgbClr val="00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endParaRPr lang="de-DE"/>
          </a:p>
        </p:txBody>
      </p:sp>
      <p:sp>
        <p:nvSpPr>
          <p:cNvPr id="60" name="Freeform 44"/>
          <p:cNvSpPr>
            <a:spLocks/>
          </p:cNvSpPr>
          <p:nvPr/>
        </p:nvSpPr>
        <p:spPr bwMode="auto">
          <a:xfrm>
            <a:off x="2163763" y="2319338"/>
            <a:ext cx="73025" cy="376237"/>
          </a:xfrm>
          <a:custGeom>
            <a:avLst/>
            <a:gdLst>
              <a:gd name="T0" fmla="*/ 46 w 46"/>
              <a:gd name="T1" fmla="*/ 0 h 237"/>
              <a:gd name="T2" fmla="*/ 2 w 46"/>
              <a:gd name="T3" fmla="*/ 133 h 237"/>
              <a:gd name="T4" fmla="*/ 32 w 46"/>
              <a:gd name="T5" fmla="*/ 237 h 2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6" h="237">
                <a:moveTo>
                  <a:pt x="46" y="0"/>
                </a:moveTo>
                <a:cubicBezTo>
                  <a:pt x="25" y="47"/>
                  <a:pt x="4" y="94"/>
                  <a:pt x="2" y="133"/>
                </a:cubicBezTo>
                <a:cubicBezTo>
                  <a:pt x="0" y="172"/>
                  <a:pt x="16" y="204"/>
                  <a:pt x="32" y="237"/>
                </a:cubicBezTo>
              </a:path>
            </a:pathLst>
          </a:custGeom>
          <a:noFill/>
          <a:ln w="25400" cap="flat" cmpd="sng">
            <a:solidFill>
              <a:srgbClr val="00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endParaRPr lang="de-DE"/>
          </a:p>
        </p:txBody>
      </p:sp>
      <p:sp>
        <p:nvSpPr>
          <p:cNvPr id="61" name="Freeform 45"/>
          <p:cNvSpPr>
            <a:spLocks/>
          </p:cNvSpPr>
          <p:nvPr/>
        </p:nvSpPr>
        <p:spPr bwMode="auto">
          <a:xfrm>
            <a:off x="2484438" y="2351088"/>
            <a:ext cx="73025" cy="376237"/>
          </a:xfrm>
          <a:custGeom>
            <a:avLst/>
            <a:gdLst>
              <a:gd name="T0" fmla="*/ 46 w 46"/>
              <a:gd name="T1" fmla="*/ 0 h 237"/>
              <a:gd name="T2" fmla="*/ 2 w 46"/>
              <a:gd name="T3" fmla="*/ 133 h 237"/>
              <a:gd name="T4" fmla="*/ 32 w 46"/>
              <a:gd name="T5" fmla="*/ 237 h 2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6" h="237">
                <a:moveTo>
                  <a:pt x="46" y="0"/>
                </a:moveTo>
                <a:cubicBezTo>
                  <a:pt x="25" y="47"/>
                  <a:pt x="4" y="94"/>
                  <a:pt x="2" y="133"/>
                </a:cubicBezTo>
                <a:cubicBezTo>
                  <a:pt x="0" y="172"/>
                  <a:pt x="16" y="204"/>
                  <a:pt x="32" y="237"/>
                </a:cubicBezTo>
              </a:path>
            </a:pathLst>
          </a:custGeom>
          <a:noFill/>
          <a:ln w="25400" cap="flat" cmpd="sng">
            <a:solidFill>
              <a:srgbClr val="00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endParaRPr lang="de-DE"/>
          </a:p>
        </p:txBody>
      </p:sp>
      <p:sp>
        <p:nvSpPr>
          <p:cNvPr id="62" name="Line 46"/>
          <p:cNvSpPr>
            <a:spLocks noChangeShapeType="1"/>
          </p:cNvSpPr>
          <p:nvPr/>
        </p:nvSpPr>
        <p:spPr bwMode="auto">
          <a:xfrm flipH="1">
            <a:off x="2386013" y="2416175"/>
            <a:ext cx="12700" cy="258763"/>
          </a:xfrm>
          <a:prstGeom prst="line">
            <a:avLst/>
          </a:prstGeom>
          <a:noFill/>
          <a:ln w="25400">
            <a:solidFill>
              <a:srgbClr val="00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endParaRPr lang="de-DE"/>
          </a:p>
        </p:txBody>
      </p:sp>
      <p:sp>
        <p:nvSpPr>
          <p:cNvPr id="63" name="Line 47"/>
          <p:cNvSpPr>
            <a:spLocks noChangeShapeType="1"/>
          </p:cNvSpPr>
          <p:nvPr/>
        </p:nvSpPr>
        <p:spPr bwMode="auto">
          <a:xfrm flipH="1">
            <a:off x="2519363" y="2416175"/>
            <a:ext cx="12700" cy="258763"/>
          </a:xfrm>
          <a:prstGeom prst="line">
            <a:avLst/>
          </a:prstGeom>
          <a:noFill/>
          <a:ln w="25400">
            <a:solidFill>
              <a:srgbClr val="00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endParaRPr lang="de-DE"/>
          </a:p>
        </p:txBody>
      </p:sp>
      <p:sp>
        <p:nvSpPr>
          <p:cNvPr id="64" name="Line 48"/>
          <p:cNvSpPr>
            <a:spLocks noChangeShapeType="1"/>
          </p:cNvSpPr>
          <p:nvPr/>
        </p:nvSpPr>
        <p:spPr bwMode="auto">
          <a:xfrm flipH="1">
            <a:off x="2552700" y="2416175"/>
            <a:ext cx="12700" cy="258763"/>
          </a:xfrm>
          <a:prstGeom prst="line">
            <a:avLst/>
          </a:prstGeom>
          <a:noFill/>
          <a:ln w="25400">
            <a:solidFill>
              <a:srgbClr val="00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endParaRPr lang="de-DE"/>
          </a:p>
        </p:txBody>
      </p:sp>
      <p:sp>
        <p:nvSpPr>
          <p:cNvPr id="65" name="Line 49"/>
          <p:cNvSpPr>
            <a:spLocks noChangeShapeType="1"/>
          </p:cNvSpPr>
          <p:nvPr/>
        </p:nvSpPr>
        <p:spPr bwMode="auto">
          <a:xfrm flipH="1">
            <a:off x="2619375" y="2416175"/>
            <a:ext cx="12700" cy="258763"/>
          </a:xfrm>
          <a:prstGeom prst="line">
            <a:avLst/>
          </a:prstGeom>
          <a:noFill/>
          <a:ln w="25400">
            <a:solidFill>
              <a:srgbClr val="00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endParaRPr lang="de-DE"/>
          </a:p>
        </p:txBody>
      </p:sp>
      <p:sp>
        <p:nvSpPr>
          <p:cNvPr id="66" name="Line 50"/>
          <p:cNvSpPr>
            <a:spLocks noChangeShapeType="1"/>
          </p:cNvSpPr>
          <p:nvPr/>
        </p:nvSpPr>
        <p:spPr bwMode="auto">
          <a:xfrm flipH="1">
            <a:off x="2730500" y="2416175"/>
            <a:ext cx="12700" cy="258763"/>
          </a:xfrm>
          <a:prstGeom prst="line">
            <a:avLst/>
          </a:prstGeom>
          <a:noFill/>
          <a:ln w="25400">
            <a:solidFill>
              <a:srgbClr val="00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endParaRPr lang="de-DE"/>
          </a:p>
        </p:txBody>
      </p:sp>
      <p:sp>
        <p:nvSpPr>
          <p:cNvPr id="67" name="Line 51"/>
          <p:cNvSpPr>
            <a:spLocks noChangeShapeType="1"/>
          </p:cNvSpPr>
          <p:nvPr/>
        </p:nvSpPr>
        <p:spPr bwMode="auto">
          <a:xfrm flipH="1">
            <a:off x="2308225" y="2416175"/>
            <a:ext cx="12700" cy="258763"/>
          </a:xfrm>
          <a:prstGeom prst="line">
            <a:avLst/>
          </a:prstGeom>
          <a:noFill/>
          <a:ln w="25400">
            <a:solidFill>
              <a:srgbClr val="00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endParaRPr lang="de-DE"/>
          </a:p>
        </p:txBody>
      </p:sp>
      <p:sp>
        <p:nvSpPr>
          <p:cNvPr id="68" name="Freeform 52"/>
          <p:cNvSpPr>
            <a:spLocks/>
          </p:cNvSpPr>
          <p:nvPr/>
        </p:nvSpPr>
        <p:spPr bwMode="auto">
          <a:xfrm>
            <a:off x="2789238" y="2371725"/>
            <a:ext cx="50800" cy="376238"/>
          </a:xfrm>
          <a:custGeom>
            <a:avLst/>
            <a:gdLst>
              <a:gd name="T0" fmla="*/ 46 w 46"/>
              <a:gd name="T1" fmla="*/ 0 h 237"/>
              <a:gd name="T2" fmla="*/ 2 w 46"/>
              <a:gd name="T3" fmla="*/ 133 h 237"/>
              <a:gd name="T4" fmla="*/ 32 w 46"/>
              <a:gd name="T5" fmla="*/ 237 h 2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6" h="237">
                <a:moveTo>
                  <a:pt x="46" y="0"/>
                </a:moveTo>
                <a:cubicBezTo>
                  <a:pt x="25" y="47"/>
                  <a:pt x="4" y="94"/>
                  <a:pt x="2" y="133"/>
                </a:cubicBezTo>
                <a:cubicBezTo>
                  <a:pt x="0" y="172"/>
                  <a:pt x="16" y="204"/>
                  <a:pt x="32" y="237"/>
                </a:cubicBezTo>
              </a:path>
            </a:pathLst>
          </a:custGeom>
          <a:noFill/>
          <a:ln w="25400" cap="flat" cmpd="sng">
            <a:solidFill>
              <a:srgbClr val="00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endParaRPr lang="de-DE"/>
          </a:p>
        </p:txBody>
      </p:sp>
      <p:sp>
        <p:nvSpPr>
          <p:cNvPr id="69" name="Freeform 53"/>
          <p:cNvSpPr>
            <a:spLocks/>
          </p:cNvSpPr>
          <p:nvPr/>
        </p:nvSpPr>
        <p:spPr bwMode="auto">
          <a:xfrm>
            <a:off x="3109913" y="2392363"/>
            <a:ext cx="50800" cy="376237"/>
          </a:xfrm>
          <a:custGeom>
            <a:avLst/>
            <a:gdLst>
              <a:gd name="T0" fmla="*/ 46 w 46"/>
              <a:gd name="T1" fmla="*/ 0 h 237"/>
              <a:gd name="T2" fmla="*/ 2 w 46"/>
              <a:gd name="T3" fmla="*/ 133 h 237"/>
              <a:gd name="T4" fmla="*/ 32 w 46"/>
              <a:gd name="T5" fmla="*/ 237 h 2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6" h="237">
                <a:moveTo>
                  <a:pt x="46" y="0"/>
                </a:moveTo>
                <a:cubicBezTo>
                  <a:pt x="25" y="47"/>
                  <a:pt x="4" y="94"/>
                  <a:pt x="2" y="133"/>
                </a:cubicBezTo>
                <a:cubicBezTo>
                  <a:pt x="0" y="172"/>
                  <a:pt x="16" y="204"/>
                  <a:pt x="32" y="237"/>
                </a:cubicBezTo>
              </a:path>
            </a:pathLst>
          </a:custGeom>
          <a:noFill/>
          <a:ln w="25400" cap="flat" cmpd="sng">
            <a:solidFill>
              <a:srgbClr val="00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endParaRPr lang="de-DE"/>
          </a:p>
        </p:txBody>
      </p:sp>
      <p:sp>
        <p:nvSpPr>
          <p:cNvPr id="70" name="Line 54"/>
          <p:cNvSpPr>
            <a:spLocks noChangeShapeType="1"/>
          </p:cNvSpPr>
          <p:nvPr/>
        </p:nvSpPr>
        <p:spPr bwMode="auto">
          <a:xfrm flipH="1">
            <a:off x="2992438" y="2514600"/>
            <a:ext cx="9525" cy="258763"/>
          </a:xfrm>
          <a:prstGeom prst="line">
            <a:avLst/>
          </a:prstGeom>
          <a:noFill/>
          <a:ln w="25400">
            <a:solidFill>
              <a:srgbClr val="00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endParaRPr lang="de-DE"/>
          </a:p>
        </p:txBody>
      </p:sp>
      <p:sp>
        <p:nvSpPr>
          <p:cNvPr id="71" name="Line 55"/>
          <p:cNvSpPr>
            <a:spLocks noChangeShapeType="1"/>
          </p:cNvSpPr>
          <p:nvPr/>
        </p:nvSpPr>
        <p:spPr bwMode="auto">
          <a:xfrm flipH="1">
            <a:off x="3125788" y="2490788"/>
            <a:ext cx="9525" cy="258762"/>
          </a:xfrm>
          <a:prstGeom prst="line">
            <a:avLst/>
          </a:prstGeom>
          <a:noFill/>
          <a:ln w="25400">
            <a:solidFill>
              <a:srgbClr val="00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endParaRPr lang="de-DE"/>
          </a:p>
        </p:txBody>
      </p:sp>
      <p:sp>
        <p:nvSpPr>
          <p:cNvPr id="72" name="Line 56"/>
          <p:cNvSpPr>
            <a:spLocks noChangeShapeType="1"/>
          </p:cNvSpPr>
          <p:nvPr/>
        </p:nvSpPr>
        <p:spPr bwMode="auto">
          <a:xfrm flipH="1">
            <a:off x="3159125" y="2490788"/>
            <a:ext cx="9525" cy="258762"/>
          </a:xfrm>
          <a:prstGeom prst="line">
            <a:avLst/>
          </a:prstGeom>
          <a:noFill/>
          <a:ln w="25400">
            <a:solidFill>
              <a:srgbClr val="00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endParaRPr lang="de-DE"/>
          </a:p>
        </p:txBody>
      </p:sp>
      <p:sp>
        <p:nvSpPr>
          <p:cNvPr id="73" name="Line 57"/>
          <p:cNvSpPr>
            <a:spLocks noChangeShapeType="1"/>
          </p:cNvSpPr>
          <p:nvPr/>
        </p:nvSpPr>
        <p:spPr bwMode="auto">
          <a:xfrm flipH="1">
            <a:off x="3225800" y="2490788"/>
            <a:ext cx="9525" cy="258762"/>
          </a:xfrm>
          <a:prstGeom prst="line">
            <a:avLst/>
          </a:prstGeom>
          <a:noFill/>
          <a:ln w="25400">
            <a:solidFill>
              <a:srgbClr val="00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endParaRPr lang="de-DE"/>
          </a:p>
        </p:txBody>
      </p:sp>
      <p:sp>
        <p:nvSpPr>
          <p:cNvPr id="74" name="Line 58"/>
          <p:cNvSpPr>
            <a:spLocks noChangeShapeType="1"/>
          </p:cNvSpPr>
          <p:nvPr/>
        </p:nvSpPr>
        <p:spPr bwMode="auto">
          <a:xfrm flipH="1">
            <a:off x="3336925" y="2490788"/>
            <a:ext cx="9525" cy="258762"/>
          </a:xfrm>
          <a:prstGeom prst="line">
            <a:avLst/>
          </a:prstGeom>
          <a:noFill/>
          <a:ln w="25400">
            <a:solidFill>
              <a:srgbClr val="00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endParaRPr lang="de-DE"/>
          </a:p>
        </p:txBody>
      </p:sp>
      <p:sp>
        <p:nvSpPr>
          <p:cNvPr id="75" name="Freeform 59"/>
          <p:cNvSpPr>
            <a:spLocks/>
          </p:cNvSpPr>
          <p:nvPr/>
        </p:nvSpPr>
        <p:spPr bwMode="auto">
          <a:xfrm>
            <a:off x="1700213" y="2243138"/>
            <a:ext cx="73025" cy="376237"/>
          </a:xfrm>
          <a:custGeom>
            <a:avLst/>
            <a:gdLst>
              <a:gd name="T0" fmla="*/ 46 w 46"/>
              <a:gd name="T1" fmla="*/ 0 h 237"/>
              <a:gd name="T2" fmla="*/ 2 w 46"/>
              <a:gd name="T3" fmla="*/ 133 h 237"/>
              <a:gd name="T4" fmla="*/ 32 w 46"/>
              <a:gd name="T5" fmla="*/ 237 h 2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6" h="237">
                <a:moveTo>
                  <a:pt x="46" y="0"/>
                </a:moveTo>
                <a:cubicBezTo>
                  <a:pt x="25" y="47"/>
                  <a:pt x="4" y="94"/>
                  <a:pt x="2" y="133"/>
                </a:cubicBezTo>
                <a:cubicBezTo>
                  <a:pt x="0" y="172"/>
                  <a:pt x="16" y="204"/>
                  <a:pt x="32" y="237"/>
                </a:cubicBezTo>
              </a:path>
            </a:pathLst>
          </a:custGeom>
          <a:noFill/>
          <a:ln w="25400" cap="flat" cmpd="sng">
            <a:solidFill>
              <a:srgbClr val="00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endParaRPr lang="de-DE"/>
          </a:p>
        </p:txBody>
      </p:sp>
      <p:sp>
        <p:nvSpPr>
          <p:cNvPr id="76" name="Freeform 60"/>
          <p:cNvSpPr>
            <a:spLocks/>
          </p:cNvSpPr>
          <p:nvPr/>
        </p:nvSpPr>
        <p:spPr bwMode="auto">
          <a:xfrm>
            <a:off x="2020888" y="2274888"/>
            <a:ext cx="73025" cy="376237"/>
          </a:xfrm>
          <a:custGeom>
            <a:avLst/>
            <a:gdLst>
              <a:gd name="T0" fmla="*/ 46 w 46"/>
              <a:gd name="T1" fmla="*/ 0 h 237"/>
              <a:gd name="T2" fmla="*/ 2 w 46"/>
              <a:gd name="T3" fmla="*/ 133 h 237"/>
              <a:gd name="T4" fmla="*/ 32 w 46"/>
              <a:gd name="T5" fmla="*/ 237 h 2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6" h="237">
                <a:moveTo>
                  <a:pt x="46" y="0"/>
                </a:moveTo>
                <a:cubicBezTo>
                  <a:pt x="25" y="47"/>
                  <a:pt x="4" y="94"/>
                  <a:pt x="2" y="133"/>
                </a:cubicBezTo>
                <a:cubicBezTo>
                  <a:pt x="0" y="172"/>
                  <a:pt x="16" y="204"/>
                  <a:pt x="32" y="237"/>
                </a:cubicBezTo>
              </a:path>
            </a:pathLst>
          </a:custGeom>
          <a:noFill/>
          <a:ln w="25400" cap="flat" cmpd="sng">
            <a:solidFill>
              <a:srgbClr val="00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endParaRPr lang="de-DE"/>
          </a:p>
        </p:txBody>
      </p:sp>
      <p:sp>
        <p:nvSpPr>
          <p:cNvPr id="77" name="Line 61"/>
          <p:cNvSpPr>
            <a:spLocks noChangeShapeType="1"/>
          </p:cNvSpPr>
          <p:nvPr/>
        </p:nvSpPr>
        <p:spPr bwMode="auto">
          <a:xfrm flipH="1">
            <a:off x="1922463" y="2339975"/>
            <a:ext cx="12700" cy="258763"/>
          </a:xfrm>
          <a:prstGeom prst="line">
            <a:avLst/>
          </a:prstGeom>
          <a:noFill/>
          <a:ln w="25400">
            <a:solidFill>
              <a:srgbClr val="00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endParaRPr lang="de-DE"/>
          </a:p>
        </p:txBody>
      </p:sp>
      <p:sp>
        <p:nvSpPr>
          <p:cNvPr id="78" name="Line 62"/>
          <p:cNvSpPr>
            <a:spLocks noChangeShapeType="1"/>
          </p:cNvSpPr>
          <p:nvPr/>
        </p:nvSpPr>
        <p:spPr bwMode="auto">
          <a:xfrm flipH="1">
            <a:off x="2055813" y="2339975"/>
            <a:ext cx="12700" cy="258763"/>
          </a:xfrm>
          <a:prstGeom prst="line">
            <a:avLst/>
          </a:prstGeom>
          <a:noFill/>
          <a:ln w="25400">
            <a:solidFill>
              <a:srgbClr val="00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endParaRPr lang="de-DE"/>
          </a:p>
        </p:txBody>
      </p:sp>
      <p:sp>
        <p:nvSpPr>
          <p:cNvPr id="79" name="Line 63"/>
          <p:cNvSpPr>
            <a:spLocks noChangeShapeType="1"/>
          </p:cNvSpPr>
          <p:nvPr/>
        </p:nvSpPr>
        <p:spPr bwMode="auto">
          <a:xfrm flipH="1">
            <a:off x="1755775" y="2339975"/>
            <a:ext cx="12700" cy="258763"/>
          </a:xfrm>
          <a:prstGeom prst="line">
            <a:avLst/>
          </a:prstGeom>
          <a:noFill/>
          <a:ln w="25400">
            <a:solidFill>
              <a:srgbClr val="00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endParaRPr lang="de-DE"/>
          </a:p>
        </p:txBody>
      </p:sp>
      <p:sp>
        <p:nvSpPr>
          <p:cNvPr id="80" name="Line 64"/>
          <p:cNvSpPr>
            <a:spLocks noChangeShapeType="1"/>
          </p:cNvSpPr>
          <p:nvPr/>
        </p:nvSpPr>
        <p:spPr bwMode="auto">
          <a:xfrm flipH="1">
            <a:off x="1844675" y="2339975"/>
            <a:ext cx="12700" cy="258763"/>
          </a:xfrm>
          <a:prstGeom prst="line">
            <a:avLst/>
          </a:prstGeom>
          <a:noFill/>
          <a:ln w="25400">
            <a:solidFill>
              <a:srgbClr val="00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endParaRPr lang="de-DE"/>
          </a:p>
        </p:txBody>
      </p:sp>
      <p:sp>
        <p:nvSpPr>
          <p:cNvPr id="81" name="Freeform 65"/>
          <p:cNvSpPr>
            <a:spLocks/>
          </p:cNvSpPr>
          <p:nvPr/>
        </p:nvSpPr>
        <p:spPr bwMode="auto">
          <a:xfrm>
            <a:off x="2286000" y="2311400"/>
            <a:ext cx="73025" cy="376238"/>
          </a:xfrm>
          <a:custGeom>
            <a:avLst/>
            <a:gdLst>
              <a:gd name="T0" fmla="*/ 46 w 46"/>
              <a:gd name="T1" fmla="*/ 0 h 237"/>
              <a:gd name="T2" fmla="*/ 2 w 46"/>
              <a:gd name="T3" fmla="*/ 133 h 237"/>
              <a:gd name="T4" fmla="*/ 32 w 46"/>
              <a:gd name="T5" fmla="*/ 237 h 2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6" h="237">
                <a:moveTo>
                  <a:pt x="46" y="0"/>
                </a:moveTo>
                <a:cubicBezTo>
                  <a:pt x="25" y="47"/>
                  <a:pt x="4" y="94"/>
                  <a:pt x="2" y="133"/>
                </a:cubicBezTo>
                <a:cubicBezTo>
                  <a:pt x="0" y="172"/>
                  <a:pt x="16" y="204"/>
                  <a:pt x="32" y="237"/>
                </a:cubicBezTo>
              </a:path>
            </a:pathLst>
          </a:custGeom>
          <a:noFill/>
          <a:ln w="25400" cap="flat" cmpd="sng">
            <a:solidFill>
              <a:srgbClr val="00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endParaRPr lang="de-DE"/>
          </a:p>
        </p:txBody>
      </p:sp>
      <p:sp>
        <p:nvSpPr>
          <p:cNvPr id="82" name="Freeform 66"/>
          <p:cNvSpPr>
            <a:spLocks/>
          </p:cNvSpPr>
          <p:nvPr/>
        </p:nvSpPr>
        <p:spPr bwMode="auto">
          <a:xfrm>
            <a:off x="2606675" y="2343150"/>
            <a:ext cx="73025" cy="376238"/>
          </a:xfrm>
          <a:custGeom>
            <a:avLst/>
            <a:gdLst>
              <a:gd name="T0" fmla="*/ 46 w 46"/>
              <a:gd name="T1" fmla="*/ 0 h 237"/>
              <a:gd name="T2" fmla="*/ 2 w 46"/>
              <a:gd name="T3" fmla="*/ 133 h 237"/>
              <a:gd name="T4" fmla="*/ 32 w 46"/>
              <a:gd name="T5" fmla="*/ 237 h 2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6" h="237">
                <a:moveTo>
                  <a:pt x="46" y="0"/>
                </a:moveTo>
                <a:cubicBezTo>
                  <a:pt x="25" y="47"/>
                  <a:pt x="4" y="94"/>
                  <a:pt x="2" y="133"/>
                </a:cubicBezTo>
                <a:cubicBezTo>
                  <a:pt x="0" y="172"/>
                  <a:pt x="16" y="204"/>
                  <a:pt x="32" y="237"/>
                </a:cubicBezTo>
              </a:path>
            </a:pathLst>
          </a:custGeom>
          <a:noFill/>
          <a:ln w="25400" cap="flat" cmpd="sng">
            <a:solidFill>
              <a:srgbClr val="00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endParaRPr lang="de-DE"/>
          </a:p>
        </p:txBody>
      </p:sp>
      <p:sp>
        <p:nvSpPr>
          <p:cNvPr id="83" name="Line 67"/>
          <p:cNvSpPr>
            <a:spLocks noChangeShapeType="1"/>
          </p:cNvSpPr>
          <p:nvPr/>
        </p:nvSpPr>
        <p:spPr bwMode="auto">
          <a:xfrm flipH="1">
            <a:off x="2508250" y="2408238"/>
            <a:ext cx="12700" cy="258762"/>
          </a:xfrm>
          <a:prstGeom prst="line">
            <a:avLst/>
          </a:prstGeom>
          <a:noFill/>
          <a:ln w="25400">
            <a:solidFill>
              <a:srgbClr val="00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endParaRPr lang="de-DE"/>
          </a:p>
        </p:txBody>
      </p:sp>
      <p:sp>
        <p:nvSpPr>
          <p:cNvPr id="84" name="Line 68"/>
          <p:cNvSpPr>
            <a:spLocks noChangeShapeType="1"/>
          </p:cNvSpPr>
          <p:nvPr/>
        </p:nvSpPr>
        <p:spPr bwMode="auto">
          <a:xfrm flipH="1">
            <a:off x="2641600" y="2408238"/>
            <a:ext cx="12700" cy="258762"/>
          </a:xfrm>
          <a:prstGeom prst="line">
            <a:avLst/>
          </a:prstGeom>
          <a:noFill/>
          <a:ln w="25400">
            <a:solidFill>
              <a:srgbClr val="00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endParaRPr lang="de-DE"/>
          </a:p>
        </p:txBody>
      </p:sp>
      <p:sp>
        <p:nvSpPr>
          <p:cNvPr id="85" name="Line 69"/>
          <p:cNvSpPr>
            <a:spLocks noChangeShapeType="1"/>
          </p:cNvSpPr>
          <p:nvPr/>
        </p:nvSpPr>
        <p:spPr bwMode="auto">
          <a:xfrm flipH="1">
            <a:off x="2674938" y="2408238"/>
            <a:ext cx="12700" cy="258762"/>
          </a:xfrm>
          <a:prstGeom prst="line">
            <a:avLst/>
          </a:prstGeom>
          <a:noFill/>
          <a:ln w="25400">
            <a:solidFill>
              <a:srgbClr val="00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endParaRPr lang="de-DE"/>
          </a:p>
        </p:txBody>
      </p:sp>
      <p:sp>
        <p:nvSpPr>
          <p:cNvPr id="86" name="Line 70"/>
          <p:cNvSpPr>
            <a:spLocks noChangeShapeType="1"/>
          </p:cNvSpPr>
          <p:nvPr/>
        </p:nvSpPr>
        <p:spPr bwMode="auto">
          <a:xfrm flipH="1">
            <a:off x="2341563" y="2408238"/>
            <a:ext cx="12700" cy="258762"/>
          </a:xfrm>
          <a:prstGeom prst="line">
            <a:avLst/>
          </a:prstGeom>
          <a:noFill/>
          <a:ln w="25400">
            <a:solidFill>
              <a:srgbClr val="00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endParaRPr lang="de-DE"/>
          </a:p>
        </p:txBody>
      </p:sp>
      <p:sp>
        <p:nvSpPr>
          <p:cNvPr id="87" name="Line 71"/>
          <p:cNvSpPr>
            <a:spLocks noChangeShapeType="1"/>
          </p:cNvSpPr>
          <p:nvPr/>
        </p:nvSpPr>
        <p:spPr bwMode="auto">
          <a:xfrm flipH="1">
            <a:off x="2430463" y="2408238"/>
            <a:ext cx="12700" cy="258762"/>
          </a:xfrm>
          <a:prstGeom prst="line">
            <a:avLst/>
          </a:prstGeom>
          <a:noFill/>
          <a:ln w="25400">
            <a:solidFill>
              <a:srgbClr val="00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endParaRPr lang="de-DE"/>
          </a:p>
        </p:txBody>
      </p:sp>
      <p:sp>
        <p:nvSpPr>
          <p:cNvPr id="88" name="Line 72"/>
          <p:cNvSpPr>
            <a:spLocks noChangeShapeType="1"/>
          </p:cNvSpPr>
          <p:nvPr/>
        </p:nvSpPr>
        <p:spPr bwMode="auto">
          <a:xfrm flipH="1">
            <a:off x="360363" y="2217738"/>
            <a:ext cx="12700" cy="258762"/>
          </a:xfrm>
          <a:prstGeom prst="line">
            <a:avLst/>
          </a:prstGeom>
          <a:noFill/>
          <a:ln w="25400">
            <a:solidFill>
              <a:srgbClr val="00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endParaRPr lang="de-DE"/>
          </a:p>
        </p:txBody>
      </p:sp>
      <p:sp>
        <p:nvSpPr>
          <p:cNvPr id="89" name="Line 73"/>
          <p:cNvSpPr>
            <a:spLocks noChangeShapeType="1"/>
          </p:cNvSpPr>
          <p:nvPr/>
        </p:nvSpPr>
        <p:spPr bwMode="auto">
          <a:xfrm flipH="1">
            <a:off x="642938" y="2233613"/>
            <a:ext cx="12700" cy="258762"/>
          </a:xfrm>
          <a:prstGeom prst="line">
            <a:avLst/>
          </a:prstGeom>
          <a:noFill/>
          <a:ln w="25400">
            <a:solidFill>
              <a:srgbClr val="00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endParaRPr lang="de-DE"/>
          </a:p>
        </p:txBody>
      </p:sp>
      <p:sp>
        <p:nvSpPr>
          <p:cNvPr id="90" name="Line 74"/>
          <p:cNvSpPr>
            <a:spLocks noChangeShapeType="1"/>
          </p:cNvSpPr>
          <p:nvPr/>
        </p:nvSpPr>
        <p:spPr bwMode="auto">
          <a:xfrm flipH="1">
            <a:off x="776288" y="2233613"/>
            <a:ext cx="12700" cy="258762"/>
          </a:xfrm>
          <a:prstGeom prst="line">
            <a:avLst/>
          </a:prstGeom>
          <a:noFill/>
          <a:ln w="25400">
            <a:solidFill>
              <a:srgbClr val="00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endParaRPr lang="de-DE"/>
          </a:p>
        </p:txBody>
      </p:sp>
      <p:sp>
        <p:nvSpPr>
          <p:cNvPr id="91" name="Line 75"/>
          <p:cNvSpPr>
            <a:spLocks noChangeShapeType="1"/>
          </p:cNvSpPr>
          <p:nvPr/>
        </p:nvSpPr>
        <p:spPr bwMode="auto">
          <a:xfrm flipH="1">
            <a:off x="809625" y="2233613"/>
            <a:ext cx="12700" cy="258762"/>
          </a:xfrm>
          <a:prstGeom prst="line">
            <a:avLst/>
          </a:prstGeom>
          <a:noFill/>
          <a:ln w="25400">
            <a:solidFill>
              <a:srgbClr val="00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endParaRPr lang="de-DE"/>
          </a:p>
        </p:txBody>
      </p:sp>
      <p:sp>
        <p:nvSpPr>
          <p:cNvPr id="92" name="Line 76"/>
          <p:cNvSpPr>
            <a:spLocks noChangeShapeType="1"/>
          </p:cNvSpPr>
          <p:nvPr/>
        </p:nvSpPr>
        <p:spPr bwMode="auto">
          <a:xfrm flipH="1">
            <a:off x="876300" y="2233613"/>
            <a:ext cx="12700" cy="258762"/>
          </a:xfrm>
          <a:prstGeom prst="line">
            <a:avLst/>
          </a:prstGeom>
          <a:noFill/>
          <a:ln w="25400">
            <a:solidFill>
              <a:srgbClr val="00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endParaRPr lang="de-DE"/>
          </a:p>
        </p:txBody>
      </p:sp>
      <p:sp>
        <p:nvSpPr>
          <p:cNvPr id="93" name="Line 77"/>
          <p:cNvSpPr>
            <a:spLocks noChangeShapeType="1"/>
          </p:cNvSpPr>
          <p:nvPr/>
        </p:nvSpPr>
        <p:spPr bwMode="auto">
          <a:xfrm flipH="1">
            <a:off x="476250" y="2233613"/>
            <a:ext cx="12700" cy="258762"/>
          </a:xfrm>
          <a:prstGeom prst="line">
            <a:avLst/>
          </a:prstGeom>
          <a:noFill/>
          <a:ln w="25400">
            <a:solidFill>
              <a:srgbClr val="00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endParaRPr lang="de-DE"/>
          </a:p>
        </p:txBody>
      </p:sp>
      <p:sp>
        <p:nvSpPr>
          <p:cNvPr id="94" name="Line 78"/>
          <p:cNvSpPr>
            <a:spLocks noChangeShapeType="1"/>
          </p:cNvSpPr>
          <p:nvPr/>
        </p:nvSpPr>
        <p:spPr bwMode="auto">
          <a:xfrm flipH="1">
            <a:off x="987425" y="2233613"/>
            <a:ext cx="12700" cy="258762"/>
          </a:xfrm>
          <a:prstGeom prst="line">
            <a:avLst/>
          </a:prstGeom>
          <a:noFill/>
          <a:ln w="25400">
            <a:solidFill>
              <a:srgbClr val="00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endParaRPr lang="de-DE"/>
          </a:p>
        </p:txBody>
      </p:sp>
      <p:sp>
        <p:nvSpPr>
          <p:cNvPr id="95" name="Line 79"/>
          <p:cNvSpPr>
            <a:spLocks noChangeShapeType="1"/>
          </p:cNvSpPr>
          <p:nvPr/>
        </p:nvSpPr>
        <p:spPr bwMode="auto">
          <a:xfrm flipH="1">
            <a:off x="565150" y="2233613"/>
            <a:ext cx="12700" cy="258762"/>
          </a:xfrm>
          <a:prstGeom prst="line">
            <a:avLst/>
          </a:prstGeom>
          <a:noFill/>
          <a:ln w="25400">
            <a:solidFill>
              <a:srgbClr val="00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endParaRPr lang="de-DE"/>
          </a:p>
        </p:txBody>
      </p:sp>
      <p:sp>
        <p:nvSpPr>
          <p:cNvPr id="96" name="Freeform 80"/>
          <p:cNvSpPr>
            <a:spLocks/>
          </p:cNvSpPr>
          <p:nvPr/>
        </p:nvSpPr>
        <p:spPr bwMode="auto">
          <a:xfrm>
            <a:off x="423863" y="2149475"/>
            <a:ext cx="73025" cy="376238"/>
          </a:xfrm>
          <a:custGeom>
            <a:avLst/>
            <a:gdLst>
              <a:gd name="T0" fmla="*/ 46 w 46"/>
              <a:gd name="T1" fmla="*/ 0 h 237"/>
              <a:gd name="T2" fmla="*/ 2 w 46"/>
              <a:gd name="T3" fmla="*/ 133 h 237"/>
              <a:gd name="T4" fmla="*/ 32 w 46"/>
              <a:gd name="T5" fmla="*/ 237 h 2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6" h="237">
                <a:moveTo>
                  <a:pt x="46" y="0"/>
                </a:moveTo>
                <a:cubicBezTo>
                  <a:pt x="25" y="47"/>
                  <a:pt x="4" y="94"/>
                  <a:pt x="2" y="133"/>
                </a:cubicBezTo>
                <a:cubicBezTo>
                  <a:pt x="0" y="172"/>
                  <a:pt x="16" y="204"/>
                  <a:pt x="32" y="237"/>
                </a:cubicBezTo>
              </a:path>
            </a:pathLst>
          </a:custGeom>
          <a:noFill/>
          <a:ln w="25400" cap="flat" cmpd="sng">
            <a:solidFill>
              <a:srgbClr val="00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endParaRPr lang="de-DE"/>
          </a:p>
        </p:txBody>
      </p:sp>
      <p:sp>
        <p:nvSpPr>
          <p:cNvPr id="97" name="Freeform 81"/>
          <p:cNvSpPr>
            <a:spLocks/>
          </p:cNvSpPr>
          <p:nvPr/>
        </p:nvSpPr>
        <p:spPr bwMode="auto">
          <a:xfrm>
            <a:off x="592138" y="2173288"/>
            <a:ext cx="73025" cy="376237"/>
          </a:xfrm>
          <a:custGeom>
            <a:avLst/>
            <a:gdLst>
              <a:gd name="T0" fmla="*/ 46 w 46"/>
              <a:gd name="T1" fmla="*/ 0 h 237"/>
              <a:gd name="T2" fmla="*/ 2 w 46"/>
              <a:gd name="T3" fmla="*/ 133 h 237"/>
              <a:gd name="T4" fmla="*/ 32 w 46"/>
              <a:gd name="T5" fmla="*/ 237 h 2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6" h="237">
                <a:moveTo>
                  <a:pt x="46" y="0"/>
                </a:moveTo>
                <a:cubicBezTo>
                  <a:pt x="25" y="47"/>
                  <a:pt x="4" y="94"/>
                  <a:pt x="2" y="133"/>
                </a:cubicBezTo>
                <a:cubicBezTo>
                  <a:pt x="0" y="172"/>
                  <a:pt x="16" y="204"/>
                  <a:pt x="32" y="237"/>
                </a:cubicBezTo>
              </a:path>
            </a:pathLst>
          </a:custGeom>
          <a:noFill/>
          <a:ln w="25400" cap="flat" cmpd="sng">
            <a:solidFill>
              <a:srgbClr val="00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endParaRPr lang="de-DE"/>
          </a:p>
        </p:txBody>
      </p:sp>
      <p:sp>
        <p:nvSpPr>
          <p:cNvPr id="98" name="Line 82"/>
          <p:cNvSpPr>
            <a:spLocks noChangeShapeType="1"/>
          </p:cNvSpPr>
          <p:nvPr/>
        </p:nvSpPr>
        <p:spPr bwMode="auto">
          <a:xfrm flipH="1">
            <a:off x="646113" y="2246313"/>
            <a:ext cx="12700" cy="258762"/>
          </a:xfrm>
          <a:prstGeom prst="line">
            <a:avLst/>
          </a:prstGeom>
          <a:noFill/>
          <a:ln w="25400">
            <a:solidFill>
              <a:srgbClr val="00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endParaRPr lang="de-DE"/>
          </a:p>
        </p:txBody>
      </p:sp>
      <p:sp>
        <p:nvSpPr>
          <p:cNvPr id="99" name="Line 83"/>
          <p:cNvSpPr>
            <a:spLocks noChangeShapeType="1"/>
          </p:cNvSpPr>
          <p:nvPr/>
        </p:nvSpPr>
        <p:spPr bwMode="auto">
          <a:xfrm flipH="1">
            <a:off x="812800" y="2246313"/>
            <a:ext cx="12700" cy="258762"/>
          </a:xfrm>
          <a:prstGeom prst="line">
            <a:avLst/>
          </a:prstGeom>
          <a:noFill/>
          <a:ln w="25400">
            <a:solidFill>
              <a:srgbClr val="00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endParaRPr lang="de-DE"/>
          </a:p>
        </p:txBody>
      </p:sp>
      <p:sp>
        <p:nvSpPr>
          <p:cNvPr id="100" name="Line 84"/>
          <p:cNvSpPr>
            <a:spLocks noChangeShapeType="1"/>
          </p:cNvSpPr>
          <p:nvPr/>
        </p:nvSpPr>
        <p:spPr bwMode="auto">
          <a:xfrm flipH="1">
            <a:off x="1035050" y="2246313"/>
            <a:ext cx="12700" cy="258762"/>
          </a:xfrm>
          <a:prstGeom prst="line">
            <a:avLst/>
          </a:prstGeom>
          <a:noFill/>
          <a:ln w="25400">
            <a:solidFill>
              <a:srgbClr val="00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endParaRPr lang="de-DE"/>
          </a:p>
        </p:txBody>
      </p:sp>
      <p:sp>
        <p:nvSpPr>
          <p:cNvPr id="101" name="Line 85"/>
          <p:cNvSpPr>
            <a:spLocks noChangeShapeType="1"/>
          </p:cNvSpPr>
          <p:nvPr/>
        </p:nvSpPr>
        <p:spPr bwMode="auto">
          <a:xfrm flipH="1">
            <a:off x="1239838" y="2262188"/>
            <a:ext cx="12700" cy="258762"/>
          </a:xfrm>
          <a:prstGeom prst="line">
            <a:avLst/>
          </a:prstGeom>
          <a:noFill/>
          <a:ln w="25400">
            <a:solidFill>
              <a:srgbClr val="00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endParaRPr lang="de-DE"/>
          </a:p>
        </p:txBody>
      </p:sp>
      <p:sp>
        <p:nvSpPr>
          <p:cNvPr id="102" name="Freeform 86"/>
          <p:cNvSpPr>
            <a:spLocks/>
          </p:cNvSpPr>
          <p:nvPr/>
        </p:nvSpPr>
        <p:spPr bwMode="auto">
          <a:xfrm>
            <a:off x="569913" y="2154238"/>
            <a:ext cx="73025" cy="376237"/>
          </a:xfrm>
          <a:custGeom>
            <a:avLst/>
            <a:gdLst>
              <a:gd name="T0" fmla="*/ 46 w 46"/>
              <a:gd name="T1" fmla="*/ 0 h 237"/>
              <a:gd name="T2" fmla="*/ 2 w 46"/>
              <a:gd name="T3" fmla="*/ 133 h 237"/>
              <a:gd name="T4" fmla="*/ 32 w 46"/>
              <a:gd name="T5" fmla="*/ 237 h 2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6" h="237">
                <a:moveTo>
                  <a:pt x="46" y="0"/>
                </a:moveTo>
                <a:cubicBezTo>
                  <a:pt x="25" y="47"/>
                  <a:pt x="4" y="94"/>
                  <a:pt x="2" y="133"/>
                </a:cubicBezTo>
                <a:cubicBezTo>
                  <a:pt x="0" y="172"/>
                  <a:pt x="16" y="204"/>
                  <a:pt x="32" y="237"/>
                </a:cubicBezTo>
              </a:path>
            </a:pathLst>
          </a:custGeom>
          <a:noFill/>
          <a:ln w="25400" cap="flat" cmpd="sng">
            <a:solidFill>
              <a:srgbClr val="00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endParaRPr lang="de-DE"/>
          </a:p>
        </p:txBody>
      </p:sp>
      <p:sp>
        <p:nvSpPr>
          <p:cNvPr id="103" name="Freeform 87"/>
          <p:cNvSpPr>
            <a:spLocks/>
          </p:cNvSpPr>
          <p:nvPr/>
        </p:nvSpPr>
        <p:spPr bwMode="auto">
          <a:xfrm>
            <a:off x="738188" y="2178050"/>
            <a:ext cx="73025" cy="376238"/>
          </a:xfrm>
          <a:custGeom>
            <a:avLst/>
            <a:gdLst>
              <a:gd name="T0" fmla="*/ 46 w 46"/>
              <a:gd name="T1" fmla="*/ 0 h 237"/>
              <a:gd name="T2" fmla="*/ 2 w 46"/>
              <a:gd name="T3" fmla="*/ 133 h 237"/>
              <a:gd name="T4" fmla="*/ 32 w 46"/>
              <a:gd name="T5" fmla="*/ 237 h 2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6" h="237">
                <a:moveTo>
                  <a:pt x="46" y="0"/>
                </a:moveTo>
                <a:cubicBezTo>
                  <a:pt x="25" y="47"/>
                  <a:pt x="4" y="94"/>
                  <a:pt x="2" y="133"/>
                </a:cubicBezTo>
                <a:cubicBezTo>
                  <a:pt x="0" y="172"/>
                  <a:pt x="16" y="204"/>
                  <a:pt x="32" y="237"/>
                </a:cubicBezTo>
              </a:path>
            </a:pathLst>
          </a:custGeom>
          <a:noFill/>
          <a:ln w="25400" cap="flat" cmpd="sng">
            <a:solidFill>
              <a:srgbClr val="00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endParaRPr lang="de-DE"/>
          </a:p>
        </p:txBody>
      </p:sp>
      <p:sp>
        <p:nvSpPr>
          <p:cNvPr id="104" name="Line 88"/>
          <p:cNvSpPr>
            <a:spLocks noChangeShapeType="1"/>
          </p:cNvSpPr>
          <p:nvPr/>
        </p:nvSpPr>
        <p:spPr bwMode="auto">
          <a:xfrm flipH="1">
            <a:off x="792163" y="2251075"/>
            <a:ext cx="12700" cy="258763"/>
          </a:xfrm>
          <a:prstGeom prst="line">
            <a:avLst/>
          </a:prstGeom>
          <a:noFill/>
          <a:ln w="25400">
            <a:solidFill>
              <a:srgbClr val="00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endParaRPr lang="de-DE"/>
          </a:p>
        </p:txBody>
      </p:sp>
      <p:sp>
        <p:nvSpPr>
          <p:cNvPr id="105" name="Line 89"/>
          <p:cNvSpPr>
            <a:spLocks noChangeShapeType="1"/>
          </p:cNvSpPr>
          <p:nvPr/>
        </p:nvSpPr>
        <p:spPr bwMode="auto">
          <a:xfrm flipH="1">
            <a:off x="958850" y="2251075"/>
            <a:ext cx="12700" cy="258763"/>
          </a:xfrm>
          <a:prstGeom prst="line">
            <a:avLst/>
          </a:prstGeom>
          <a:noFill/>
          <a:ln w="25400">
            <a:solidFill>
              <a:srgbClr val="00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endParaRPr lang="de-DE"/>
          </a:p>
        </p:txBody>
      </p:sp>
      <p:sp>
        <p:nvSpPr>
          <p:cNvPr id="106" name="Line 90"/>
          <p:cNvSpPr>
            <a:spLocks noChangeShapeType="1"/>
          </p:cNvSpPr>
          <p:nvPr/>
        </p:nvSpPr>
        <p:spPr bwMode="auto">
          <a:xfrm flipH="1">
            <a:off x="1181100" y="2251075"/>
            <a:ext cx="12700" cy="258763"/>
          </a:xfrm>
          <a:prstGeom prst="line">
            <a:avLst/>
          </a:prstGeom>
          <a:noFill/>
          <a:ln w="25400">
            <a:solidFill>
              <a:srgbClr val="00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endParaRPr lang="de-DE"/>
          </a:p>
        </p:txBody>
      </p:sp>
      <p:sp>
        <p:nvSpPr>
          <p:cNvPr id="107" name="Freeform 91"/>
          <p:cNvSpPr>
            <a:spLocks/>
          </p:cNvSpPr>
          <p:nvPr/>
        </p:nvSpPr>
        <p:spPr bwMode="auto">
          <a:xfrm>
            <a:off x="6780958" y="2543101"/>
            <a:ext cx="73025" cy="376238"/>
          </a:xfrm>
          <a:custGeom>
            <a:avLst/>
            <a:gdLst>
              <a:gd name="T0" fmla="*/ 46 w 46"/>
              <a:gd name="T1" fmla="*/ 0 h 237"/>
              <a:gd name="T2" fmla="*/ 2 w 46"/>
              <a:gd name="T3" fmla="*/ 133 h 237"/>
              <a:gd name="T4" fmla="*/ 32 w 46"/>
              <a:gd name="T5" fmla="*/ 237 h 2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6" h="237">
                <a:moveTo>
                  <a:pt x="46" y="0"/>
                </a:moveTo>
                <a:cubicBezTo>
                  <a:pt x="25" y="47"/>
                  <a:pt x="4" y="94"/>
                  <a:pt x="2" y="133"/>
                </a:cubicBezTo>
                <a:cubicBezTo>
                  <a:pt x="0" y="172"/>
                  <a:pt x="16" y="204"/>
                  <a:pt x="32" y="237"/>
                </a:cubicBezTo>
              </a:path>
            </a:pathLst>
          </a:custGeom>
          <a:noFill/>
          <a:ln w="25400" cap="flat" cmpd="sng">
            <a:solidFill>
              <a:srgbClr val="00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endParaRPr lang="de-DE"/>
          </a:p>
        </p:txBody>
      </p:sp>
      <p:sp>
        <p:nvSpPr>
          <p:cNvPr id="108" name="Freeform 92"/>
          <p:cNvSpPr>
            <a:spLocks/>
          </p:cNvSpPr>
          <p:nvPr/>
        </p:nvSpPr>
        <p:spPr bwMode="auto">
          <a:xfrm>
            <a:off x="6903195" y="2531989"/>
            <a:ext cx="73025" cy="376237"/>
          </a:xfrm>
          <a:custGeom>
            <a:avLst/>
            <a:gdLst>
              <a:gd name="T0" fmla="*/ 46 w 46"/>
              <a:gd name="T1" fmla="*/ 0 h 237"/>
              <a:gd name="T2" fmla="*/ 2 w 46"/>
              <a:gd name="T3" fmla="*/ 133 h 237"/>
              <a:gd name="T4" fmla="*/ 32 w 46"/>
              <a:gd name="T5" fmla="*/ 237 h 2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6" h="237">
                <a:moveTo>
                  <a:pt x="46" y="0"/>
                </a:moveTo>
                <a:cubicBezTo>
                  <a:pt x="25" y="47"/>
                  <a:pt x="4" y="94"/>
                  <a:pt x="2" y="133"/>
                </a:cubicBezTo>
                <a:cubicBezTo>
                  <a:pt x="0" y="172"/>
                  <a:pt x="16" y="204"/>
                  <a:pt x="32" y="237"/>
                </a:cubicBezTo>
              </a:path>
            </a:pathLst>
          </a:custGeom>
          <a:noFill/>
          <a:ln w="25400" cap="flat" cmpd="sng">
            <a:solidFill>
              <a:srgbClr val="00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endParaRPr lang="de-DE"/>
          </a:p>
        </p:txBody>
      </p:sp>
      <p:sp>
        <p:nvSpPr>
          <p:cNvPr id="109" name="Line 93"/>
          <p:cNvSpPr>
            <a:spLocks noChangeShapeType="1"/>
          </p:cNvSpPr>
          <p:nvPr/>
        </p:nvSpPr>
        <p:spPr bwMode="auto">
          <a:xfrm flipH="1">
            <a:off x="8824913" y="2037556"/>
            <a:ext cx="12700" cy="258763"/>
          </a:xfrm>
          <a:prstGeom prst="line">
            <a:avLst/>
          </a:prstGeom>
          <a:noFill/>
          <a:ln w="25400">
            <a:solidFill>
              <a:srgbClr val="00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endParaRPr lang="de-DE"/>
          </a:p>
        </p:txBody>
      </p:sp>
      <p:sp>
        <p:nvSpPr>
          <p:cNvPr id="110" name="Line 94"/>
          <p:cNvSpPr>
            <a:spLocks noChangeShapeType="1"/>
          </p:cNvSpPr>
          <p:nvPr/>
        </p:nvSpPr>
        <p:spPr bwMode="auto">
          <a:xfrm flipH="1">
            <a:off x="7453313" y="2462213"/>
            <a:ext cx="12700" cy="258762"/>
          </a:xfrm>
          <a:prstGeom prst="line">
            <a:avLst/>
          </a:prstGeom>
          <a:noFill/>
          <a:ln w="25400">
            <a:solidFill>
              <a:srgbClr val="00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endParaRPr lang="de-DE"/>
          </a:p>
        </p:txBody>
      </p:sp>
      <p:sp>
        <p:nvSpPr>
          <p:cNvPr id="111" name="Line 95"/>
          <p:cNvSpPr>
            <a:spLocks noChangeShapeType="1"/>
          </p:cNvSpPr>
          <p:nvPr/>
        </p:nvSpPr>
        <p:spPr bwMode="auto">
          <a:xfrm flipH="1">
            <a:off x="7662863" y="2355850"/>
            <a:ext cx="12700" cy="258763"/>
          </a:xfrm>
          <a:prstGeom prst="line">
            <a:avLst/>
          </a:prstGeom>
          <a:noFill/>
          <a:ln w="25400">
            <a:solidFill>
              <a:srgbClr val="00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endParaRPr lang="de-DE"/>
          </a:p>
        </p:txBody>
      </p:sp>
      <p:sp>
        <p:nvSpPr>
          <p:cNvPr id="112" name="Line 96"/>
          <p:cNvSpPr>
            <a:spLocks noChangeShapeType="1"/>
          </p:cNvSpPr>
          <p:nvPr/>
        </p:nvSpPr>
        <p:spPr bwMode="auto">
          <a:xfrm flipH="1">
            <a:off x="7867650" y="2371725"/>
            <a:ext cx="12700" cy="258763"/>
          </a:xfrm>
          <a:prstGeom prst="line">
            <a:avLst/>
          </a:prstGeom>
          <a:noFill/>
          <a:ln w="25400">
            <a:solidFill>
              <a:srgbClr val="00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endParaRPr lang="de-DE"/>
          </a:p>
        </p:txBody>
      </p:sp>
      <p:sp>
        <p:nvSpPr>
          <p:cNvPr id="113" name="Freeform 97"/>
          <p:cNvSpPr>
            <a:spLocks/>
          </p:cNvSpPr>
          <p:nvPr/>
        </p:nvSpPr>
        <p:spPr bwMode="auto">
          <a:xfrm>
            <a:off x="5286375" y="3248025"/>
            <a:ext cx="962025" cy="128588"/>
          </a:xfrm>
          <a:custGeom>
            <a:avLst/>
            <a:gdLst>
              <a:gd name="T0" fmla="*/ 0 w 606"/>
              <a:gd name="T1" fmla="*/ 0 h 81"/>
              <a:gd name="T2" fmla="*/ 606 w 606"/>
              <a:gd name="T3" fmla="*/ 51 h 81"/>
              <a:gd name="T4" fmla="*/ 503 w 606"/>
              <a:gd name="T5" fmla="*/ 81 h 81"/>
              <a:gd name="T6" fmla="*/ 259 w 606"/>
              <a:gd name="T7" fmla="*/ 73 h 81"/>
              <a:gd name="T8" fmla="*/ 67 w 606"/>
              <a:gd name="T9" fmla="*/ 36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06" h="81">
                <a:moveTo>
                  <a:pt x="0" y="0"/>
                </a:moveTo>
                <a:lnTo>
                  <a:pt x="606" y="51"/>
                </a:lnTo>
                <a:lnTo>
                  <a:pt x="503" y="81"/>
                </a:lnTo>
                <a:lnTo>
                  <a:pt x="259" y="73"/>
                </a:lnTo>
                <a:lnTo>
                  <a:pt x="67" y="36"/>
                </a:lnTo>
              </a:path>
            </a:pathLst>
          </a:cu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endParaRPr lang="de-DE"/>
          </a:p>
        </p:txBody>
      </p:sp>
      <p:sp>
        <p:nvSpPr>
          <p:cNvPr id="114" name="Line 98"/>
          <p:cNvSpPr>
            <a:spLocks noChangeShapeType="1"/>
          </p:cNvSpPr>
          <p:nvPr/>
        </p:nvSpPr>
        <p:spPr bwMode="auto">
          <a:xfrm flipH="1" flipV="1">
            <a:off x="2205038" y="2860675"/>
            <a:ext cx="22225" cy="5619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endParaRPr lang="de-DE"/>
          </a:p>
        </p:txBody>
      </p:sp>
      <p:sp>
        <p:nvSpPr>
          <p:cNvPr id="115" name="Freeform 101"/>
          <p:cNvSpPr>
            <a:spLocks/>
          </p:cNvSpPr>
          <p:nvPr/>
        </p:nvSpPr>
        <p:spPr bwMode="auto">
          <a:xfrm>
            <a:off x="2492375" y="2333625"/>
            <a:ext cx="73025" cy="376238"/>
          </a:xfrm>
          <a:custGeom>
            <a:avLst/>
            <a:gdLst>
              <a:gd name="T0" fmla="*/ 46 w 46"/>
              <a:gd name="T1" fmla="*/ 0 h 237"/>
              <a:gd name="T2" fmla="*/ 2 w 46"/>
              <a:gd name="T3" fmla="*/ 133 h 237"/>
              <a:gd name="T4" fmla="*/ 32 w 46"/>
              <a:gd name="T5" fmla="*/ 237 h 2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6" h="237">
                <a:moveTo>
                  <a:pt x="46" y="0"/>
                </a:moveTo>
                <a:cubicBezTo>
                  <a:pt x="25" y="47"/>
                  <a:pt x="4" y="94"/>
                  <a:pt x="2" y="133"/>
                </a:cubicBezTo>
                <a:cubicBezTo>
                  <a:pt x="0" y="172"/>
                  <a:pt x="16" y="204"/>
                  <a:pt x="32" y="237"/>
                </a:cubicBezTo>
              </a:path>
            </a:pathLst>
          </a:custGeom>
          <a:noFill/>
          <a:ln w="25400" cap="flat" cmpd="sng">
            <a:solidFill>
              <a:srgbClr val="00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endParaRPr lang="de-DE"/>
          </a:p>
        </p:txBody>
      </p:sp>
      <p:sp>
        <p:nvSpPr>
          <p:cNvPr id="116" name="Line 102"/>
          <p:cNvSpPr>
            <a:spLocks noChangeShapeType="1"/>
          </p:cNvSpPr>
          <p:nvPr/>
        </p:nvSpPr>
        <p:spPr bwMode="auto">
          <a:xfrm flipH="1">
            <a:off x="2528888" y="2341563"/>
            <a:ext cx="12700" cy="258762"/>
          </a:xfrm>
          <a:prstGeom prst="line">
            <a:avLst/>
          </a:prstGeom>
          <a:noFill/>
          <a:ln w="25400">
            <a:solidFill>
              <a:srgbClr val="00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endParaRPr lang="de-DE"/>
          </a:p>
        </p:txBody>
      </p:sp>
      <p:sp>
        <p:nvSpPr>
          <p:cNvPr id="117" name="Freeform 103"/>
          <p:cNvSpPr>
            <a:spLocks/>
          </p:cNvSpPr>
          <p:nvPr/>
        </p:nvSpPr>
        <p:spPr bwMode="auto">
          <a:xfrm>
            <a:off x="3563938" y="2433638"/>
            <a:ext cx="73025" cy="376237"/>
          </a:xfrm>
          <a:custGeom>
            <a:avLst/>
            <a:gdLst>
              <a:gd name="T0" fmla="*/ 46 w 46"/>
              <a:gd name="T1" fmla="*/ 0 h 237"/>
              <a:gd name="T2" fmla="*/ 2 w 46"/>
              <a:gd name="T3" fmla="*/ 133 h 237"/>
              <a:gd name="T4" fmla="*/ 32 w 46"/>
              <a:gd name="T5" fmla="*/ 237 h 2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6" h="237">
                <a:moveTo>
                  <a:pt x="46" y="0"/>
                </a:moveTo>
                <a:cubicBezTo>
                  <a:pt x="25" y="47"/>
                  <a:pt x="4" y="94"/>
                  <a:pt x="2" y="133"/>
                </a:cubicBezTo>
                <a:cubicBezTo>
                  <a:pt x="0" y="172"/>
                  <a:pt x="16" y="204"/>
                  <a:pt x="32" y="237"/>
                </a:cubicBezTo>
              </a:path>
            </a:pathLst>
          </a:custGeom>
          <a:noFill/>
          <a:ln w="25400" cap="flat" cmpd="sng">
            <a:solidFill>
              <a:srgbClr val="00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endParaRPr lang="de-DE"/>
          </a:p>
        </p:txBody>
      </p:sp>
      <p:sp>
        <p:nvSpPr>
          <p:cNvPr id="118" name="Line 104"/>
          <p:cNvSpPr>
            <a:spLocks noChangeShapeType="1"/>
          </p:cNvSpPr>
          <p:nvPr/>
        </p:nvSpPr>
        <p:spPr bwMode="auto">
          <a:xfrm flipH="1">
            <a:off x="3298825" y="2498725"/>
            <a:ext cx="12700" cy="258763"/>
          </a:xfrm>
          <a:prstGeom prst="line">
            <a:avLst/>
          </a:prstGeom>
          <a:noFill/>
          <a:ln w="25400">
            <a:solidFill>
              <a:srgbClr val="00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endParaRPr lang="de-DE"/>
          </a:p>
        </p:txBody>
      </p:sp>
      <p:sp>
        <p:nvSpPr>
          <p:cNvPr id="119" name="Line 105"/>
          <p:cNvSpPr>
            <a:spLocks noChangeShapeType="1"/>
          </p:cNvSpPr>
          <p:nvPr/>
        </p:nvSpPr>
        <p:spPr bwMode="auto">
          <a:xfrm flipH="1">
            <a:off x="3600450" y="2441575"/>
            <a:ext cx="12700" cy="258763"/>
          </a:xfrm>
          <a:prstGeom prst="line">
            <a:avLst/>
          </a:prstGeom>
          <a:noFill/>
          <a:ln w="25400">
            <a:solidFill>
              <a:srgbClr val="00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endParaRPr lang="de-DE"/>
          </a:p>
        </p:txBody>
      </p:sp>
      <p:sp>
        <p:nvSpPr>
          <p:cNvPr id="120" name="AutoShape 106"/>
          <p:cNvSpPr>
            <a:spLocks noChangeArrowheads="1"/>
          </p:cNvSpPr>
          <p:nvPr/>
        </p:nvSpPr>
        <p:spPr bwMode="auto">
          <a:xfrm rot="5871570" flipH="1">
            <a:off x="683419" y="2164556"/>
            <a:ext cx="133350" cy="585788"/>
          </a:xfrm>
          <a:prstGeom prst="can">
            <a:avLst>
              <a:gd name="adj" fmla="val 109822"/>
            </a:avLst>
          </a:prstGeom>
          <a:solidFill>
            <a:srgbClr val="99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 anchor="ctr"/>
          <a:lstStyle/>
          <a:p>
            <a:endParaRPr lang="de-DE"/>
          </a:p>
        </p:txBody>
      </p:sp>
      <p:sp>
        <p:nvSpPr>
          <p:cNvPr id="121" name="Freeform 107"/>
          <p:cNvSpPr>
            <a:spLocks/>
          </p:cNvSpPr>
          <p:nvPr/>
        </p:nvSpPr>
        <p:spPr bwMode="auto">
          <a:xfrm>
            <a:off x="1114425" y="2566988"/>
            <a:ext cx="1711325" cy="152400"/>
          </a:xfrm>
          <a:custGeom>
            <a:avLst/>
            <a:gdLst>
              <a:gd name="T0" fmla="*/ 0 w 1078"/>
              <a:gd name="T1" fmla="*/ 0 h 96"/>
              <a:gd name="T2" fmla="*/ 620 w 1078"/>
              <a:gd name="T3" fmla="*/ 30 h 96"/>
              <a:gd name="T4" fmla="*/ 878 w 1078"/>
              <a:gd name="T5" fmla="*/ 52 h 96"/>
              <a:gd name="T6" fmla="*/ 1078 w 1078"/>
              <a:gd name="T7" fmla="*/ 96 h 96"/>
              <a:gd name="T8" fmla="*/ 0 w 1078"/>
              <a:gd name="T9" fmla="*/ 0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78" h="96">
                <a:moveTo>
                  <a:pt x="0" y="0"/>
                </a:moveTo>
                <a:lnTo>
                  <a:pt x="620" y="30"/>
                </a:lnTo>
                <a:lnTo>
                  <a:pt x="878" y="52"/>
                </a:lnTo>
                <a:lnTo>
                  <a:pt x="1078" y="96"/>
                </a:lnTo>
                <a:lnTo>
                  <a:pt x="0" y="0"/>
                </a:lnTo>
                <a:close/>
              </a:path>
            </a:pathLst>
          </a:cu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endParaRPr lang="de-DE"/>
          </a:p>
        </p:txBody>
      </p:sp>
      <p:sp>
        <p:nvSpPr>
          <p:cNvPr id="122" name="Freeform 108"/>
          <p:cNvSpPr>
            <a:spLocks/>
          </p:cNvSpPr>
          <p:nvPr/>
        </p:nvSpPr>
        <p:spPr bwMode="auto">
          <a:xfrm>
            <a:off x="2819400" y="2724150"/>
            <a:ext cx="1711325" cy="152400"/>
          </a:xfrm>
          <a:custGeom>
            <a:avLst/>
            <a:gdLst>
              <a:gd name="T0" fmla="*/ 0 w 1078"/>
              <a:gd name="T1" fmla="*/ 0 h 96"/>
              <a:gd name="T2" fmla="*/ 620 w 1078"/>
              <a:gd name="T3" fmla="*/ 30 h 96"/>
              <a:gd name="T4" fmla="*/ 878 w 1078"/>
              <a:gd name="T5" fmla="*/ 52 h 96"/>
              <a:gd name="T6" fmla="*/ 1078 w 1078"/>
              <a:gd name="T7" fmla="*/ 96 h 96"/>
              <a:gd name="T8" fmla="*/ 0 w 1078"/>
              <a:gd name="T9" fmla="*/ 0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78" h="96">
                <a:moveTo>
                  <a:pt x="0" y="0"/>
                </a:moveTo>
                <a:lnTo>
                  <a:pt x="620" y="30"/>
                </a:lnTo>
                <a:lnTo>
                  <a:pt x="878" y="52"/>
                </a:lnTo>
                <a:lnTo>
                  <a:pt x="1078" y="96"/>
                </a:lnTo>
                <a:lnTo>
                  <a:pt x="0" y="0"/>
                </a:lnTo>
                <a:close/>
              </a:path>
            </a:pathLst>
          </a:cu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endParaRPr lang="de-DE"/>
          </a:p>
        </p:txBody>
      </p:sp>
      <p:sp>
        <p:nvSpPr>
          <p:cNvPr id="123" name="Line 109"/>
          <p:cNvSpPr>
            <a:spLocks noChangeShapeType="1"/>
          </p:cNvSpPr>
          <p:nvPr/>
        </p:nvSpPr>
        <p:spPr bwMode="auto">
          <a:xfrm flipH="1">
            <a:off x="361950" y="2200275"/>
            <a:ext cx="12700" cy="258763"/>
          </a:xfrm>
          <a:prstGeom prst="line">
            <a:avLst/>
          </a:prstGeom>
          <a:noFill/>
          <a:ln w="25400">
            <a:solidFill>
              <a:srgbClr val="00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endParaRPr lang="de-DE"/>
          </a:p>
        </p:txBody>
      </p:sp>
      <p:sp>
        <p:nvSpPr>
          <p:cNvPr id="124" name="Line 110"/>
          <p:cNvSpPr>
            <a:spLocks noChangeShapeType="1"/>
          </p:cNvSpPr>
          <p:nvPr/>
        </p:nvSpPr>
        <p:spPr bwMode="auto">
          <a:xfrm flipH="1">
            <a:off x="312738" y="2122488"/>
            <a:ext cx="12700" cy="258762"/>
          </a:xfrm>
          <a:prstGeom prst="line">
            <a:avLst/>
          </a:prstGeom>
          <a:noFill/>
          <a:ln w="25400">
            <a:solidFill>
              <a:srgbClr val="00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endParaRPr lang="de-DE"/>
          </a:p>
        </p:txBody>
      </p:sp>
      <p:sp>
        <p:nvSpPr>
          <p:cNvPr id="125" name="Freeform 111"/>
          <p:cNvSpPr>
            <a:spLocks/>
          </p:cNvSpPr>
          <p:nvPr/>
        </p:nvSpPr>
        <p:spPr bwMode="auto">
          <a:xfrm>
            <a:off x="369888" y="2141538"/>
            <a:ext cx="73025" cy="376237"/>
          </a:xfrm>
          <a:custGeom>
            <a:avLst/>
            <a:gdLst>
              <a:gd name="T0" fmla="*/ 46 w 46"/>
              <a:gd name="T1" fmla="*/ 0 h 237"/>
              <a:gd name="T2" fmla="*/ 2 w 46"/>
              <a:gd name="T3" fmla="*/ 133 h 237"/>
              <a:gd name="T4" fmla="*/ 32 w 46"/>
              <a:gd name="T5" fmla="*/ 237 h 2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6" h="237">
                <a:moveTo>
                  <a:pt x="46" y="0"/>
                </a:moveTo>
                <a:cubicBezTo>
                  <a:pt x="25" y="47"/>
                  <a:pt x="4" y="94"/>
                  <a:pt x="2" y="133"/>
                </a:cubicBezTo>
                <a:cubicBezTo>
                  <a:pt x="0" y="172"/>
                  <a:pt x="16" y="204"/>
                  <a:pt x="32" y="237"/>
                </a:cubicBezTo>
              </a:path>
            </a:pathLst>
          </a:custGeom>
          <a:noFill/>
          <a:ln w="25400" cap="flat" cmpd="sng">
            <a:solidFill>
              <a:srgbClr val="00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endParaRPr lang="de-DE"/>
          </a:p>
        </p:txBody>
      </p:sp>
      <p:sp>
        <p:nvSpPr>
          <p:cNvPr id="126" name="Line 112"/>
          <p:cNvSpPr>
            <a:spLocks noChangeShapeType="1"/>
          </p:cNvSpPr>
          <p:nvPr/>
        </p:nvSpPr>
        <p:spPr bwMode="auto">
          <a:xfrm flipH="1">
            <a:off x="307975" y="2192338"/>
            <a:ext cx="12700" cy="258762"/>
          </a:xfrm>
          <a:prstGeom prst="line">
            <a:avLst/>
          </a:prstGeom>
          <a:noFill/>
          <a:ln w="25400">
            <a:solidFill>
              <a:srgbClr val="00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endParaRPr lang="de-DE"/>
          </a:p>
        </p:txBody>
      </p:sp>
      <p:sp>
        <p:nvSpPr>
          <p:cNvPr id="127" name="Freeform 114"/>
          <p:cNvSpPr>
            <a:spLocks/>
          </p:cNvSpPr>
          <p:nvPr/>
        </p:nvSpPr>
        <p:spPr bwMode="auto">
          <a:xfrm>
            <a:off x="4845050" y="2508250"/>
            <a:ext cx="87313" cy="200025"/>
          </a:xfrm>
          <a:custGeom>
            <a:avLst/>
            <a:gdLst>
              <a:gd name="T0" fmla="*/ 441 w 484"/>
              <a:gd name="T1" fmla="*/ 591 h 628"/>
              <a:gd name="T2" fmla="*/ 109 w 484"/>
              <a:gd name="T3" fmla="*/ 450 h 628"/>
              <a:gd name="T4" fmla="*/ 43 w 484"/>
              <a:gd name="T5" fmla="*/ 37 h 628"/>
              <a:gd name="T6" fmla="*/ 367 w 484"/>
              <a:gd name="T7" fmla="*/ 229 h 628"/>
              <a:gd name="T8" fmla="*/ 441 w 484"/>
              <a:gd name="T9" fmla="*/ 591 h 6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84" h="628">
                <a:moveTo>
                  <a:pt x="441" y="591"/>
                </a:moveTo>
                <a:cubicBezTo>
                  <a:pt x="398" y="628"/>
                  <a:pt x="175" y="542"/>
                  <a:pt x="109" y="450"/>
                </a:cubicBezTo>
                <a:cubicBezTo>
                  <a:pt x="43" y="358"/>
                  <a:pt x="0" y="74"/>
                  <a:pt x="43" y="37"/>
                </a:cubicBezTo>
                <a:cubicBezTo>
                  <a:pt x="86" y="0"/>
                  <a:pt x="303" y="136"/>
                  <a:pt x="367" y="229"/>
                </a:cubicBezTo>
                <a:cubicBezTo>
                  <a:pt x="431" y="322"/>
                  <a:pt x="484" y="554"/>
                  <a:pt x="441" y="591"/>
                </a:cubicBezTo>
                <a:close/>
              </a:path>
            </a:pathLst>
          </a:cu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endParaRPr lang="de-DE"/>
          </a:p>
        </p:txBody>
      </p:sp>
      <p:sp>
        <p:nvSpPr>
          <p:cNvPr id="128" name="Freeform 115"/>
          <p:cNvSpPr>
            <a:spLocks/>
          </p:cNvSpPr>
          <p:nvPr/>
        </p:nvSpPr>
        <p:spPr bwMode="auto">
          <a:xfrm rot="4345724">
            <a:off x="4945856" y="2582069"/>
            <a:ext cx="220663" cy="130175"/>
          </a:xfrm>
          <a:custGeom>
            <a:avLst/>
            <a:gdLst>
              <a:gd name="T0" fmla="*/ 441 w 484"/>
              <a:gd name="T1" fmla="*/ 591 h 628"/>
              <a:gd name="T2" fmla="*/ 109 w 484"/>
              <a:gd name="T3" fmla="*/ 450 h 628"/>
              <a:gd name="T4" fmla="*/ 43 w 484"/>
              <a:gd name="T5" fmla="*/ 37 h 628"/>
              <a:gd name="T6" fmla="*/ 367 w 484"/>
              <a:gd name="T7" fmla="*/ 229 h 628"/>
              <a:gd name="T8" fmla="*/ 441 w 484"/>
              <a:gd name="T9" fmla="*/ 591 h 6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84" h="628">
                <a:moveTo>
                  <a:pt x="441" y="591"/>
                </a:moveTo>
                <a:cubicBezTo>
                  <a:pt x="398" y="628"/>
                  <a:pt x="175" y="542"/>
                  <a:pt x="109" y="450"/>
                </a:cubicBezTo>
                <a:cubicBezTo>
                  <a:pt x="43" y="358"/>
                  <a:pt x="0" y="74"/>
                  <a:pt x="43" y="37"/>
                </a:cubicBezTo>
                <a:cubicBezTo>
                  <a:pt x="86" y="0"/>
                  <a:pt x="303" y="136"/>
                  <a:pt x="367" y="229"/>
                </a:cubicBezTo>
                <a:cubicBezTo>
                  <a:pt x="431" y="322"/>
                  <a:pt x="484" y="554"/>
                  <a:pt x="441" y="591"/>
                </a:cubicBezTo>
                <a:close/>
              </a:path>
            </a:pathLst>
          </a:cu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endParaRPr lang="de-DE"/>
          </a:p>
        </p:txBody>
      </p:sp>
      <p:sp>
        <p:nvSpPr>
          <p:cNvPr id="129" name="Freeform 116"/>
          <p:cNvSpPr>
            <a:spLocks/>
          </p:cNvSpPr>
          <p:nvPr/>
        </p:nvSpPr>
        <p:spPr bwMode="auto">
          <a:xfrm rot="6715056">
            <a:off x="4980781" y="2747169"/>
            <a:ext cx="200025" cy="128588"/>
          </a:xfrm>
          <a:custGeom>
            <a:avLst/>
            <a:gdLst>
              <a:gd name="T0" fmla="*/ 441 w 484"/>
              <a:gd name="T1" fmla="*/ 591 h 628"/>
              <a:gd name="T2" fmla="*/ 109 w 484"/>
              <a:gd name="T3" fmla="*/ 450 h 628"/>
              <a:gd name="T4" fmla="*/ 43 w 484"/>
              <a:gd name="T5" fmla="*/ 37 h 628"/>
              <a:gd name="T6" fmla="*/ 367 w 484"/>
              <a:gd name="T7" fmla="*/ 229 h 628"/>
              <a:gd name="T8" fmla="*/ 441 w 484"/>
              <a:gd name="T9" fmla="*/ 591 h 6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84" h="628">
                <a:moveTo>
                  <a:pt x="441" y="591"/>
                </a:moveTo>
                <a:cubicBezTo>
                  <a:pt x="398" y="628"/>
                  <a:pt x="175" y="542"/>
                  <a:pt x="109" y="450"/>
                </a:cubicBezTo>
                <a:cubicBezTo>
                  <a:pt x="43" y="358"/>
                  <a:pt x="0" y="74"/>
                  <a:pt x="43" y="37"/>
                </a:cubicBezTo>
                <a:cubicBezTo>
                  <a:pt x="86" y="0"/>
                  <a:pt x="303" y="136"/>
                  <a:pt x="367" y="229"/>
                </a:cubicBezTo>
                <a:cubicBezTo>
                  <a:pt x="431" y="322"/>
                  <a:pt x="484" y="554"/>
                  <a:pt x="441" y="591"/>
                </a:cubicBezTo>
                <a:close/>
              </a:path>
            </a:pathLst>
          </a:cu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endParaRPr lang="de-DE"/>
          </a:p>
        </p:txBody>
      </p:sp>
      <p:sp>
        <p:nvSpPr>
          <p:cNvPr id="130" name="Freeform 117"/>
          <p:cNvSpPr>
            <a:spLocks/>
          </p:cNvSpPr>
          <p:nvPr/>
        </p:nvSpPr>
        <p:spPr bwMode="auto">
          <a:xfrm rot="-796597">
            <a:off x="4776788" y="2628900"/>
            <a:ext cx="214312" cy="149225"/>
          </a:xfrm>
          <a:custGeom>
            <a:avLst/>
            <a:gdLst>
              <a:gd name="T0" fmla="*/ 441 w 484"/>
              <a:gd name="T1" fmla="*/ 591 h 628"/>
              <a:gd name="T2" fmla="*/ 109 w 484"/>
              <a:gd name="T3" fmla="*/ 450 h 628"/>
              <a:gd name="T4" fmla="*/ 43 w 484"/>
              <a:gd name="T5" fmla="*/ 37 h 628"/>
              <a:gd name="T6" fmla="*/ 367 w 484"/>
              <a:gd name="T7" fmla="*/ 229 h 628"/>
              <a:gd name="T8" fmla="*/ 441 w 484"/>
              <a:gd name="T9" fmla="*/ 591 h 6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84" h="628">
                <a:moveTo>
                  <a:pt x="441" y="591"/>
                </a:moveTo>
                <a:cubicBezTo>
                  <a:pt x="398" y="628"/>
                  <a:pt x="175" y="542"/>
                  <a:pt x="109" y="450"/>
                </a:cubicBezTo>
                <a:cubicBezTo>
                  <a:pt x="43" y="358"/>
                  <a:pt x="0" y="74"/>
                  <a:pt x="43" y="37"/>
                </a:cubicBezTo>
                <a:cubicBezTo>
                  <a:pt x="86" y="0"/>
                  <a:pt x="303" y="136"/>
                  <a:pt x="367" y="229"/>
                </a:cubicBezTo>
                <a:cubicBezTo>
                  <a:pt x="431" y="322"/>
                  <a:pt x="484" y="554"/>
                  <a:pt x="441" y="591"/>
                </a:cubicBezTo>
                <a:close/>
              </a:path>
            </a:pathLst>
          </a:cu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endParaRPr lang="de-DE"/>
          </a:p>
        </p:txBody>
      </p:sp>
      <p:sp>
        <p:nvSpPr>
          <p:cNvPr id="131" name="Freeform 118"/>
          <p:cNvSpPr>
            <a:spLocks/>
          </p:cNvSpPr>
          <p:nvPr/>
        </p:nvSpPr>
        <p:spPr bwMode="auto">
          <a:xfrm>
            <a:off x="5143500" y="2794000"/>
            <a:ext cx="87313" cy="200025"/>
          </a:xfrm>
          <a:custGeom>
            <a:avLst/>
            <a:gdLst>
              <a:gd name="T0" fmla="*/ 441 w 484"/>
              <a:gd name="T1" fmla="*/ 591 h 628"/>
              <a:gd name="T2" fmla="*/ 109 w 484"/>
              <a:gd name="T3" fmla="*/ 450 h 628"/>
              <a:gd name="T4" fmla="*/ 43 w 484"/>
              <a:gd name="T5" fmla="*/ 37 h 628"/>
              <a:gd name="T6" fmla="*/ 367 w 484"/>
              <a:gd name="T7" fmla="*/ 229 h 628"/>
              <a:gd name="T8" fmla="*/ 441 w 484"/>
              <a:gd name="T9" fmla="*/ 591 h 6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84" h="628">
                <a:moveTo>
                  <a:pt x="441" y="591"/>
                </a:moveTo>
                <a:cubicBezTo>
                  <a:pt x="398" y="628"/>
                  <a:pt x="175" y="542"/>
                  <a:pt x="109" y="450"/>
                </a:cubicBezTo>
                <a:cubicBezTo>
                  <a:pt x="43" y="358"/>
                  <a:pt x="0" y="74"/>
                  <a:pt x="43" y="37"/>
                </a:cubicBezTo>
                <a:cubicBezTo>
                  <a:pt x="86" y="0"/>
                  <a:pt x="303" y="136"/>
                  <a:pt x="367" y="229"/>
                </a:cubicBezTo>
                <a:cubicBezTo>
                  <a:pt x="431" y="322"/>
                  <a:pt x="484" y="554"/>
                  <a:pt x="441" y="591"/>
                </a:cubicBezTo>
                <a:close/>
              </a:path>
            </a:pathLst>
          </a:cu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endParaRPr lang="de-DE"/>
          </a:p>
        </p:txBody>
      </p:sp>
      <p:sp>
        <p:nvSpPr>
          <p:cNvPr id="132" name="Freeform 119"/>
          <p:cNvSpPr>
            <a:spLocks/>
          </p:cNvSpPr>
          <p:nvPr/>
        </p:nvSpPr>
        <p:spPr bwMode="auto">
          <a:xfrm rot="4345724">
            <a:off x="5210969" y="2978944"/>
            <a:ext cx="220663" cy="130175"/>
          </a:xfrm>
          <a:custGeom>
            <a:avLst/>
            <a:gdLst>
              <a:gd name="T0" fmla="*/ 441 w 484"/>
              <a:gd name="T1" fmla="*/ 591 h 628"/>
              <a:gd name="T2" fmla="*/ 109 w 484"/>
              <a:gd name="T3" fmla="*/ 450 h 628"/>
              <a:gd name="T4" fmla="*/ 43 w 484"/>
              <a:gd name="T5" fmla="*/ 37 h 628"/>
              <a:gd name="T6" fmla="*/ 367 w 484"/>
              <a:gd name="T7" fmla="*/ 229 h 628"/>
              <a:gd name="T8" fmla="*/ 441 w 484"/>
              <a:gd name="T9" fmla="*/ 591 h 6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84" h="628">
                <a:moveTo>
                  <a:pt x="441" y="591"/>
                </a:moveTo>
                <a:cubicBezTo>
                  <a:pt x="398" y="628"/>
                  <a:pt x="175" y="542"/>
                  <a:pt x="109" y="450"/>
                </a:cubicBezTo>
                <a:cubicBezTo>
                  <a:pt x="43" y="358"/>
                  <a:pt x="0" y="74"/>
                  <a:pt x="43" y="37"/>
                </a:cubicBezTo>
                <a:cubicBezTo>
                  <a:pt x="86" y="0"/>
                  <a:pt x="303" y="136"/>
                  <a:pt x="367" y="229"/>
                </a:cubicBezTo>
                <a:cubicBezTo>
                  <a:pt x="431" y="322"/>
                  <a:pt x="484" y="554"/>
                  <a:pt x="441" y="591"/>
                </a:cubicBezTo>
                <a:close/>
              </a:path>
            </a:pathLst>
          </a:cu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endParaRPr lang="de-DE"/>
          </a:p>
        </p:txBody>
      </p:sp>
      <p:sp>
        <p:nvSpPr>
          <p:cNvPr id="133" name="Freeform 120"/>
          <p:cNvSpPr>
            <a:spLocks/>
          </p:cNvSpPr>
          <p:nvPr/>
        </p:nvSpPr>
        <p:spPr bwMode="auto">
          <a:xfrm rot="-796597">
            <a:off x="5075238" y="2914650"/>
            <a:ext cx="214312" cy="149225"/>
          </a:xfrm>
          <a:custGeom>
            <a:avLst/>
            <a:gdLst>
              <a:gd name="T0" fmla="*/ 441 w 484"/>
              <a:gd name="T1" fmla="*/ 591 h 628"/>
              <a:gd name="T2" fmla="*/ 109 w 484"/>
              <a:gd name="T3" fmla="*/ 450 h 628"/>
              <a:gd name="T4" fmla="*/ 43 w 484"/>
              <a:gd name="T5" fmla="*/ 37 h 628"/>
              <a:gd name="T6" fmla="*/ 367 w 484"/>
              <a:gd name="T7" fmla="*/ 229 h 628"/>
              <a:gd name="T8" fmla="*/ 441 w 484"/>
              <a:gd name="T9" fmla="*/ 591 h 6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84" h="628">
                <a:moveTo>
                  <a:pt x="441" y="591"/>
                </a:moveTo>
                <a:cubicBezTo>
                  <a:pt x="398" y="628"/>
                  <a:pt x="175" y="542"/>
                  <a:pt x="109" y="450"/>
                </a:cubicBezTo>
                <a:cubicBezTo>
                  <a:pt x="43" y="358"/>
                  <a:pt x="0" y="74"/>
                  <a:pt x="43" y="37"/>
                </a:cubicBezTo>
                <a:cubicBezTo>
                  <a:pt x="86" y="0"/>
                  <a:pt x="303" y="136"/>
                  <a:pt x="367" y="229"/>
                </a:cubicBezTo>
                <a:cubicBezTo>
                  <a:pt x="431" y="322"/>
                  <a:pt x="484" y="554"/>
                  <a:pt x="441" y="591"/>
                </a:cubicBezTo>
                <a:close/>
              </a:path>
            </a:pathLst>
          </a:cu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endParaRPr lang="de-DE"/>
          </a:p>
        </p:txBody>
      </p:sp>
      <p:sp>
        <p:nvSpPr>
          <p:cNvPr id="134" name="Rectangle 121"/>
          <p:cNvSpPr>
            <a:spLocks noChangeArrowheads="1"/>
          </p:cNvSpPr>
          <p:nvPr/>
        </p:nvSpPr>
        <p:spPr bwMode="auto">
          <a:xfrm>
            <a:off x="5875338" y="2535238"/>
            <a:ext cx="449262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anchor="ctr">
            <a:spAutoFit/>
          </a:bodyPr>
          <a:lstStyle/>
          <a:p>
            <a:r>
              <a:rPr lang="de-DE" altLang="de-DE" sz="3600">
                <a:latin typeface="ESRI Environmental &amp; Icons" pitchFamily="2" charset="0"/>
              </a:rPr>
              <a:t>F </a:t>
            </a:r>
          </a:p>
        </p:txBody>
      </p:sp>
      <p:sp>
        <p:nvSpPr>
          <p:cNvPr id="135" name="Rectangle 123"/>
          <p:cNvSpPr>
            <a:spLocks noChangeArrowheads="1"/>
          </p:cNvSpPr>
          <p:nvPr/>
        </p:nvSpPr>
        <p:spPr bwMode="auto">
          <a:xfrm>
            <a:off x="6091238" y="2749550"/>
            <a:ext cx="449262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anchor="ctr">
            <a:spAutoFit/>
          </a:bodyPr>
          <a:lstStyle/>
          <a:p>
            <a:r>
              <a:rPr lang="de-DE" altLang="de-DE" sz="2400">
                <a:latin typeface="ESRI Environmental &amp; Icons" pitchFamily="2" charset="0"/>
              </a:rPr>
              <a:t>F </a:t>
            </a:r>
          </a:p>
        </p:txBody>
      </p:sp>
      <p:sp>
        <p:nvSpPr>
          <p:cNvPr id="136" name="Line 124"/>
          <p:cNvSpPr>
            <a:spLocks noChangeShapeType="1"/>
          </p:cNvSpPr>
          <p:nvPr/>
        </p:nvSpPr>
        <p:spPr bwMode="auto">
          <a:xfrm flipH="1">
            <a:off x="8081963" y="2260600"/>
            <a:ext cx="12700" cy="258763"/>
          </a:xfrm>
          <a:prstGeom prst="line">
            <a:avLst/>
          </a:prstGeom>
          <a:noFill/>
          <a:ln w="25400">
            <a:solidFill>
              <a:srgbClr val="00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endParaRPr lang="de-DE"/>
          </a:p>
        </p:txBody>
      </p:sp>
      <p:sp>
        <p:nvSpPr>
          <p:cNvPr id="137" name="Line 125"/>
          <p:cNvSpPr>
            <a:spLocks noChangeShapeType="1"/>
          </p:cNvSpPr>
          <p:nvPr/>
        </p:nvSpPr>
        <p:spPr bwMode="auto">
          <a:xfrm flipH="1">
            <a:off x="8197850" y="2276475"/>
            <a:ext cx="12700" cy="258763"/>
          </a:xfrm>
          <a:prstGeom prst="line">
            <a:avLst/>
          </a:prstGeom>
          <a:noFill/>
          <a:ln w="25400">
            <a:solidFill>
              <a:srgbClr val="00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endParaRPr lang="de-DE"/>
          </a:p>
        </p:txBody>
      </p:sp>
      <p:sp>
        <p:nvSpPr>
          <p:cNvPr id="138" name="Line 126"/>
          <p:cNvSpPr>
            <a:spLocks noChangeShapeType="1"/>
          </p:cNvSpPr>
          <p:nvPr/>
        </p:nvSpPr>
        <p:spPr bwMode="auto">
          <a:xfrm flipH="1">
            <a:off x="8221663" y="2247900"/>
            <a:ext cx="12700" cy="258763"/>
          </a:xfrm>
          <a:prstGeom prst="line">
            <a:avLst/>
          </a:prstGeom>
          <a:noFill/>
          <a:ln w="25400">
            <a:solidFill>
              <a:srgbClr val="00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endParaRPr lang="de-DE"/>
          </a:p>
        </p:txBody>
      </p:sp>
      <p:sp>
        <p:nvSpPr>
          <p:cNvPr id="139" name="Line 127"/>
          <p:cNvSpPr>
            <a:spLocks noChangeShapeType="1"/>
          </p:cNvSpPr>
          <p:nvPr/>
        </p:nvSpPr>
        <p:spPr bwMode="auto">
          <a:xfrm flipH="1">
            <a:off x="8337550" y="2263775"/>
            <a:ext cx="12700" cy="258763"/>
          </a:xfrm>
          <a:prstGeom prst="line">
            <a:avLst/>
          </a:prstGeom>
          <a:noFill/>
          <a:ln w="25400">
            <a:solidFill>
              <a:srgbClr val="00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endParaRPr lang="de-DE"/>
          </a:p>
        </p:txBody>
      </p:sp>
      <p:sp>
        <p:nvSpPr>
          <p:cNvPr id="140" name="Line 128"/>
          <p:cNvSpPr>
            <a:spLocks noChangeShapeType="1"/>
          </p:cNvSpPr>
          <p:nvPr/>
        </p:nvSpPr>
        <p:spPr bwMode="auto">
          <a:xfrm flipH="1">
            <a:off x="7969250" y="2201863"/>
            <a:ext cx="11113" cy="354012"/>
          </a:xfrm>
          <a:prstGeom prst="line">
            <a:avLst/>
          </a:prstGeom>
          <a:noFill/>
          <a:ln w="25400">
            <a:solidFill>
              <a:srgbClr val="00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endParaRPr lang="de-DE"/>
          </a:p>
        </p:txBody>
      </p:sp>
      <p:sp>
        <p:nvSpPr>
          <p:cNvPr id="141" name="Line 129"/>
          <p:cNvSpPr>
            <a:spLocks noChangeShapeType="1"/>
          </p:cNvSpPr>
          <p:nvPr/>
        </p:nvSpPr>
        <p:spPr bwMode="auto">
          <a:xfrm flipH="1">
            <a:off x="7720013" y="2363788"/>
            <a:ext cx="12700" cy="258762"/>
          </a:xfrm>
          <a:prstGeom prst="line">
            <a:avLst/>
          </a:prstGeom>
          <a:noFill/>
          <a:ln w="25400">
            <a:solidFill>
              <a:srgbClr val="00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endParaRPr lang="de-DE"/>
          </a:p>
        </p:txBody>
      </p:sp>
      <p:sp>
        <p:nvSpPr>
          <p:cNvPr id="142" name="Line 130"/>
          <p:cNvSpPr>
            <a:spLocks noChangeShapeType="1"/>
          </p:cNvSpPr>
          <p:nvPr/>
        </p:nvSpPr>
        <p:spPr bwMode="auto">
          <a:xfrm flipH="1">
            <a:off x="7786688" y="2301875"/>
            <a:ext cx="12700" cy="258763"/>
          </a:xfrm>
          <a:prstGeom prst="line">
            <a:avLst/>
          </a:prstGeom>
          <a:noFill/>
          <a:ln w="25400">
            <a:solidFill>
              <a:srgbClr val="00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endParaRPr lang="de-DE"/>
          </a:p>
        </p:txBody>
      </p:sp>
      <p:sp>
        <p:nvSpPr>
          <p:cNvPr id="143" name="Line 131"/>
          <p:cNvSpPr>
            <a:spLocks noChangeShapeType="1"/>
          </p:cNvSpPr>
          <p:nvPr/>
        </p:nvSpPr>
        <p:spPr bwMode="auto">
          <a:xfrm flipH="1">
            <a:off x="7727950" y="2290763"/>
            <a:ext cx="12700" cy="258762"/>
          </a:xfrm>
          <a:prstGeom prst="line">
            <a:avLst/>
          </a:prstGeom>
          <a:noFill/>
          <a:ln w="25400">
            <a:solidFill>
              <a:srgbClr val="00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endParaRPr lang="de-DE"/>
          </a:p>
        </p:txBody>
      </p:sp>
      <p:sp>
        <p:nvSpPr>
          <p:cNvPr id="144" name="Line 132"/>
          <p:cNvSpPr>
            <a:spLocks noChangeShapeType="1"/>
          </p:cNvSpPr>
          <p:nvPr/>
        </p:nvSpPr>
        <p:spPr bwMode="auto">
          <a:xfrm flipH="1">
            <a:off x="8061325" y="2251075"/>
            <a:ext cx="12700" cy="258763"/>
          </a:xfrm>
          <a:prstGeom prst="line">
            <a:avLst/>
          </a:prstGeom>
          <a:noFill/>
          <a:ln w="25400">
            <a:solidFill>
              <a:srgbClr val="00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endParaRPr lang="de-DE"/>
          </a:p>
        </p:txBody>
      </p:sp>
      <p:sp>
        <p:nvSpPr>
          <p:cNvPr id="145" name="Line 133"/>
          <p:cNvSpPr>
            <a:spLocks noChangeShapeType="1"/>
          </p:cNvSpPr>
          <p:nvPr/>
        </p:nvSpPr>
        <p:spPr bwMode="auto">
          <a:xfrm flipH="1">
            <a:off x="8128000" y="2251075"/>
            <a:ext cx="12700" cy="258763"/>
          </a:xfrm>
          <a:prstGeom prst="line">
            <a:avLst/>
          </a:prstGeom>
          <a:noFill/>
          <a:ln w="25400">
            <a:solidFill>
              <a:srgbClr val="00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endParaRPr lang="de-DE"/>
          </a:p>
        </p:txBody>
      </p:sp>
      <p:sp>
        <p:nvSpPr>
          <p:cNvPr id="146" name="Line 134"/>
          <p:cNvSpPr>
            <a:spLocks noChangeShapeType="1"/>
          </p:cNvSpPr>
          <p:nvPr/>
        </p:nvSpPr>
        <p:spPr bwMode="auto">
          <a:xfrm flipH="1">
            <a:off x="8380413" y="2219325"/>
            <a:ext cx="12700" cy="258763"/>
          </a:xfrm>
          <a:prstGeom prst="line">
            <a:avLst/>
          </a:prstGeom>
          <a:noFill/>
          <a:ln w="25400">
            <a:solidFill>
              <a:srgbClr val="00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endParaRPr lang="de-DE"/>
          </a:p>
        </p:txBody>
      </p:sp>
      <p:sp>
        <p:nvSpPr>
          <p:cNvPr id="147" name="Line 135"/>
          <p:cNvSpPr>
            <a:spLocks noChangeShapeType="1"/>
          </p:cNvSpPr>
          <p:nvPr/>
        </p:nvSpPr>
        <p:spPr bwMode="auto">
          <a:xfrm flipH="1">
            <a:off x="8199438" y="2276475"/>
            <a:ext cx="12700" cy="258763"/>
          </a:xfrm>
          <a:prstGeom prst="line">
            <a:avLst/>
          </a:prstGeom>
          <a:noFill/>
          <a:ln w="25400">
            <a:solidFill>
              <a:srgbClr val="00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endParaRPr lang="de-DE"/>
          </a:p>
        </p:txBody>
      </p:sp>
      <p:sp>
        <p:nvSpPr>
          <p:cNvPr id="148" name="Freeform 136"/>
          <p:cNvSpPr>
            <a:spLocks/>
          </p:cNvSpPr>
          <p:nvPr/>
        </p:nvSpPr>
        <p:spPr bwMode="auto">
          <a:xfrm>
            <a:off x="7418388" y="2319338"/>
            <a:ext cx="73025" cy="376237"/>
          </a:xfrm>
          <a:custGeom>
            <a:avLst/>
            <a:gdLst>
              <a:gd name="T0" fmla="*/ 46 w 46"/>
              <a:gd name="T1" fmla="*/ 0 h 237"/>
              <a:gd name="T2" fmla="*/ 2 w 46"/>
              <a:gd name="T3" fmla="*/ 133 h 237"/>
              <a:gd name="T4" fmla="*/ 32 w 46"/>
              <a:gd name="T5" fmla="*/ 237 h 2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6" h="237">
                <a:moveTo>
                  <a:pt x="46" y="0"/>
                </a:moveTo>
                <a:cubicBezTo>
                  <a:pt x="25" y="47"/>
                  <a:pt x="4" y="94"/>
                  <a:pt x="2" y="133"/>
                </a:cubicBezTo>
                <a:cubicBezTo>
                  <a:pt x="0" y="172"/>
                  <a:pt x="16" y="204"/>
                  <a:pt x="32" y="237"/>
                </a:cubicBezTo>
              </a:path>
            </a:pathLst>
          </a:custGeom>
          <a:noFill/>
          <a:ln w="25400" cap="flat" cmpd="sng">
            <a:solidFill>
              <a:srgbClr val="00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endParaRPr lang="de-DE"/>
          </a:p>
        </p:txBody>
      </p:sp>
      <p:sp>
        <p:nvSpPr>
          <p:cNvPr id="149" name="Freeform 137"/>
          <p:cNvSpPr>
            <a:spLocks/>
          </p:cNvSpPr>
          <p:nvPr/>
        </p:nvSpPr>
        <p:spPr bwMode="auto">
          <a:xfrm>
            <a:off x="7540625" y="2308225"/>
            <a:ext cx="73025" cy="376238"/>
          </a:xfrm>
          <a:custGeom>
            <a:avLst/>
            <a:gdLst>
              <a:gd name="T0" fmla="*/ 46 w 46"/>
              <a:gd name="T1" fmla="*/ 0 h 237"/>
              <a:gd name="T2" fmla="*/ 2 w 46"/>
              <a:gd name="T3" fmla="*/ 133 h 237"/>
              <a:gd name="T4" fmla="*/ 32 w 46"/>
              <a:gd name="T5" fmla="*/ 237 h 2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6" h="237">
                <a:moveTo>
                  <a:pt x="46" y="0"/>
                </a:moveTo>
                <a:cubicBezTo>
                  <a:pt x="25" y="47"/>
                  <a:pt x="4" y="94"/>
                  <a:pt x="2" y="133"/>
                </a:cubicBezTo>
                <a:cubicBezTo>
                  <a:pt x="0" y="172"/>
                  <a:pt x="16" y="204"/>
                  <a:pt x="32" y="237"/>
                </a:cubicBezTo>
              </a:path>
            </a:pathLst>
          </a:custGeom>
          <a:noFill/>
          <a:ln w="25400" cap="flat" cmpd="sng">
            <a:solidFill>
              <a:srgbClr val="00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endParaRPr lang="de-DE"/>
          </a:p>
        </p:txBody>
      </p:sp>
      <p:sp>
        <p:nvSpPr>
          <p:cNvPr id="150" name="Line 138"/>
          <p:cNvSpPr>
            <a:spLocks noChangeShapeType="1"/>
          </p:cNvSpPr>
          <p:nvPr/>
        </p:nvSpPr>
        <p:spPr bwMode="auto">
          <a:xfrm flipH="1">
            <a:off x="8347075" y="2114550"/>
            <a:ext cx="12700" cy="258763"/>
          </a:xfrm>
          <a:prstGeom prst="line">
            <a:avLst/>
          </a:prstGeom>
          <a:noFill/>
          <a:ln w="25400">
            <a:solidFill>
              <a:srgbClr val="00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endParaRPr lang="de-DE"/>
          </a:p>
        </p:txBody>
      </p:sp>
      <p:sp>
        <p:nvSpPr>
          <p:cNvPr id="151" name="Line 139"/>
          <p:cNvSpPr>
            <a:spLocks noChangeShapeType="1"/>
          </p:cNvSpPr>
          <p:nvPr/>
        </p:nvSpPr>
        <p:spPr bwMode="auto">
          <a:xfrm flipH="1">
            <a:off x="8413750" y="2114550"/>
            <a:ext cx="12700" cy="258763"/>
          </a:xfrm>
          <a:prstGeom prst="line">
            <a:avLst/>
          </a:prstGeom>
          <a:noFill/>
          <a:ln w="25400">
            <a:solidFill>
              <a:srgbClr val="00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endParaRPr lang="de-DE"/>
          </a:p>
        </p:txBody>
      </p:sp>
      <p:sp>
        <p:nvSpPr>
          <p:cNvPr id="152" name="Line 140"/>
          <p:cNvSpPr>
            <a:spLocks noChangeShapeType="1"/>
          </p:cNvSpPr>
          <p:nvPr/>
        </p:nvSpPr>
        <p:spPr bwMode="auto">
          <a:xfrm flipH="1">
            <a:off x="8599488" y="2159000"/>
            <a:ext cx="12700" cy="258763"/>
          </a:xfrm>
          <a:prstGeom prst="line">
            <a:avLst/>
          </a:prstGeom>
          <a:noFill/>
          <a:ln w="25400">
            <a:solidFill>
              <a:srgbClr val="00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endParaRPr lang="de-DE"/>
          </a:p>
        </p:txBody>
      </p:sp>
      <p:sp>
        <p:nvSpPr>
          <p:cNvPr id="153" name="Line 141"/>
          <p:cNvSpPr>
            <a:spLocks noChangeShapeType="1"/>
          </p:cNvSpPr>
          <p:nvPr/>
        </p:nvSpPr>
        <p:spPr bwMode="auto">
          <a:xfrm flipH="1">
            <a:off x="8485188" y="2173288"/>
            <a:ext cx="12700" cy="258762"/>
          </a:xfrm>
          <a:prstGeom prst="line">
            <a:avLst/>
          </a:prstGeom>
          <a:noFill/>
          <a:ln w="25400">
            <a:solidFill>
              <a:srgbClr val="00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endParaRPr lang="de-DE"/>
          </a:p>
        </p:txBody>
      </p:sp>
      <p:sp>
        <p:nvSpPr>
          <p:cNvPr id="154" name="Freeform 142"/>
          <p:cNvSpPr>
            <a:spLocks/>
          </p:cNvSpPr>
          <p:nvPr/>
        </p:nvSpPr>
        <p:spPr bwMode="auto">
          <a:xfrm>
            <a:off x="8278813" y="2090738"/>
            <a:ext cx="73025" cy="376237"/>
          </a:xfrm>
          <a:custGeom>
            <a:avLst/>
            <a:gdLst>
              <a:gd name="T0" fmla="*/ 46 w 46"/>
              <a:gd name="T1" fmla="*/ 0 h 237"/>
              <a:gd name="T2" fmla="*/ 2 w 46"/>
              <a:gd name="T3" fmla="*/ 133 h 237"/>
              <a:gd name="T4" fmla="*/ 32 w 46"/>
              <a:gd name="T5" fmla="*/ 237 h 2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6" h="237">
                <a:moveTo>
                  <a:pt x="46" y="0"/>
                </a:moveTo>
                <a:cubicBezTo>
                  <a:pt x="25" y="47"/>
                  <a:pt x="4" y="94"/>
                  <a:pt x="2" y="133"/>
                </a:cubicBezTo>
                <a:cubicBezTo>
                  <a:pt x="0" y="172"/>
                  <a:pt x="16" y="204"/>
                  <a:pt x="32" y="237"/>
                </a:cubicBezTo>
              </a:path>
            </a:pathLst>
          </a:custGeom>
          <a:noFill/>
          <a:ln w="25400" cap="flat" cmpd="sng">
            <a:solidFill>
              <a:srgbClr val="00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endParaRPr lang="de-DE"/>
          </a:p>
        </p:txBody>
      </p:sp>
      <p:sp>
        <p:nvSpPr>
          <p:cNvPr id="155" name="Freeform 143"/>
          <p:cNvSpPr>
            <a:spLocks/>
          </p:cNvSpPr>
          <p:nvPr/>
        </p:nvSpPr>
        <p:spPr bwMode="auto">
          <a:xfrm>
            <a:off x="8401050" y="2079625"/>
            <a:ext cx="73025" cy="376238"/>
          </a:xfrm>
          <a:custGeom>
            <a:avLst/>
            <a:gdLst>
              <a:gd name="T0" fmla="*/ 46 w 46"/>
              <a:gd name="T1" fmla="*/ 0 h 237"/>
              <a:gd name="T2" fmla="*/ 2 w 46"/>
              <a:gd name="T3" fmla="*/ 133 h 237"/>
              <a:gd name="T4" fmla="*/ 32 w 46"/>
              <a:gd name="T5" fmla="*/ 237 h 2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6" h="237">
                <a:moveTo>
                  <a:pt x="46" y="0"/>
                </a:moveTo>
                <a:cubicBezTo>
                  <a:pt x="25" y="47"/>
                  <a:pt x="4" y="94"/>
                  <a:pt x="2" y="133"/>
                </a:cubicBezTo>
                <a:cubicBezTo>
                  <a:pt x="0" y="172"/>
                  <a:pt x="16" y="204"/>
                  <a:pt x="32" y="237"/>
                </a:cubicBezTo>
              </a:path>
            </a:pathLst>
          </a:custGeom>
          <a:noFill/>
          <a:ln w="25400" cap="flat" cmpd="sng">
            <a:solidFill>
              <a:srgbClr val="00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endParaRPr lang="de-DE"/>
          </a:p>
        </p:txBody>
      </p:sp>
      <p:sp>
        <p:nvSpPr>
          <p:cNvPr id="156" name="Rectangle 144"/>
          <p:cNvSpPr>
            <a:spLocks noChangeArrowheads="1"/>
          </p:cNvSpPr>
          <p:nvPr/>
        </p:nvSpPr>
        <p:spPr bwMode="auto">
          <a:xfrm>
            <a:off x="5756275" y="2894013"/>
            <a:ext cx="449263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anchor="ctr">
            <a:spAutoFit/>
          </a:bodyPr>
          <a:lstStyle/>
          <a:p>
            <a:r>
              <a:rPr lang="de-DE" altLang="de-DE" sz="2400">
                <a:latin typeface="ESRI Environmental &amp; Icons" pitchFamily="2" charset="0"/>
              </a:rPr>
              <a:t>F </a:t>
            </a:r>
          </a:p>
        </p:txBody>
      </p:sp>
      <p:sp>
        <p:nvSpPr>
          <p:cNvPr id="157" name="Freeform 145"/>
          <p:cNvSpPr>
            <a:spLocks/>
          </p:cNvSpPr>
          <p:nvPr/>
        </p:nvSpPr>
        <p:spPr bwMode="auto">
          <a:xfrm rot="14237128" flipV="1">
            <a:off x="1231107" y="2467768"/>
            <a:ext cx="260350" cy="87313"/>
          </a:xfrm>
          <a:custGeom>
            <a:avLst/>
            <a:gdLst>
              <a:gd name="T0" fmla="*/ 516 w 538"/>
              <a:gd name="T1" fmla="*/ 242 h 294"/>
              <a:gd name="T2" fmla="*/ 228 w 538"/>
              <a:gd name="T3" fmla="*/ 264 h 294"/>
              <a:gd name="T4" fmla="*/ 22 w 538"/>
              <a:gd name="T5" fmla="*/ 65 h 294"/>
              <a:gd name="T6" fmla="*/ 361 w 538"/>
              <a:gd name="T7" fmla="*/ 28 h 294"/>
              <a:gd name="T8" fmla="*/ 516 w 538"/>
              <a:gd name="T9" fmla="*/ 242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8" h="294">
                <a:moveTo>
                  <a:pt x="516" y="242"/>
                </a:moveTo>
                <a:cubicBezTo>
                  <a:pt x="494" y="281"/>
                  <a:pt x="310" y="294"/>
                  <a:pt x="228" y="264"/>
                </a:cubicBezTo>
                <a:cubicBezTo>
                  <a:pt x="146" y="234"/>
                  <a:pt x="0" y="104"/>
                  <a:pt x="22" y="65"/>
                </a:cubicBezTo>
                <a:cubicBezTo>
                  <a:pt x="44" y="26"/>
                  <a:pt x="276" y="0"/>
                  <a:pt x="361" y="28"/>
                </a:cubicBezTo>
                <a:cubicBezTo>
                  <a:pt x="446" y="56"/>
                  <a:pt x="538" y="203"/>
                  <a:pt x="516" y="242"/>
                </a:cubicBezTo>
                <a:close/>
              </a:path>
            </a:pathLst>
          </a:custGeom>
          <a:solidFill>
            <a:srgbClr val="608200"/>
          </a:solidFill>
          <a:ln w="9525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endParaRPr lang="de-DE"/>
          </a:p>
        </p:txBody>
      </p:sp>
      <p:sp>
        <p:nvSpPr>
          <p:cNvPr id="158" name="Freeform 146"/>
          <p:cNvSpPr>
            <a:spLocks/>
          </p:cNvSpPr>
          <p:nvPr/>
        </p:nvSpPr>
        <p:spPr bwMode="auto">
          <a:xfrm rot="864372">
            <a:off x="2046288" y="2293938"/>
            <a:ext cx="220662" cy="98425"/>
          </a:xfrm>
          <a:custGeom>
            <a:avLst/>
            <a:gdLst>
              <a:gd name="T0" fmla="*/ 516 w 538"/>
              <a:gd name="T1" fmla="*/ 242 h 294"/>
              <a:gd name="T2" fmla="*/ 228 w 538"/>
              <a:gd name="T3" fmla="*/ 264 h 294"/>
              <a:gd name="T4" fmla="*/ 22 w 538"/>
              <a:gd name="T5" fmla="*/ 65 h 294"/>
              <a:gd name="T6" fmla="*/ 361 w 538"/>
              <a:gd name="T7" fmla="*/ 28 h 294"/>
              <a:gd name="T8" fmla="*/ 516 w 538"/>
              <a:gd name="T9" fmla="*/ 242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8" h="294">
                <a:moveTo>
                  <a:pt x="516" y="242"/>
                </a:moveTo>
                <a:cubicBezTo>
                  <a:pt x="494" y="281"/>
                  <a:pt x="310" y="294"/>
                  <a:pt x="228" y="264"/>
                </a:cubicBezTo>
                <a:cubicBezTo>
                  <a:pt x="146" y="234"/>
                  <a:pt x="0" y="104"/>
                  <a:pt x="22" y="65"/>
                </a:cubicBezTo>
                <a:cubicBezTo>
                  <a:pt x="44" y="26"/>
                  <a:pt x="276" y="0"/>
                  <a:pt x="361" y="28"/>
                </a:cubicBezTo>
                <a:cubicBezTo>
                  <a:pt x="446" y="56"/>
                  <a:pt x="538" y="203"/>
                  <a:pt x="516" y="242"/>
                </a:cubicBezTo>
                <a:close/>
              </a:path>
            </a:pathLst>
          </a:custGeom>
          <a:solidFill>
            <a:srgbClr val="608200"/>
          </a:solidFill>
          <a:ln w="9525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endParaRPr lang="de-DE"/>
          </a:p>
        </p:txBody>
      </p:sp>
      <p:sp>
        <p:nvSpPr>
          <p:cNvPr id="159" name="Freeform 147"/>
          <p:cNvSpPr>
            <a:spLocks/>
          </p:cNvSpPr>
          <p:nvPr/>
        </p:nvSpPr>
        <p:spPr bwMode="auto">
          <a:xfrm rot="6426163">
            <a:off x="2151856" y="2194719"/>
            <a:ext cx="155575" cy="84138"/>
          </a:xfrm>
          <a:custGeom>
            <a:avLst/>
            <a:gdLst>
              <a:gd name="T0" fmla="*/ 516 w 538"/>
              <a:gd name="T1" fmla="*/ 242 h 294"/>
              <a:gd name="T2" fmla="*/ 228 w 538"/>
              <a:gd name="T3" fmla="*/ 264 h 294"/>
              <a:gd name="T4" fmla="*/ 22 w 538"/>
              <a:gd name="T5" fmla="*/ 65 h 294"/>
              <a:gd name="T6" fmla="*/ 361 w 538"/>
              <a:gd name="T7" fmla="*/ 28 h 294"/>
              <a:gd name="T8" fmla="*/ 516 w 538"/>
              <a:gd name="T9" fmla="*/ 242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8" h="294">
                <a:moveTo>
                  <a:pt x="516" y="242"/>
                </a:moveTo>
                <a:cubicBezTo>
                  <a:pt x="494" y="281"/>
                  <a:pt x="310" y="294"/>
                  <a:pt x="228" y="264"/>
                </a:cubicBezTo>
                <a:cubicBezTo>
                  <a:pt x="146" y="234"/>
                  <a:pt x="0" y="104"/>
                  <a:pt x="22" y="65"/>
                </a:cubicBezTo>
                <a:cubicBezTo>
                  <a:pt x="44" y="26"/>
                  <a:pt x="276" y="0"/>
                  <a:pt x="361" y="28"/>
                </a:cubicBezTo>
                <a:cubicBezTo>
                  <a:pt x="446" y="56"/>
                  <a:pt x="538" y="203"/>
                  <a:pt x="516" y="242"/>
                </a:cubicBezTo>
                <a:close/>
              </a:path>
            </a:pathLst>
          </a:custGeom>
          <a:solidFill>
            <a:srgbClr val="608200"/>
          </a:solidFill>
          <a:ln w="9525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endParaRPr lang="de-DE"/>
          </a:p>
        </p:txBody>
      </p:sp>
      <p:sp>
        <p:nvSpPr>
          <p:cNvPr id="160" name="Freeform 148"/>
          <p:cNvSpPr>
            <a:spLocks/>
          </p:cNvSpPr>
          <p:nvPr/>
        </p:nvSpPr>
        <p:spPr bwMode="auto">
          <a:xfrm rot="1593903">
            <a:off x="1974850" y="2135188"/>
            <a:ext cx="193675" cy="84137"/>
          </a:xfrm>
          <a:custGeom>
            <a:avLst/>
            <a:gdLst>
              <a:gd name="T0" fmla="*/ 516 w 538"/>
              <a:gd name="T1" fmla="*/ 242 h 294"/>
              <a:gd name="T2" fmla="*/ 228 w 538"/>
              <a:gd name="T3" fmla="*/ 264 h 294"/>
              <a:gd name="T4" fmla="*/ 22 w 538"/>
              <a:gd name="T5" fmla="*/ 65 h 294"/>
              <a:gd name="T6" fmla="*/ 361 w 538"/>
              <a:gd name="T7" fmla="*/ 28 h 294"/>
              <a:gd name="T8" fmla="*/ 516 w 538"/>
              <a:gd name="T9" fmla="*/ 242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8" h="294">
                <a:moveTo>
                  <a:pt x="516" y="242"/>
                </a:moveTo>
                <a:cubicBezTo>
                  <a:pt x="494" y="281"/>
                  <a:pt x="310" y="294"/>
                  <a:pt x="228" y="264"/>
                </a:cubicBezTo>
                <a:cubicBezTo>
                  <a:pt x="146" y="234"/>
                  <a:pt x="0" y="104"/>
                  <a:pt x="22" y="65"/>
                </a:cubicBezTo>
                <a:cubicBezTo>
                  <a:pt x="44" y="26"/>
                  <a:pt x="276" y="0"/>
                  <a:pt x="361" y="28"/>
                </a:cubicBezTo>
                <a:cubicBezTo>
                  <a:pt x="446" y="56"/>
                  <a:pt x="538" y="203"/>
                  <a:pt x="516" y="242"/>
                </a:cubicBezTo>
                <a:close/>
              </a:path>
            </a:pathLst>
          </a:custGeom>
          <a:solidFill>
            <a:srgbClr val="608200"/>
          </a:solidFill>
          <a:ln w="9525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endParaRPr lang="de-DE"/>
          </a:p>
        </p:txBody>
      </p:sp>
      <p:sp>
        <p:nvSpPr>
          <p:cNvPr id="161" name="Freeform 149"/>
          <p:cNvSpPr>
            <a:spLocks/>
          </p:cNvSpPr>
          <p:nvPr/>
        </p:nvSpPr>
        <p:spPr bwMode="auto">
          <a:xfrm rot="21144018" flipV="1">
            <a:off x="2112963" y="2446338"/>
            <a:ext cx="244475" cy="153987"/>
          </a:xfrm>
          <a:custGeom>
            <a:avLst/>
            <a:gdLst>
              <a:gd name="T0" fmla="*/ 516 w 538"/>
              <a:gd name="T1" fmla="*/ 242 h 294"/>
              <a:gd name="T2" fmla="*/ 228 w 538"/>
              <a:gd name="T3" fmla="*/ 264 h 294"/>
              <a:gd name="T4" fmla="*/ 22 w 538"/>
              <a:gd name="T5" fmla="*/ 65 h 294"/>
              <a:gd name="T6" fmla="*/ 361 w 538"/>
              <a:gd name="T7" fmla="*/ 28 h 294"/>
              <a:gd name="T8" fmla="*/ 516 w 538"/>
              <a:gd name="T9" fmla="*/ 242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8" h="294">
                <a:moveTo>
                  <a:pt x="516" y="242"/>
                </a:moveTo>
                <a:cubicBezTo>
                  <a:pt x="494" y="281"/>
                  <a:pt x="310" y="294"/>
                  <a:pt x="228" y="264"/>
                </a:cubicBezTo>
                <a:cubicBezTo>
                  <a:pt x="146" y="234"/>
                  <a:pt x="0" y="104"/>
                  <a:pt x="22" y="65"/>
                </a:cubicBezTo>
                <a:cubicBezTo>
                  <a:pt x="44" y="26"/>
                  <a:pt x="276" y="0"/>
                  <a:pt x="361" y="28"/>
                </a:cubicBezTo>
                <a:cubicBezTo>
                  <a:pt x="446" y="56"/>
                  <a:pt x="538" y="203"/>
                  <a:pt x="516" y="242"/>
                </a:cubicBezTo>
                <a:close/>
              </a:path>
            </a:pathLst>
          </a:custGeom>
          <a:solidFill>
            <a:srgbClr val="608200"/>
          </a:solidFill>
          <a:ln w="9525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endParaRPr lang="de-DE"/>
          </a:p>
        </p:txBody>
      </p:sp>
      <p:sp>
        <p:nvSpPr>
          <p:cNvPr id="162" name="Freeform 150"/>
          <p:cNvSpPr>
            <a:spLocks/>
          </p:cNvSpPr>
          <p:nvPr/>
        </p:nvSpPr>
        <p:spPr bwMode="auto">
          <a:xfrm rot="14237128" flipV="1">
            <a:off x="2010569" y="2472532"/>
            <a:ext cx="260350" cy="87312"/>
          </a:xfrm>
          <a:custGeom>
            <a:avLst/>
            <a:gdLst>
              <a:gd name="T0" fmla="*/ 516 w 538"/>
              <a:gd name="T1" fmla="*/ 242 h 294"/>
              <a:gd name="T2" fmla="*/ 228 w 538"/>
              <a:gd name="T3" fmla="*/ 264 h 294"/>
              <a:gd name="T4" fmla="*/ 22 w 538"/>
              <a:gd name="T5" fmla="*/ 65 h 294"/>
              <a:gd name="T6" fmla="*/ 361 w 538"/>
              <a:gd name="T7" fmla="*/ 28 h 294"/>
              <a:gd name="T8" fmla="*/ 516 w 538"/>
              <a:gd name="T9" fmla="*/ 242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8" h="294">
                <a:moveTo>
                  <a:pt x="516" y="242"/>
                </a:moveTo>
                <a:cubicBezTo>
                  <a:pt x="494" y="281"/>
                  <a:pt x="310" y="294"/>
                  <a:pt x="228" y="264"/>
                </a:cubicBezTo>
                <a:cubicBezTo>
                  <a:pt x="146" y="234"/>
                  <a:pt x="0" y="104"/>
                  <a:pt x="22" y="65"/>
                </a:cubicBezTo>
                <a:cubicBezTo>
                  <a:pt x="44" y="26"/>
                  <a:pt x="276" y="0"/>
                  <a:pt x="361" y="28"/>
                </a:cubicBezTo>
                <a:cubicBezTo>
                  <a:pt x="446" y="56"/>
                  <a:pt x="538" y="203"/>
                  <a:pt x="516" y="242"/>
                </a:cubicBezTo>
                <a:close/>
              </a:path>
            </a:pathLst>
          </a:custGeom>
          <a:solidFill>
            <a:srgbClr val="608200"/>
          </a:solidFill>
          <a:ln w="9525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endParaRPr lang="de-DE"/>
          </a:p>
        </p:txBody>
      </p:sp>
      <p:sp>
        <p:nvSpPr>
          <p:cNvPr id="163" name="Freeform 151"/>
          <p:cNvSpPr>
            <a:spLocks/>
          </p:cNvSpPr>
          <p:nvPr/>
        </p:nvSpPr>
        <p:spPr bwMode="auto">
          <a:xfrm rot="864372">
            <a:off x="7543800" y="2363788"/>
            <a:ext cx="220663" cy="98425"/>
          </a:xfrm>
          <a:custGeom>
            <a:avLst/>
            <a:gdLst>
              <a:gd name="T0" fmla="*/ 516 w 538"/>
              <a:gd name="T1" fmla="*/ 242 h 294"/>
              <a:gd name="T2" fmla="*/ 228 w 538"/>
              <a:gd name="T3" fmla="*/ 264 h 294"/>
              <a:gd name="T4" fmla="*/ 22 w 538"/>
              <a:gd name="T5" fmla="*/ 65 h 294"/>
              <a:gd name="T6" fmla="*/ 361 w 538"/>
              <a:gd name="T7" fmla="*/ 28 h 294"/>
              <a:gd name="T8" fmla="*/ 516 w 538"/>
              <a:gd name="T9" fmla="*/ 242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8" h="294">
                <a:moveTo>
                  <a:pt x="516" y="242"/>
                </a:moveTo>
                <a:cubicBezTo>
                  <a:pt x="494" y="281"/>
                  <a:pt x="310" y="294"/>
                  <a:pt x="228" y="264"/>
                </a:cubicBezTo>
                <a:cubicBezTo>
                  <a:pt x="146" y="234"/>
                  <a:pt x="0" y="104"/>
                  <a:pt x="22" y="65"/>
                </a:cubicBezTo>
                <a:cubicBezTo>
                  <a:pt x="44" y="26"/>
                  <a:pt x="276" y="0"/>
                  <a:pt x="361" y="28"/>
                </a:cubicBezTo>
                <a:cubicBezTo>
                  <a:pt x="446" y="56"/>
                  <a:pt x="538" y="203"/>
                  <a:pt x="516" y="242"/>
                </a:cubicBezTo>
                <a:close/>
              </a:path>
            </a:pathLst>
          </a:custGeom>
          <a:solidFill>
            <a:srgbClr val="608200"/>
          </a:solidFill>
          <a:ln w="9525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endParaRPr lang="de-DE"/>
          </a:p>
        </p:txBody>
      </p:sp>
      <p:sp>
        <p:nvSpPr>
          <p:cNvPr id="164" name="Freeform 152"/>
          <p:cNvSpPr>
            <a:spLocks/>
          </p:cNvSpPr>
          <p:nvPr/>
        </p:nvSpPr>
        <p:spPr bwMode="auto">
          <a:xfrm rot="1593903">
            <a:off x="7472363" y="2205038"/>
            <a:ext cx="193675" cy="84137"/>
          </a:xfrm>
          <a:custGeom>
            <a:avLst/>
            <a:gdLst>
              <a:gd name="T0" fmla="*/ 516 w 538"/>
              <a:gd name="T1" fmla="*/ 242 h 294"/>
              <a:gd name="T2" fmla="*/ 228 w 538"/>
              <a:gd name="T3" fmla="*/ 264 h 294"/>
              <a:gd name="T4" fmla="*/ 22 w 538"/>
              <a:gd name="T5" fmla="*/ 65 h 294"/>
              <a:gd name="T6" fmla="*/ 361 w 538"/>
              <a:gd name="T7" fmla="*/ 28 h 294"/>
              <a:gd name="T8" fmla="*/ 516 w 538"/>
              <a:gd name="T9" fmla="*/ 242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8" h="294">
                <a:moveTo>
                  <a:pt x="516" y="242"/>
                </a:moveTo>
                <a:cubicBezTo>
                  <a:pt x="494" y="281"/>
                  <a:pt x="310" y="294"/>
                  <a:pt x="228" y="264"/>
                </a:cubicBezTo>
                <a:cubicBezTo>
                  <a:pt x="146" y="234"/>
                  <a:pt x="0" y="104"/>
                  <a:pt x="22" y="65"/>
                </a:cubicBezTo>
                <a:cubicBezTo>
                  <a:pt x="44" y="26"/>
                  <a:pt x="276" y="0"/>
                  <a:pt x="361" y="28"/>
                </a:cubicBezTo>
                <a:cubicBezTo>
                  <a:pt x="446" y="56"/>
                  <a:pt x="538" y="203"/>
                  <a:pt x="516" y="242"/>
                </a:cubicBezTo>
                <a:close/>
              </a:path>
            </a:pathLst>
          </a:custGeom>
          <a:solidFill>
            <a:srgbClr val="608200"/>
          </a:solidFill>
          <a:ln w="9525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endParaRPr lang="de-DE"/>
          </a:p>
        </p:txBody>
      </p:sp>
      <p:sp>
        <p:nvSpPr>
          <p:cNvPr id="165" name="Line 153"/>
          <p:cNvSpPr>
            <a:spLocks noChangeShapeType="1"/>
          </p:cNvSpPr>
          <p:nvPr/>
        </p:nvSpPr>
        <p:spPr bwMode="auto">
          <a:xfrm flipH="1">
            <a:off x="8837613" y="2000250"/>
            <a:ext cx="12700" cy="258763"/>
          </a:xfrm>
          <a:prstGeom prst="line">
            <a:avLst/>
          </a:prstGeom>
          <a:noFill/>
          <a:ln w="25400">
            <a:solidFill>
              <a:srgbClr val="00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endParaRPr lang="de-DE"/>
          </a:p>
        </p:txBody>
      </p:sp>
      <p:sp>
        <p:nvSpPr>
          <p:cNvPr id="166" name="Freeform 154"/>
          <p:cNvSpPr>
            <a:spLocks/>
          </p:cNvSpPr>
          <p:nvPr/>
        </p:nvSpPr>
        <p:spPr bwMode="auto">
          <a:xfrm>
            <a:off x="8482013" y="2073275"/>
            <a:ext cx="73025" cy="376238"/>
          </a:xfrm>
          <a:custGeom>
            <a:avLst/>
            <a:gdLst>
              <a:gd name="T0" fmla="*/ 46 w 46"/>
              <a:gd name="T1" fmla="*/ 0 h 237"/>
              <a:gd name="T2" fmla="*/ 2 w 46"/>
              <a:gd name="T3" fmla="*/ 133 h 237"/>
              <a:gd name="T4" fmla="*/ 32 w 46"/>
              <a:gd name="T5" fmla="*/ 237 h 2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6" h="237">
                <a:moveTo>
                  <a:pt x="46" y="0"/>
                </a:moveTo>
                <a:cubicBezTo>
                  <a:pt x="25" y="47"/>
                  <a:pt x="4" y="94"/>
                  <a:pt x="2" y="133"/>
                </a:cubicBezTo>
                <a:cubicBezTo>
                  <a:pt x="0" y="172"/>
                  <a:pt x="16" y="204"/>
                  <a:pt x="32" y="237"/>
                </a:cubicBezTo>
              </a:path>
            </a:pathLst>
          </a:custGeom>
          <a:noFill/>
          <a:ln w="25400" cap="flat" cmpd="sng">
            <a:solidFill>
              <a:srgbClr val="00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endParaRPr lang="de-DE"/>
          </a:p>
        </p:txBody>
      </p:sp>
      <p:sp>
        <p:nvSpPr>
          <p:cNvPr id="167" name="Freeform 155"/>
          <p:cNvSpPr>
            <a:spLocks/>
          </p:cNvSpPr>
          <p:nvPr/>
        </p:nvSpPr>
        <p:spPr bwMode="auto">
          <a:xfrm>
            <a:off x="8677275" y="2014538"/>
            <a:ext cx="60325" cy="304800"/>
          </a:xfrm>
          <a:custGeom>
            <a:avLst/>
            <a:gdLst>
              <a:gd name="T0" fmla="*/ 46 w 46"/>
              <a:gd name="T1" fmla="*/ 0 h 237"/>
              <a:gd name="T2" fmla="*/ 2 w 46"/>
              <a:gd name="T3" fmla="*/ 133 h 237"/>
              <a:gd name="T4" fmla="*/ 32 w 46"/>
              <a:gd name="T5" fmla="*/ 237 h 2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6" h="237">
                <a:moveTo>
                  <a:pt x="46" y="0"/>
                </a:moveTo>
                <a:cubicBezTo>
                  <a:pt x="25" y="47"/>
                  <a:pt x="4" y="94"/>
                  <a:pt x="2" y="133"/>
                </a:cubicBezTo>
                <a:cubicBezTo>
                  <a:pt x="0" y="172"/>
                  <a:pt x="16" y="204"/>
                  <a:pt x="32" y="237"/>
                </a:cubicBezTo>
              </a:path>
            </a:pathLst>
          </a:custGeom>
          <a:noFill/>
          <a:ln w="25400" cap="flat" cmpd="sng">
            <a:solidFill>
              <a:srgbClr val="00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endParaRPr lang="de-DE"/>
          </a:p>
        </p:txBody>
      </p:sp>
      <p:sp>
        <p:nvSpPr>
          <p:cNvPr id="168" name="Rectangle 122"/>
          <p:cNvSpPr>
            <a:spLocks noChangeArrowheads="1"/>
          </p:cNvSpPr>
          <p:nvPr/>
        </p:nvSpPr>
        <p:spPr bwMode="auto">
          <a:xfrm>
            <a:off x="2746375" y="1358421"/>
            <a:ext cx="1414463" cy="141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 anchor="ctr">
            <a:spAutoFit/>
          </a:bodyPr>
          <a:lstStyle/>
          <a:p>
            <a:r>
              <a:rPr lang="de-DE" altLang="de-DE" sz="8800" dirty="0">
                <a:latin typeface="ESRI Environmental &amp; Icons" pitchFamily="2" charset="0"/>
              </a:rPr>
              <a:t>P </a:t>
            </a:r>
          </a:p>
        </p:txBody>
      </p:sp>
      <p:sp>
        <p:nvSpPr>
          <p:cNvPr id="170" name="Rectangle 156"/>
          <p:cNvSpPr>
            <a:spLocks noChangeArrowheads="1"/>
          </p:cNvSpPr>
          <p:nvPr/>
        </p:nvSpPr>
        <p:spPr bwMode="auto">
          <a:xfrm>
            <a:off x="-763588" y="-865188"/>
            <a:ext cx="1733551" cy="3121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pPr algn="ctr"/>
            <a:r>
              <a:rPr lang="de-DE" altLang="de-DE" sz="20000" dirty="0">
                <a:solidFill>
                  <a:srgbClr val="608200"/>
                </a:solidFill>
                <a:latin typeface="ESRI US Forestry 2" pitchFamily="2" charset="0"/>
              </a:rPr>
              <a:t>§</a:t>
            </a:r>
          </a:p>
        </p:txBody>
      </p:sp>
      <p:sp>
        <p:nvSpPr>
          <p:cNvPr id="172" name="Rectangle 2"/>
          <p:cNvSpPr>
            <a:spLocks noChangeArrowheads="1"/>
          </p:cNvSpPr>
          <p:nvPr/>
        </p:nvSpPr>
        <p:spPr bwMode="auto">
          <a:xfrm>
            <a:off x="-769938" y="-790575"/>
            <a:ext cx="2036763" cy="312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anchor="ctr">
            <a:spAutoFit/>
          </a:bodyPr>
          <a:lstStyle/>
          <a:p>
            <a:r>
              <a:rPr lang="de-DE" altLang="de-DE" sz="20000" dirty="0">
                <a:solidFill>
                  <a:srgbClr val="180C00"/>
                </a:solidFill>
                <a:latin typeface="ESRI US Forestry 2" pitchFamily="2" charset="0"/>
              </a:rPr>
              <a:t>G </a:t>
            </a:r>
          </a:p>
        </p:txBody>
      </p:sp>
      <p:sp>
        <p:nvSpPr>
          <p:cNvPr id="173" name="Rechteck 1"/>
          <p:cNvSpPr>
            <a:spLocks noChangeArrowheads="1"/>
          </p:cNvSpPr>
          <p:nvPr/>
        </p:nvSpPr>
        <p:spPr bwMode="auto">
          <a:xfrm>
            <a:off x="34925" y="1093098"/>
            <a:ext cx="914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Aft>
                <a:spcPts val="1200"/>
              </a:spcAft>
            </a:pPr>
            <a:r>
              <a:rPr lang="de-DE" altLang="de-DE" dirty="0" smtClean="0"/>
              <a:t>Kennzeichen naturnaher </a:t>
            </a:r>
            <a:r>
              <a:rPr lang="de-DE" altLang="de-DE" sz="1800" dirty="0" smtClean="0"/>
              <a:t>Gewässerprofile</a:t>
            </a:r>
            <a:endParaRPr lang="de-DE" altLang="de-DE" sz="1800" dirty="0"/>
          </a:p>
        </p:txBody>
      </p:sp>
      <p:sp>
        <p:nvSpPr>
          <p:cNvPr id="175" name="Rectangle 100"/>
          <p:cNvSpPr>
            <a:spLocks noChangeArrowheads="1"/>
          </p:cNvSpPr>
          <p:nvPr/>
        </p:nvSpPr>
        <p:spPr bwMode="auto">
          <a:xfrm>
            <a:off x="6470801" y="3372976"/>
            <a:ext cx="2793698" cy="996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36000" tIns="36000" rIns="36000" bIns="36000">
            <a:spAutoFit/>
          </a:bodyPr>
          <a:lstStyle/>
          <a:p>
            <a:pPr algn="ctr"/>
            <a:r>
              <a:rPr lang="de-DE" altLang="de-DE" b="1" dirty="0" smtClean="0">
                <a:solidFill>
                  <a:schemeClr val="tx2">
                    <a:lumMod val="75000"/>
                  </a:schemeClr>
                </a:solidFill>
              </a:rPr>
              <a:t>„Prallhang“ </a:t>
            </a:r>
          </a:p>
          <a:p>
            <a:pPr algn="ctr"/>
            <a:r>
              <a:rPr lang="de-DE" altLang="de-DE" b="1" dirty="0" smtClean="0">
                <a:solidFill>
                  <a:schemeClr val="tx2">
                    <a:lumMod val="75000"/>
                  </a:schemeClr>
                </a:solidFill>
              </a:rPr>
              <a:t>(Abtragung)</a:t>
            </a:r>
          </a:p>
          <a:p>
            <a:pPr algn="ctr"/>
            <a:endParaRPr lang="de-DE" altLang="de-DE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76" name="Line 113"/>
          <p:cNvSpPr>
            <a:spLocks noChangeShapeType="1"/>
          </p:cNvSpPr>
          <p:nvPr/>
        </p:nvSpPr>
        <p:spPr bwMode="auto">
          <a:xfrm flipH="1" flipV="1">
            <a:off x="7310438" y="2948633"/>
            <a:ext cx="409575" cy="3159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endParaRPr lang="de-DE"/>
          </a:p>
        </p:txBody>
      </p:sp>
      <p:sp>
        <p:nvSpPr>
          <p:cNvPr id="171" name="Rectangle 2"/>
          <p:cNvSpPr>
            <a:spLocks noGrp="1"/>
          </p:cNvSpPr>
          <p:nvPr>
            <p:ph type="title" idx="4294967295"/>
          </p:nvPr>
        </p:nvSpPr>
        <p:spPr>
          <a:xfrm>
            <a:off x="1780162" y="58738"/>
            <a:ext cx="6575898" cy="561975"/>
          </a:xfrm>
        </p:spPr>
        <p:txBody>
          <a:bodyPr/>
          <a:lstStyle/>
          <a:p>
            <a:r>
              <a:rPr lang="de-DE" altLang="de-DE" sz="2000" b="1" dirty="0" smtClean="0">
                <a:solidFill>
                  <a:schemeClr val="bg1"/>
                </a:solidFill>
              </a:rPr>
              <a:t>Maßnahmenkategorien Fließgewässer</a:t>
            </a:r>
          </a:p>
        </p:txBody>
      </p:sp>
    </p:spTree>
    <p:extLst>
      <p:ext uri="{BB962C8B-B14F-4D97-AF65-F5344CB8AC3E}">
        <p14:creationId xmlns:p14="http://schemas.microsoft.com/office/powerpoint/2010/main" val="2024289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hteck 1"/>
          <p:cNvSpPr>
            <a:spLocks noChangeArrowheads="1"/>
          </p:cNvSpPr>
          <p:nvPr/>
        </p:nvSpPr>
        <p:spPr bwMode="auto">
          <a:xfrm>
            <a:off x="0" y="760949"/>
            <a:ext cx="914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Aft>
                <a:spcPts val="1200"/>
              </a:spcAft>
            </a:pPr>
            <a:r>
              <a:rPr lang="de-DE" altLang="de-DE" b="1" dirty="0" smtClean="0"/>
              <a:t>Maßnahmen </a:t>
            </a:r>
            <a:r>
              <a:rPr lang="de-DE" altLang="de-DE" b="1" dirty="0"/>
              <a:t>zur Verbesserung der Gewässermorphologie</a:t>
            </a:r>
          </a:p>
        </p:txBody>
      </p:sp>
      <p:grpSp>
        <p:nvGrpSpPr>
          <p:cNvPr id="6" name="Group 3"/>
          <p:cNvGrpSpPr>
            <a:grpSpLocks/>
          </p:cNvGrpSpPr>
          <p:nvPr/>
        </p:nvGrpSpPr>
        <p:grpSpPr bwMode="auto">
          <a:xfrm>
            <a:off x="141288" y="1402554"/>
            <a:ext cx="8769350" cy="1347788"/>
            <a:chOff x="236" y="1447"/>
            <a:chExt cx="5524" cy="849"/>
          </a:xfrm>
        </p:grpSpPr>
        <p:grpSp>
          <p:nvGrpSpPr>
            <p:cNvPr id="7" name="Group 4"/>
            <p:cNvGrpSpPr>
              <a:grpSpLocks/>
            </p:cNvGrpSpPr>
            <p:nvPr/>
          </p:nvGrpSpPr>
          <p:grpSpPr bwMode="auto">
            <a:xfrm>
              <a:off x="259" y="1529"/>
              <a:ext cx="5458" cy="767"/>
              <a:chOff x="259" y="1529"/>
              <a:chExt cx="5458" cy="767"/>
            </a:xfrm>
          </p:grpSpPr>
          <p:sp>
            <p:nvSpPr>
              <p:cNvPr id="10" name="Freeform 5"/>
              <p:cNvSpPr>
                <a:spLocks/>
              </p:cNvSpPr>
              <p:nvPr/>
            </p:nvSpPr>
            <p:spPr bwMode="auto">
              <a:xfrm>
                <a:off x="2674" y="1935"/>
                <a:ext cx="1935" cy="103"/>
              </a:xfrm>
              <a:custGeom>
                <a:avLst/>
                <a:gdLst>
                  <a:gd name="T0" fmla="*/ 0 w 1935"/>
                  <a:gd name="T1" fmla="*/ 0 h 103"/>
                  <a:gd name="T2" fmla="*/ 1935 w 1935"/>
                  <a:gd name="T3" fmla="*/ 0 h 103"/>
                  <a:gd name="T4" fmla="*/ 1661 w 1935"/>
                  <a:gd name="T5" fmla="*/ 74 h 103"/>
                  <a:gd name="T6" fmla="*/ 1499 w 1935"/>
                  <a:gd name="T7" fmla="*/ 103 h 103"/>
                  <a:gd name="T8" fmla="*/ 627 w 1935"/>
                  <a:gd name="T9" fmla="*/ 88 h 103"/>
                  <a:gd name="T10" fmla="*/ 524 w 1935"/>
                  <a:gd name="T11" fmla="*/ 74 h 103"/>
                  <a:gd name="T12" fmla="*/ 214 w 1935"/>
                  <a:gd name="T13" fmla="*/ 44 h 103"/>
                  <a:gd name="T14" fmla="*/ 0 w 1935"/>
                  <a:gd name="T15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35" h="103">
                    <a:moveTo>
                      <a:pt x="0" y="0"/>
                    </a:moveTo>
                    <a:lnTo>
                      <a:pt x="1935" y="0"/>
                    </a:lnTo>
                    <a:lnTo>
                      <a:pt x="1661" y="74"/>
                    </a:lnTo>
                    <a:lnTo>
                      <a:pt x="1499" y="103"/>
                    </a:lnTo>
                    <a:lnTo>
                      <a:pt x="627" y="88"/>
                    </a:lnTo>
                    <a:lnTo>
                      <a:pt x="524" y="74"/>
                    </a:lnTo>
                    <a:lnTo>
                      <a:pt x="214" y="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36000" rIns="36000" bIns="36000"/>
              <a:lstStyle/>
              <a:p>
                <a:endParaRPr lang="de-DE"/>
              </a:p>
            </p:txBody>
          </p:sp>
          <p:grpSp>
            <p:nvGrpSpPr>
              <p:cNvPr id="11" name="Group 6"/>
              <p:cNvGrpSpPr>
                <a:grpSpLocks/>
              </p:cNvGrpSpPr>
              <p:nvPr/>
            </p:nvGrpSpPr>
            <p:grpSpPr bwMode="auto">
              <a:xfrm>
                <a:off x="259" y="1529"/>
                <a:ext cx="5458" cy="767"/>
                <a:chOff x="259" y="1529"/>
                <a:chExt cx="5458" cy="767"/>
              </a:xfrm>
            </p:grpSpPr>
            <p:sp>
              <p:nvSpPr>
                <p:cNvPr id="12" name="Freeform 7"/>
                <p:cNvSpPr>
                  <a:spLocks/>
                </p:cNvSpPr>
                <p:nvPr/>
              </p:nvSpPr>
              <p:spPr bwMode="auto">
                <a:xfrm>
                  <a:off x="1004" y="1794"/>
                  <a:ext cx="4077" cy="148"/>
                </a:xfrm>
                <a:custGeom>
                  <a:avLst/>
                  <a:gdLst>
                    <a:gd name="T0" fmla="*/ 0 w 4077"/>
                    <a:gd name="T1" fmla="*/ 0 h 148"/>
                    <a:gd name="T2" fmla="*/ 4077 w 4077"/>
                    <a:gd name="T3" fmla="*/ 0 h 148"/>
                    <a:gd name="T4" fmla="*/ 3486 w 4077"/>
                    <a:gd name="T5" fmla="*/ 148 h 148"/>
                    <a:gd name="T6" fmla="*/ 1817 w 4077"/>
                    <a:gd name="T7" fmla="*/ 148 h 148"/>
                    <a:gd name="T8" fmla="*/ 1647 w 4077"/>
                    <a:gd name="T9" fmla="*/ 148 h 148"/>
                    <a:gd name="T10" fmla="*/ 850 w 4077"/>
                    <a:gd name="T11" fmla="*/ 74 h 148"/>
                    <a:gd name="T12" fmla="*/ 222 w 4077"/>
                    <a:gd name="T13" fmla="*/ 8 h 148"/>
                    <a:gd name="T14" fmla="*/ 89 w 4077"/>
                    <a:gd name="T15" fmla="*/ 8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077" h="148">
                      <a:moveTo>
                        <a:pt x="0" y="0"/>
                      </a:moveTo>
                      <a:lnTo>
                        <a:pt x="4077" y="0"/>
                      </a:lnTo>
                      <a:lnTo>
                        <a:pt x="3486" y="148"/>
                      </a:lnTo>
                      <a:lnTo>
                        <a:pt x="1817" y="148"/>
                      </a:lnTo>
                      <a:lnTo>
                        <a:pt x="1647" y="148"/>
                      </a:lnTo>
                      <a:lnTo>
                        <a:pt x="850" y="74"/>
                      </a:lnTo>
                      <a:lnTo>
                        <a:pt x="222" y="8"/>
                      </a:lnTo>
                      <a:lnTo>
                        <a:pt x="89" y="8"/>
                      </a:ln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36000" tIns="36000" rIns="36000" bIns="36000"/>
                <a:lstStyle/>
                <a:p>
                  <a:endParaRPr lang="de-DE"/>
                </a:p>
              </p:txBody>
            </p:sp>
            <p:sp>
              <p:nvSpPr>
                <p:cNvPr id="13" name="Freeform 8"/>
                <p:cNvSpPr>
                  <a:spLocks/>
                </p:cNvSpPr>
                <p:nvPr/>
              </p:nvSpPr>
              <p:spPr bwMode="auto">
                <a:xfrm>
                  <a:off x="3146" y="1987"/>
                  <a:ext cx="1364" cy="305"/>
                </a:xfrm>
                <a:custGeom>
                  <a:avLst/>
                  <a:gdLst>
                    <a:gd name="T0" fmla="*/ 0 w 1364"/>
                    <a:gd name="T1" fmla="*/ 0 h 305"/>
                    <a:gd name="T2" fmla="*/ 163 w 1364"/>
                    <a:gd name="T3" fmla="*/ 51 h 305"/>
                    <a:gd name="T4" fmla="*/ 259 w 1364"/>
                    <a:gd name="T5" fmla="*/ 177 h 305"/>
                    <a:gd name="T6" fmla="*/ 333 w 1364"/>
                    <a:gd name="T7" fmla="*/ 251 h 305"/>
                    <a:gd name="T8" fmla="*/ 621 w 1364"/>
                    <a:gd name="T9" fmla="*/ 288 h 305"/>
                    <a:gd name="T10" fmla="*/ 872 w 1364"/>
                    <a:gd name="T11" fmla="*/ 288 h 305"/>
                    <a:gd name="T12" fmla="*/ 1027 w 1364"/>
                    <a:gd name="T13" fmla="*/ 184 h 305"/>
                    <a:gd name="T14" fmla="*/ 1152 w 1364"/>
                    <a:gd name="T15" fmla="*/ 51 h 305"/>
                    <a:gd name="T16" fmla="*/ 1182 w 1364"/>
                    <a:gd name="T17" fmla="*/ 14 h 305"/>
                    <a:gd name="T18" fmla="*/ 59 w 1364"/>
                    <a:gd name="T19" fmla="*/ 7 h 3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64" h="305">
                      <a:moveTo>
                        <a:pt x="0" y="0"/>
                      </a:moveTo>
                      <a:cubicBezTo>
                        <a:pt x="60" y="11"/>
                        <a:pt x="120" y="22"/>
                        <a:pt x="163" y="51"/>
                      </a:cubicBezTo>
                      <a:cubicBezTo>
                        <a:pt x="206" y="80"/>
                        <a:pt x="231" y="144"/>
                        <a:pt x="259" y="177"/>
                      </a:cubicBezTo>
                      <a:cubicBezTo>
                        <a:pt x="287" y="210"/>
                        <a:pt x="273" y="233"/>
                        <a:pt x="333" y="251"/>
                      </a:cubicBezTo>
                      <a:cubicBezTo>
                        <a:pt x="393" y="269"/>
                        <a:pt x="531" y="282"/>
                        <a:pt x="621" y="288"/>
                      </a:cubicBezTo>
                      <a:cubicBezTo>
                        <a:pt x="711" y="294"/>
                        <a:pt x="804" y="305"/>
                        <a:pt x="872" y="288"/>
                      </a:cubicBezTo>
                      <a:cubicBezTo>
                        <a:pt x="940" y="271"/>
                        <a:pt x="980" y="224"/>
                        <a:pt x="1027" y="184"/>
                      </a:cubicBezTo>
                      <a:cubicBezTo>
                        <a:pt x="1074" y="144"/>
                        <a:pt x="1126" y="79"/>
                        <a:pt x="1152" y="51"/>
                      </a:cubicBezTo>
                      <a:cubicBezTo>
                        <a:pt x="1178" y="23"/>
                        <a:pt x="1364" y="21"/>
                        <a:pt x="1182" y="14"/>
                      </a:cubicBezTo>
                      <a:cubicBezTo>
                        <a:pt x="1000" y="7"/>
                        <a:pt x="529" y="7"/>
                        <a:pt x="59" y="7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36000" tIns="36000" rIns="36000" bIns="36000"/>
                <a:lstStyle/>
                <a:p>
                  <a:endParaRPr lang="de-DE"/>
                </a:p>
              </p:txBody>
            </p:sp>
            <p:sp>
              <p:nvSpPr>
                <p:cNvPr id="14" name="Freeform 9"/>
                <p:cNvSpPr>
                  <a:spLocks/>
                </p:cNvSpPr>
                <p:nvPr/>
              </p:nvSpPr>
              <p:spPr bwMode="auto">
                <a:xfrm>
                  <a:off x="259" y="1529"/>
                  <a:ext cx="5458" cy="767"/>
                </a:xfrm>
                <a:custGeom>
                  <a:avLst/>
                  <a:gdLst>
                    <a:gd name="T0" fmla="*/ 0 w 5428"/>
                    <a:gd name="T1" fmla="*/ 52 h 745"/>
                    <a:gd name="T2" fmla="*/ 133 w 5428"/>
                    <a:gd name="T3" fmla="*/ 207 h 745"/>
                    <a:gd name="T4" fmla="*/ 576 w 5428"/>
                    <a:gd name="T5" fmla="*/ 251 h 745"/>
                    <a:gd name="T6" fmla="*/ 2356 w 5428"/>
                    <a:gd name="T7" fmla="*/ 406 h 745"/>
                    <a:gd name="T8" fmla="*/ 2969 w 5428"/>
                    <a:gd name="T9" fmla="*/ 480 h 745"/>
                    <a:gd name="T10" fmla="*/ 3198 w 5428"/>
                    <a:gd name="T11" fmla="*/ 687 h 745"/>
                    <a:gd name="T12" fmla="*/ 3663 w 5428"/>
                    <a:gd name="T13" fmla="*/ 738 h 745"/>
                    <a:gd name="T14" fmla="*/ 3892 w 5428"/>
                    <a:gd name="T15" fmla="*/ 642 h 745"/>
                    <a:gd name="T16" fmla="*/ 4040 w 5428"/>
                    <a:gd name="T17" fmla="*/ 487 h 745"/>
                    <a:gd name="T18" fmla="*/ 4150 w 5428"/>
                    <a:gd name="T19" fmla="*/ 443 h 745"/>
                    <a:gd name="T20" fmla="*/ 4697 w 5428"/>
                    <a:gd name="T21" fmla="*/ 280 h 745"/>
                    <a:gd name="T22" fmla="*/ 5184 w 5428"/>
                    <a:gd name="T23" fmla="*/ 155 h 745"/>
                    <a:gd name="T24" fmla="*/ 5428 w 5428"/>
                    <a:gd name="T25" fmla="*/ 0 h 7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5428" h="745">
                      <a:moveTo>
                        <a:pt x="0" y="52"/>
                      </a:moveTo>
                      <a:cubicBezTo>
                        <a:pt x="18" y="113"/>
                        <a:pt x="37" y="174"/>
                        <a:pt x="133" y="207"/>
                      </a:cubicBezTo>
                      <a:cubicBezTo>
                        <a:pt x="229" y="240"/>
                        <a:pt x="206" y="218"/>
                        <a:pt x="576" y="251"/>
                      </a:cubicBezTo>
                      <a:cubicBezTo>
                        <a:pt x="946" y="284"/>
                        <a:pt x="1957" y="368"/>
                        <a:pt x="2356" y="406"/>
                      </a:cubicBezTo>
                      <a:cubicBezTo>
                        <a:pt x="2755" y="444"/>
                        <a:pt x="2829" y="433"/>
                        <a:pt x="2969" y="480"/>
                      </a:cubicBezTo>
                      <a:cubicBezTo>
                        <a:pt x="3109" y="527"/>
                        <a:pt x="3082" y="644"/>
                        <a:pt x="3198" y="687"/>
                      </a:cubicBezTo>
                      <a:cubicBezTo>
                        <a:pt x="3314" y="730"/>
                        <a:pt x="3547" y="745"/>
                        <a:pt x="3663" y="738"/>
                      </a:cubicBezTo>
                      <a:cubicBezTo>
                        <a:pt x="3779" y="731"/>
                        <a:pt x="3829" y="684"/>
                        <a:pt x="3892" y="642"/>
                      </a:cubicBezTo>
                      <a:cubicBezTo>
                        <a:pt x="3955" y="600"/>
                        <a:pt x="3997" y="520"/>
                        <a:pt x="4040" y="487"/>
                      </a:cubicBezTo>
                      <a:cubicBezTo>
                        <a:pt x="4083" y="454"/>
                        <a:pt x="4041" y="477"/>
                        <a:pt x="4150" y="443"/>
                      </a:cubicBezTo>
                      <a:cubicBezTo>
                        <a:pt x="4259" y="409"/>
                        <a:pt x="4525" y="328"/>
                        <a:pt x="4697" y="280"/>
                      </a:cubicBezTo>
                      <a:cubicBezTo>
                        <a:pt x="4869" y="232"/>
                        <a:pt x="5062" y="202"/>
                        <a:pt x="5184" y="155"/>
                      </a:cubicBezTo>
                      <a:cubicBezTo>
                        <a:pt x="5306" y="108"/>
                        <a:pt x="5367" y="54"/>
                        <a:pt x="5428" y="0"/>
                      </a:cubicBezTo>
                    </a:path>
                  </a:pathLst>
                </a:custGeom>
                <a:noFill/>
                <a:ln w="381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36000" tIns="36000" rIns="36000" bIns="36000"/>
                <a:lstStyle/>
                <a:p>
                  <a:endParaRPr lang="de-DE"/>
                </a:p>
              </p:txBody>
            </p:sp>
          </p:grpSp>
        </p:grpSp>
        <p:sp>
          <p:nvSpPr>
            <p:cNvPr id="8" name="Freeform 10"/>
            <p:cNvSpPr>
              <a:spLocks/>
            </p:cNvSpPr>
            <p:nvPr/>
          </p:nvSpPr>
          <p:spPr bwMode="auto">
            <a:xfrm>
              <a:off x="236" y="1447"/>
              <a:ext cx="30" cy="156"/>
            </a:xfrm>
            <a:custGeom>
              <a:avLst/>
              <a:gdLst>
                <a:gd name="T0" fmla="*/ 30 w 30"/>
                <a:gd name="T1" fmla="*/ 156 h 156"/>
                <a:gd name="T2" fmla="*/ 0 w 30"/>
                <a:gd name="T3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0" h="156">
                  <a:moveTo>
                    <a:pt x="30" y="156"/>
                  </a:moveTo>
                  <a:cubicBezTo>
                    <a:pt x="30" y="156"/>
                    <a:pt x="15" y="78"/>
                    <a:pt x="0" y="0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/>
            <a:lstStyle/>
            <a:p>
              <a:endParaRPr lang="de-DE"/>
            </a:p>
          </p:txBody>
        </p:sp>
        <p:sp>
          <p:nvSpPr>
            <p:cNvPr id="9" name="Freeform 11"/>
            <p:cNvSpPr>
              <a:spLocks/>
            </p:cNvSpPr>
            <p:nvPr/>
          </p:nvSpPr>
          <p:spPr bwMode="auto">
            <a:xfrm>
              <a:off x="5716" y="1455"/>
              <a:ext cx="44" cy="74"/>
            </a:xfrm>
            <a:custGeom>
              <a:avLst/>
              <a:gdLst>
                <a:gd name="T0" fmla="*/ 0 w 44"/>
                <a:gd name="T1" fmla="*/ 74 h 74"/>
                <a:gd name="T2" fmla="*/ 44 w 44"/>
                <a:gd name="T3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4" h="74">
                  <a:moveTo>
                    <a:pt x="0" y="74"/>
                  </a:moveTo>
                  <a:cubicBezTo>
                    <a:pt x="18" y="43"/>
                    <a:pt x="37" y="12"/>
                    <a:pt x="44" y="0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/>
            <a:lstStyle/>
            <a:p>
              <a:endParaRPr lang="de-DE"/>
            </a:p>
          </p:txBody>
        </p:sp>
      </p:grpSp>
      <p:graphicFrame>
        <p:nvGraphicFramePr>
          <p:cNvPr id="15" name="Group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80694302"/>
              </p:ext>
            </p:extLst>
          </p:nvPr>
        </p:nvGraphicFramePr>
        <p:xfrm>
          <a:off x="736600" y="2894601"/>
          <a:ext cx="7613650" cy="3515578"/>
        </p:xfrm>
        <a:graphic>
          <a:graphicData uri="http://schemas.openxmlformats.org/drawingml/2006/table">
            <a:tbl>
              <a:tblPr/>
              <a:tblGrid>
                <a:gridCol w="1503363"/>
                <a:gridCol w="187325"/>
                <a:gridCol w="5922962"/>
              </a:tblGrid>
              <a:tr h="3746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939598"/>
                        </a:buClr>
                        <a:buSzPct val="11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355600">
                        <a:spcBef>
                          <a:spcPct val="20000"/>
                        </a:spcBef>
                        <a:buClr>
                          <a:srgbClr val="939598"/>
                        </a:buClr>
                        <a:buSzPct val="90000"/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719138">
                        <a:spcBef>
                          <a:spcPct val="20000"/>
                        </a:spcBef>
                        <a:buClr>
                          <a:srgbClr val="939598"/>
                        </a:buClr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073150">
                        <a:spcBef>
                          <a:spcPct val="20000"/>
                        </a:spcBef>
                        <a:buClr>
                          <a:srgbClr val="939598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428750">
                        <a:spcBef>
                          <a:spcPct val="20000"/>
                        </a:spcBef>
                        <a:buClr>
                          <a:srgbClr val="939598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18859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39598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3431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39598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28003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39598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2575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39598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39598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de-DE" altLang="de-D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charset="0"/>
                        </a:rPr>
                        <a:t>Vorteil:</a:t>
                      </a:r>
                    </a:p>
                  </a:txBody>
                  <a:tcPr marL="36000" marR="36000" marT="36000" marB="36000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939598"/>
                        </a:buClr>
                        <a:buSzPct val="11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355600">
                        <a:spcBef>
                          <a:spcPct val="20000"/>
                        </a:spcBef>
                        <a:buClr>
                          <a:srgbClr val="939598"/>
                        </a:buClr>
                        <a:buSzPct val="90000"/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719138">
                        <a:spcBef>
                          <a:spcPct val="20000"/>
                        </a:spcBef>
                        <a:buClr>
                          <a:srgbClr val="939598"/>
                        </a:buClr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073150">
                        <a:spcBef>
                          <a:spcPct val="20000"/>
                        </a:spcBef>
                        <a:buClr>
                          <a:srgbClr val="939598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428750">
                        <a:spcBef>
                          <a:spcPct val="20000"/>
                        </a:spcBef>
                        <a:buClr>
                          <a:srgbClr val="939598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18859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39598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3431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39598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28003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39598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2575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39598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39598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de-DE" alt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</a:rPr>
                        <a:t>•</a:t>
                      </a:r>
                    </a:p>
                  </a:txBody>
                  <a:tcPr marL="36000" marR="36000" marT="36000" marB="36000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939598"/>
                        </a:buClr>
                        <a:buSzPct val="11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355600">
                        <a:spcBef>
                          <a:spcPct val="20000"/>
                        </a:spcBef>
                        <a:buClr>
                          <a:srgbClr val="939598"/>
                        </a:buClr>
                        <a:buSzPct val="90000"/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719138">
                        <a:spcBef>
                          <a:spcPct val="20000"/>
                        </a:spcBef>
                        <a:buClr>
                          <a:srgbClr val="939598"/>
                        </a:buClr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073150">
                        <a:spcBef>
                          <a:spcPct val="20000"/>
                        </a:spcBef>
                        <a:buClr>
                          <a:srgbClr val="939598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428750">
                        <a:spcBef>
                          <a:spcPct val="20000"/>
                        </a:spcBef>
                        <a:buClr>
                          <a:srgbClr val="939598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18859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39598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3431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39598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28003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39598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2575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39598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39598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de-DE" altLang="de-DE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charset="0"/>
                        </a:rPr>
                        <a:t>sehr „leistungsfähig“</a:t>
                      </a:r>
                    </a:p>
                  </a:txBody>
                  <a:tcPr marL="36000" marR="36000" marT="36000" marB="36000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3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939598"/>
                        </a:buClr>
                        <a:buSzPct val="11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355600">
                        <a:spcBef>
                          <a:spcPct val="20000"/>
                        </a:spcBef>
                        <a:buClr>
                          <a:srgbClr val="939598"/>
                        </a:buClr>
                        <a:buSzPct val="90000"/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719138">
                        <a:spcBef>
                          <a:spcPct val="20000"/>
                        </a:spcBef>
                        <a:buClr>
                          <a:srgbClr val="939598"/>
                        </a:buClr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073150">
                        <a:spcBef>
                          <a:spcPct val="20000"/>
                        </a:spcBef>
                        <a:buClr>
                          <a:srgbClr val="939598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428750">
                        <a:spcBef>
                          <a:spcPct val="20000"/>
                        </a:spcBef>
                        <a:buClr>
                          <a:srgbClr val="939598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18859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39598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3431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39598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28003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39598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2575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39598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39598"/>
                        </a:buClr>
                        <a:buSzPct val="110000"/>
                        <a:buFontTx/>
                        <a:buNone/>
                        <a:tabLst/>
                      </a:pPr>
                      <a:endParaRPr kumimoji="0" lang="de-DE" altLang="de-DE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36000" marB="3600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939598"/>
                        </a:buClr>
                        <a:buSzPct val="11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355600">
                        <a:spcBef>
                          <a:spcPct val="20000"/>
                        </a:spcBef>
                        <a:buClr>
                          <a:srgbClr val="939598"/>
                        </a:buClr>
                        <a:buSzPct val="90000"/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719138">
                        <a:spcBef>
                          <a:spcPct val="20000"/>
                        </a:spcBef>
                        <a:buClr>
                          <a:srgbClr val="939598"/>
                        </a:buClr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073150">
                        <a:spcBef>
                          <a:spcPct val="20000"/>
                        </a:spcBef>
                        <a:buClr>
                          <a:srgbClr val="939598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428750">
                        <a:spcBef>
                          <a:spcPct val="20000"/>
                        </a:spcBef>
                        <a:buClr>
                          <a:srgbClr val="939598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18859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39598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3431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39598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28003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39598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2575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39598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39598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de-DE" alt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</a:rPr>
                        <a:t>•</a:t>
                      </a:r>
                    </a:p>
                  </a:txBody>
                  <a:tcPr marL="36000" marR="36000" marT="36000" marB="360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939598"/>
                        </a:buClr>
                        <a:buSzPct val="11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355600">
                        <a:spcBef>
                          <a:spcPct val="20000"/>
                        </a:spcBef>
                        <a:buClr>
                          <a:srgbClr val="939598"/>
                        </a:buClr>
                        <a:buSzPct val="90000"/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719138">
                        <a:spcBef>
                          <a:spcPct val="20000"/>
                        </a:spcBef>
                        <a:buClr>
                          <a:srgbClr val="939598"/>
                        </a:buClr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073150">
                        <a:spcBef>
                          <a:spcPct val="20000"/>
                        </a:spcBef>
                        <a:buClr>
                          <a:srgbClr val="939598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428750">
                        <a:spcBef>
                          <a:spcPct val="20000"/>
                        </a:spcBef>
                        <a:buClr>
                          <a:srgbClr val="939598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18859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39598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3431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39598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28003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39598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2575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39598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charset="0"/>
                        </a:rPr>
                        <a:t>geringe Wasserspiegelschwankungen zwischen Hoch- und Niedrigwasser</a:t>
                      </a:r>
                    </a:p>
                  </a:txBody>
                  <a:tcPr marL="36000" marR="36000" marT="36000" marB="3600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3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939598"/>
                        </a:buClr>
                        <a:buSzPct val="11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355600">
                        <a:spcBef>
                          <a:spcPct val="20000"/>
                        </a:spcBef>
                        <a:buClr>
                          <a:srgbClr val="939598"/>
                        </a:buClr>
                        <a:buSzPct val="90000"/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719138">
                        <a:spcBef>
                          <a:spcPct val="20000"/>
                        </a:spcBef>
                        <a:buClr>
                          <a:srgbClr val="939598"/>
                        </a:buClr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073150">
                        <a:spcBef>
                          <a:spcPct val="20000"/>
                        </a:spcBef>
                        <a:buClr>
                          <a:srgbClr val="939598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428750">
                        <a:spcBef>
                          <a:spcPct val="20000"/>
                        </a:spcBef>
                        <a:buClr>
                          <a:srgbClr val="939598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18859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39598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3431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39598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28003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39598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2575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39598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39598"/>
                        </a:buClr>
                        <a:buSzPct val="110000"/>
                        <a:buFontTx/>
                        <a:buNone/>
                        <a:tabLst/>
                      </a:pPr>
                      <a:endParaRPr kumimoji="0" lang="de-DE" altLang="de-DE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36000" marB="3600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939598"/>
                        </a:buClr>
                        <a:buSzPct val="11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355600">
                        <a:spcBef>
                          <a:spcPct val="20000"/>
                        </a:spcBef>
                        <a:buClr>
                          <a:srgbClr val="939598"/>
                        </a:buClr>
                        <a:buSzPct val="90000"/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719138">
                        <a:spcBef>
                          <a:spcPct val="20000"/>
                        </a:spcBef>
                        <a:buClr>
                          <a:srgbClr val="939598"/>
                        </a:buClr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073150">
                        <a:spcBef>
                          <a:spcPct val="20000"/>
                        </a:spcBef>
                        <a:buClr>
                          <a:srgbClr val="939598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428750">
                        <a:spcBef>
                          <a:spcPct val="20000"/>
                        </a:spcBef>
                        <a:buClr>
                          <a:srgbClr val="939598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18859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39598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3431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39598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28003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39598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2575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39598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39598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de-DE" alt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</a:rPr>
                        <a:t>•</a:t>
                      </a:r>
                    </a:p>
                  </a:txBody>
                  <a:tcPr marL="36000" marR="36000" marT="36000" marB="360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939598"/>
                        </a:buClr>
                        <a:buSzPct val="11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355600">
                        <a:spcBef>
                          <a:spcPct val="20000"/>
                        </a:spcBef>
                        <a:buClr>
                          <a:srgbClr val="939598"/>
                        </a:buClr>
                        <a:buSzPct val="90000"/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719138">
                        <a:spcBef>
                          <a:spcPct val="20000"/>
                        </a:spcBef>
                        <a:buClr>
                          <a:srgbClr val="939598"/>
                        </a:buClr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073150">
                        <a:spcBef>
                          <a:spcPct val="20000"/>
                        </a:spcBef>
                        <a:buClr>
                          <a:srgbClr val="939598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428750">
                        <a:spcBef>
                          <a:spcPct val="20000"/>
                        </a:spcBef>
                        <a:buClr>
                          <a:srgbClr val="939598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18859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39598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3431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39598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28003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39598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2575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39598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charset="0"/>
                        </a:rPr>
                        <a:t>Niedrigwasserrinne sorgt für ausreichende Fließbewegung auch in niederschlagsarmen Zeiten (Verhinderung von Verschlammung und Sauerstoffarmut im Gewässer)</a:t>
                      </a:r>
                    </a:p>
                  </a:txBody>
                  <a:tcPr marL="36000" marR="36000" marT="36000" marB="3600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3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939598"/>
                        </a:buClr>
                        <a:buSzPct val="11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355600">
                        <a:spcBef>
                          <a:spcPct val="20000"/>
                        </a:spcBef>
                        <a:buClr>
                          <a:srgbClr val="939598"/>
                        </a:buClr>
                        <a:buSzPct val="90000"/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719138">
                        <a:spcBef>
                          <a:spcPct val="20000"/>
                        </a:spcBef>
                        <a:buClr>
                          <a:srgbClr val="939598"/>
                        </a:buClr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073150">
                        <a:spcBef>
                          <a:spcPct val="20000"/>
                        </a:spcBef>
                        <a:buClr>
                          <a:srgbClr val="939598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428750">
                        <a:spcBef>
                          <a:spcPct val="20000"/>
                        </a:spcBef>
                        <a:buClr>
                          <a:srgbClr val="939598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18859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39598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3431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39598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28003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39598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2575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39598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39598"/>
                        </a:buClr>
                        <a:buSzPct val="110000"/>
                        <a:buFontTx/>
                        <a:buNone/>
                        <a:tabLst/>
                      </a:pPr>
                      <a:endParaRPr kumimoji="0" lang="de-DE" altLang="de-DE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36000" marB="3600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939598"/>
                        </a:buClr>
                        <a:buSzPct val="11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355600">
                        <a:spcBef>
                          <a:spcPct val="20000"/>
                        </a:spcBef>
                        <a:buClr>
                          <a:srgbClr val="939598"/>
                        </a:buClr>
                        <a:buSzPct val="90000"/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719138">
                        <a:spcBef>
                          <a:spcPct val="20000"/>
                        </a:spcBef>
                        <a:buClr>
                          <a:srgbClr val="939598"/>
                        </a:buClr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073150">
                        <a:spcBef>
                          <a:spcPct val="20000"/>
                        </a:spcBef>
                        <a:buClr>
                          <a:srgbClr val="939598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428750">
                        <a:spcBef>
                          <a:spcPct val="20000"/>
                        </a:spcBef>
                        <a:buClr>
                          <a:srgbClr val="939598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18859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39598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3431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39598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28003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39598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2575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39598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39598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de-DE" alt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</a:rPr>
                        <a:t>• </a:t>
                      </a:r>
                    </a:p>
                  </a:txBody>
                  <a:tcPr marL="36000" marR="36000" marT="36000" marB="360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939598"/>
                        </a:buClr>
                        <a:buSzPct val="11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355600">
                        <a:spcBef>
                          <a:spcPct val="20000"/>
                        </a:spcBef>
                        <a:buClr>
                          <a:srgbClr val="939598"/>
                        </a:buClr>
                        <a:buSzPct val="90000"/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719138">
                        <a:spcBef>
                          <a:spcPct val="20000"/>
                        </a:spcBef>
                        <a:buClr>
                          <a:srgbClr val="939598"/>
                        </a:buClr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073150">
                        <a:spcBef>
                          <a:spcPct val="20000"/>
                        </a:spcBef>
                        <a:buClr>
                          <a:srgbClr val="939598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428750">
                        <a:spcBef>
                          <a:spcPct val="20000"/>
                        </a:spcBef>
                        <a:buClr>
                          <a:srgbClr val="939598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18859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39598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3431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39598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28003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39598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2575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39598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charset="0"/>
                        </a:rPr>
                        <a:t>günstiger Lebensraum für Wasserorganismen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39598"/>
                        </a:buClr>
                        <a:buSzPct val="110000"/>
                        <a:buFontTx/>
                        <a:buNone/>
                        <a:tabLst/>
                      </a:pPr>
                      <a:endParaRPr kumimoji="0" lang="de-DE" altLang="de-DE" sz="18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36000" marB="3600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3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939598"/>
                        </a:buClr>
                        <a:buSzPct val="11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355600">
                        <a:spcBef>
                          <a:spcPct val="20000"/>
                        </a:spcBef>
                        <a:buClr>
                          <a:srgbClr val="939598"/>
                        </a:buClr>
                        <a:buSzPct val="90000"/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719138">
                        <a:spcBef>
                          <a:spcPct val="20000"/>
                        </a:spcBef>
                        <a:buClr>
                          <a:srgbClr val="939598"/>
                        </a:buClr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073150">
                        <a:spcBef>
                          <a:spcPct val="20000"/>
                        </a:spcBef>
                        <a:buClr>
                          <a:srgbClr val="939598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428750">
                        <a:spcBef>
                          <a:spcPct val="20000"/>
                        </a:spcBef>
                        <a:buClr>
                          <a:srgbClr val="939598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18859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39598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3431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39598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28003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39598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2575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39598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39598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de-DE" alt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charset="0"/>
                        </a:rPr>
                        <a:t>Nachteil:</a:t>
                      </a:r>
                    </a:p>
                  </a:txBody>
                  <a:tcPr marL="36000" marR="36000" marT="36000" marB="3600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939598"/>
                        </a:buClr>
                        <a:buSzPct val="11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355600">
                        <a:spcBef>
                          <a:spcPct val="20000"/>
                        </a:spcBef>
                        <a:buClr>
                          <a:srgbClr val="939598"/>
                        </a:buClr>
                        <a:buSzPct val="90000"/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719138">
                        <a:spcBef>
                          <a:spcPct val="20000"/>
                        </a:spcBef>
                        <a:buClr>
                          <a:srgbClr val="939598"/>
                        </a:buClr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073150">
                        <a:spcBef>
                          <a:spcPct val="20000"/>
                        </a:spcBef>
                        <a:buClr>
                          <a:srgbClr val="939598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428750">
                        <a:spcBef>
                          <a:spcPct val="20000"/>
                        </a:spcBef>
                        <a:buClr>
                          <a:srgbClr val="939598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18859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39598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3431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39598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28003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39598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2575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39598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39598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de-DE" alt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</a:rPr>
                        <a:t>•</a:t>
                      </a:r>
                    </a:p>
                  </a:txBody>
                  <a:tcPr marL="36000" marR="36000" marT="36000" marB="360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939598"/>
                        </a:buClr>
                        <a:buSzPct val="11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355600">
                        <a:spcBef>
                          <a:spcPct val="20000"/>
                        </a:spcBef>
                        <a:buClr>
                          <a:srgbClr val="939598"/>
                        </a:buClr>
                        <a:buSzPct val="90000"/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719138">
                        <a:spcBef>
                          <a:spcPct val="20000"/>
                        </a:spcBef>
                        <a:buClr>
                          <a:srgbClr val="939598"/>
                        </a:buClr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073150">
                        <a:spcBef>
                          <a:spcPct val="20000"/>
                        </a:spcBef>
                        <a:buClr>
                          <a:srgbClr val="939598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428750">
                        <a:spcBef>
                          <a:spcPct val="20000"/>
                        </a:spcBef>
                        <a:buClr>
                          <a:srgbClr val="939598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18859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39598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3431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39598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28003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39598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2575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39598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39598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de-DE" altLang="de-DE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charset="0"/>
                        </a:rPr>
                        <a:t>stärkere Verkrautung des Flachwasserbereiches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39598"/>
                        </a:buClr>
                        <a:buSzPct val="110000"/>
                        <a:buFontTx/>
                        <a:buNone/>
                        <a:tabLst/>
                      </a:pPr>
                      <a:endParaRPr kumimoji="0" lang="de-DE" altLang="de-DE" sz="18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36000" marB="3600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6" name="Rectangle 2"/>
          <p:cNvSpPr>
            <a:spLocks noGrp="1"/>
          </p:cNvSpPr>
          <p:nvPr>
            <p:ph type="title" idx="4294967295"/>
          </p:nvPr>
        </p:nvSpPr>
        <p:spPr>
          <a:xfrm>
            <a:off x="1780162" y="58738"/>
            <a:ext cx="6575898" cy="561975"/>
          </a:xfrm>
        </p:spPr>
        <p:txBody>
          <a:bodyPr/>
          <a:lstStyle/>
          <a:p>
            <a:r>
              <a:rPr lang="de-DE" altLang="de-DE" sz="2000" b="1" dirty="0" smtClean="0">
                <a:solidFill>
                  <a:schemeClr val="bg1"/>
                </a:solidFill>
              </a:rPr>
              <a:t>Maßnahmenkategorien Fließgewässer</a:t>
            </a:r>
          </a:p>
        </p:txBody>
      </p:sp>
    </p:spTree>
    <p:extLst>
      <p:ext uri="{BB962C8B-B14F-4D97-AF65-F5344CB8AC3E}">
        <p14:creationId xmlns:p14="http://schemas.microsoft.com/office/powerpoint/2010/main" val="3228420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2"/>
          <p:cNvSpPr>
            <a:spLocks noGrp="1"/>
          </p:cNvSpPr>
          <p:nvPr>
            <p:ph type="title" idx="4294967295"/>
          </p:nvPr>
        </p:nvSpPr>
        <p:spPr>
          <a:xfrm>
            <a:off x="1600200" y="58738"/>
            <a:ext cx="6945313" cy="561975"/>
          </a:xfrm>
        </p:spPr>
        <p:txBody>
          <a:bodyPr/>
          <a:lstStyle/>
          <a:p>
            <a:r>
              <a:rPr lang="de-DE" altLang="de-DE" sz="2000" b="1" smtClean="0">
                <a:solidFill>
                  <a:schemeClr val="bg1"/>
                </a:solidFill>
              </a:rPr>
              <a:t>Maßnahmenvorschläge für die Fließgewässergruppen</a:t>
            </a:r>
          </a:p>
        </p:txBody>
      </p:sp>
      <p:sp>
        <p:nvSpPr>
          <p:cNvPr id="25604" name="Rechteck 1"/>
          <p:cNvSpPr>
            <a:spLocks noChangeArrowheads="1"/>
          </p:cNvSpPr>
          <p:nvPr/>
        </p:nvSpPr>
        <p:spPr bwMode="auto">
          <a:xfrm>
            <a:off x="0" y="687388"/>
            <a:ext cx="9144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de-DE" altLang="de-DE" sz="1800" b="1"/>
              <a:t>(3) Natürliche und erheblich veränderte Fließgewässer (NWK und HMWB) mit Defiziten bzgl. der Gewässerstruktur, des Abflussverhaltens und/oder der ökologischen Durchgängigkeit 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6068" y="1736271"/>
            <a:ext cx="8087005" cy="4239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3070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2"/>
          <p:cNvSpPr>
            <a:spLocks noGrp="1"/>
          </p:cNvSpPr>
          <p:nvPr>
            <p:ph type="title" idx="4294967295"/>
          </p:nvPr>
        </p:nvSpPr>
        <p:spPr>
          <a:xfrm>
            <a:off x="1600200" y="58738"/>
            <a:ext cx="6945313" cy="561975"/>
          </a:xfrm>
        </p:spPr>
        <p:txBody>
          <a:bodyPr/>
          <a:lstStyle/>
          <a:p>
            <a:r>
              <a:rPr lang="de-DE" altLang="de-DE" sz="2000" b="1" smtClean="0">
                <a:solidFill>
                  <a:schemeClr val="bg1"/>
                </a:solidFill>
              </a:rPr>
              <a:t>Maßnahmenvorschläge für die Fließgewässergruppen</a:t>
            </a:r>
          </a:p>
        </p:txBody>
      </p:sp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1834553"/>
              </p:ext>
            </p:extLst>
          </p:nvPr>
        </p:nvGraphicFramePr>
        <p:xfrm>
          <a:off x="1575880" y="894946"/>
          <a:ext cx="6196520" cy="56420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84788"/>
                <a:gridCol w="1533642"/>
                <a:gridCol w="1072614"/>
                <a:gridCol w="1002738"/>
                <a:gridCol w="1002738"/>
              </a:tblGrid>
              <a:tr h="748144">
                <a:tc>
                  <a:txBody>
                    <a:bodyPr/>
                    <a:lstStyle/>
                    <a:p>
                      <a:pPr hangingPunct="1"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</a:rPr>
                        <a:t>Fließgewässer</a:t>
                      </a:r>
                      <a:endParaRPr lang="de-DE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298" marR="39298" marT="0" marB="0"/>
                </a:tc>
                <a:tc>
                  <a:txBody>
                    <a:bodyPr/>
                    <a:lstStyle/>
                    <a:p>
                      <a:pPr hangingPunct="1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Regionaler Name des Fließes, durchflossene Seen &lt; 50 ha </a:t>
                      </a:r>
                      <a:endParaRPr lang="de-D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298" marR="39298" marT="0" marB="0"/>
                </a:tc>
                <a:tc>
                  <a:txBody>
                    <a:bodyPr/>
                    <a:lstStyle/>
                    <a:p>
                      <a:pPr hangingPunct="1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Wasserkörper-ID</a:t>
                      </a:r>
                      <a:endParaRPr lang="de-D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298" marR="39298" marT="0" marB="0"/>
                </a:tc>
                <a:tc>
                  <a:txBody>
                    <a:bodyPr/>
                    <a:lstStyle/>
                    <a:p>
                      <a:pPr hangingPunct="1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Länge in m</a:t>
                      </a:r>
                      <a:endParaRPr lang="de-D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298" marR="39298" marT="0" marB="0" anchor="ctr"/>
                </a:tc>
                <a:tc>
                  <a:txBody>
                    <a:bodyPr/>
                    <a:lstStyle/>
                    <a:p>
                      <a:pPr hangingPunct="1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Einzugsgebiet in km</a:t>
                      </a:r>
                      <a:r>
                        <a:rPr lang="de-DE" sz="1200" baseline="30000">
                          <a:effectLst/>
                        </a:rPr>
                        <a:t>2</a:t>
                      </a:r>
                      <a:endParaRPr lang="de-D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298" marR="39298" marT="0" marB="0"/>
                </a:tc>
              </a:tr>
              <a:tr h="374073">
                <a:tc>
                  <a:txBody>
                    <a:bodyPr/>
                    <a:lstStyle/>
                    <a:p>
                      <a:pPr hangingPunct="1">
                        <a:spcAft>
                          <a:spcPts val="0"/>
                        </a:spcAft>
                      </a:pPr>
                      <a:r>
                        <a:rPr lang="de-DE" sz="1200" dirty="0" err="1">
                          <a:effectLst/>
                        </a:rPr>
                        <a:t>Lychener</a:t>
                      </a:r>
                      <a:r>
                        <a:rPr lang="de-DE" sz="1200" dirty="0">
                          <a:effectLst/>
                        </a:rPr>
                        <a:t>  Gewässer</a:t>
                      </a:r>
                      <a:endParaRPr lang="de-DE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298" marR="39298" marT="0" marB="0" anchor="ctr"/>
                </a:tc>
                <a:tc>
                  <a:txBody>
                    <a:bodyPr/>
                    <a:lstStyle/>
                    <a:p>
                      <a:pPr hangingPunct="1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Beetgraben, Kl. Mäuschensee</a:t>
                      </a:r>
                      <a:endParaRPr lang="de-D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298" marR="39298" marT="0" marB="0" anchor="ctr"/>
                </a:tc>
                <a:tc>
                  <a:txBody>
                    <a:bodyPr/>
                    <a:lstStyle/>
                    <a:p>
                      <a:pPr algn="r" hangingPunct="1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5812_99</a:t>
                      </a:r>
                      <a:endParaRPr lang="de-D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298" marR="39298" marT="0" marB="0" anchor="ctr"/>
                </a:tc>
                <a:tc>
                  <a:txBody>
                    <a:bodyPr/>
                    <a:lstStyle/>
                    <a:p>
                      <a:pPr algn="r" hangingPunct="1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4115,0</a:t>
                      </a:r>
                      <a:endParaRPr lang="de-D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298" marR="39298" marT="0" marB="0" anchor="ctr"/>
                </a:tc>
                <a:tc>
                  <a:txBody>
                    <a:bodyPr/>
                    <a:lstStyle/>
                    <a:p>
                      <a:pPr algn="r" hangingPunct="1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5,3</a:t>
                      </a:r>
                      <a:endParaRPr lang="de-D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298" marR="39298" marT="0" marB="0" anchor="ctr"/>
                </a:tc>
              </a:tr>
              <a:tr h="443705">
                <a:tc>
                  <a:txBody>
                    <a:bodyPr/>
                    <a:lstStyle/>
                    <a:p>
                      <a:pPr hangingPunct="1"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</a:rPr>
                        <a:t>Alt-</a:t>
                      </a:r>
                      <a:r>
                        <a:rPr lang="de-DE" sz="1200" dirty="0" err="1">
                          <a:effectLst/>
                        </a:rPr>
                        <a:t>Plachter</a:t>
                      </a:r>
                      <a:r>
                        <a:rPr lang="de-DE" sz="1200" dirty="0">
                          <a:effectLst/>
                        </a:rPr>
                        <a:t>  Graben</a:t>
                      </a:r>
                      <a:endParaRPr lang="de-DE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298" marR="39298" marT="0" marB="0" anchor="ctr"/>
                </a:tc>
                <a:tc>
                  <a:txBody>
                    <a:bodyPr/>
                    <a:lstStyle/>
                    <a:p>
                      <a:pPr hangingPunct="1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 -</a:t>
                      </a:r>
                      <a:endParaRPr lang="de-D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298" marR="39298" marT="0" marB="0"/>
                </a:tc>
                <a:tc>
                  <a:txBody>
                    <a:bodyPr/>
                    <a:lstStyle/>
                    <a:p>
                      <a:pPr algn="r" hangingPunct="0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581256_669</a:t>
                      </a:r>
                      <a:endParaRPr lang="de-D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298" marR="39298" marT="0" marB="0" anchor="ctr"/>
                </a:tc>
                <a:tc>
                  <a:txBody>
                    <a:bodyPr/>
                    <a:lstStyle/>
                    <a:p>
                      <a:pPr algn="r" hangingPunct="1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2219,5</a:t>
                      </a:r>
                      <a:endParaRPr lang="de-D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298" marR="39298" marT="0" marB="0" anchor="ctr"/>
                </a:tc>
                <a:tc>
                  <a:txBody>
                    <a:bodyPr/>
                    <a:lstStyle/>
                    <a:p>
                      <a:pPr algn="r" hangingPunct="1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7,4</a:t>
                      </a:r>
                      <a:endParaRPr lang="de-D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298" marR="39298" marT="0" marB="0" anchor="ctr"/>
                </a:tc>
              </a:tr>
              <a:tr h="217029">
                <a:tc>
                  <a:txBody>
                    <a:bodyPr/>
                    <a:lstStyle/>
                    <a:p>
                      <a:pPr hangingPunct="1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Ohlenbruchgraben</a:t>
                      </a:r>
                      <a:endParaRPr lang="de-D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298" marR="39298" marT="0" marB="0" anchor="ctr"/>
                </a:tc>
                <a:tc>
                  <a:txBody>
                    <a:bodyPr/>
                    <a:lstStyle/>
                    <a:p>
                      <a:pPr hangingPunct="1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 -</a:t>
                      </a:r>
                      <a:endParaRPr lang="de-D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298" marR="39298" marT="0" marB="0"/>
                </a:tc>
                <a:tc>
                  <a:txBody>
                    <a:bodyPr/>
                    <a:lstStyle/>
                    <a:p>
                      <a:pPr algn="r" hangingPunct="1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581272_672</a:t>
                      </a:r>
                      <a:endParaRPr lang="de-D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298" marR="39298" marT="0" marB="0" anchor="ctr"/>
                </a:tc>
                <a:tc>
                  <a:txBody>
                    <a:bodyPr/>
                    <a:lstStyle/>
                    <a:p>
                      <a:pPr algn="r" hangingPunct="1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811,7</a:t>
                      </a:r>
                      <a:endParaRPr lang="de-D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298" marR="39298" marT="0" marB="0" anchor="ctr"/>
                </a:tc>
                <a:tc>
                  <a:txBody>
                    <a:bodyPr/>
                    <a:lstStyle/>
                    <a:p>
                      <a:pPr algn="r" hangingPunct="1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2,7</a:t>
                      </a:r>
                      <a:endParaRPr lang="de-D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298" marR="39298" marT="0" marB="0" anchor="ctr"/>
                </a:tc>
              </a:tr>
              <a:tr h="217029">
                <a:tc>
                  <a:txBody>
                    <a:bodyPr/>
                    <a:lstStyle/>
                    <a:p>
                      <a:pPr hangingPunct="1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Moderfitzseegraben</a:t>
                      </a:r>
                      <a:endParaRPr lang="de-D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298" marR="39298" marT="0" marB="0" anchor="ctr"/>
                </a:tc>
                <a:tc>
                  <a:txBody>
                    <a:bodyPr/>
                    <a:lstStyle/>
                    <a:p>
                      <a:pPr hangingPunct="1">
                        <a:spcAft>
                          <a:spcPts val="0"/>
                        </a:spcAft>
                      </a:pPr>
                      <a:r>
                        <a:rPr lang="de-DE" sz="1200" dirty="0" err="1">
                          <a:effectLst/>
                        </a:rPr>
                        <a:t>Sidowsee</a:t>
                      </a:r>
                      <a:endParaRPr lang="de-DE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298" marR="39298" marT="0" marB="0" anchor="ctr"/>
                </a:tc>
                <a:tc>
                  <a:txBody>
                    <a:bodyPr/>
                    <a:lstStyle/>
                    <a:p>
                      <a:pPr algn="r" hangingPunct="1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581294_674</a:t>
                      </a:r>
                      <a:endParaRPr lang="de-D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298" marR="39298" marT="0" marB="0" anchor="ctr"/>
                </a:tc>
                <a:tc>
                  <a:txBody>
                    <a:bodyPr/>
                    <a:lstStyle/>
                    <a:p>
                      <a:pPr algn="r" hangingPunct="1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1999,3</a:t>
                      </a:r>
                      <a:endParaRPr lang="de-D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298" marR="39298" marT="0" marB="0" anchor="ctr"/>
                </a:tc>
                <a:tc>
                  <a:txBody>
                    <a:bodyPr/>
                    <a:lstStyle/>
                    <a:p>
                      <a:pPr algn="r" hangingPunct="1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3</a:t>
                      </a:r>
                      <a:endParaRPr lang="de-D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298" marR="39298" marT="0" marB="0" anchor="ctr"/>
                </a:tc>
              </a:tr>
              <a:tr h="374073">
                <a:tc>
                  <a:txBody>
                    <a:bodyPr/>
                    <a:lstStyle/>
                    <a:p>
                      <a:pPr hangingPunct="1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Templiner Gewässer</a:t>
                      </a:r>
                      <a:endParaRPr lang="de-D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298" marR="39298" marT="0" marB="0"/>
                </a:tc>
                <a:tc>
                  <a:txBody>
                    <a:bodyPr/>
                    <a:lstStyle/>
                    <a:p>
                      <a:pPr hangingPunct="1"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</a:rPr>
                        <a:t> -</a:t>
                      </a:r>
                      <a:endParaRPr lang="de-DE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298" marR="39298" marT="0" marB="0" anchor="ctr"/>
                </a:tc>
                <a:tc>
                  <a:txBody>
                    <a:bodyPr/>
                    <a:lstStyle/>
                    <a:p>
                      <a:pPr algn="r" hangingPunct="1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5814_110</a:t>
                      </a:r>
                      <a:endParaRPr lang="de-D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298" marR="39298" marT="0" marB="0" anchor="ctr"/>
                </a:tc>
                <a:tc>
                  <a:txBody>
                    <a:bodyPr/>
                    <a:lstStyle/>
                    <a:p>
                      <a:pPr algn="r" hangingPunct="1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602,3</a:t>
                      </a:r>
                      <a:endParaRPr lang="de-D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298" marR="39298" marT="0" marB="0" anchor="ctr"/>
                </a:tc>
                <a:tc>
                  <a:txBody>
                    <a:bodyPr/>
                    <a:lstStyle/>
                    <a:p>
                      <a:pPr algn="r" hangingPunct="1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1,5 </a:t>
                      </a:r>
                    </a:p>
                    <a:p>
                      <a:pPr algn="r" hangingPunct="1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(inkl. Polder)</a:t>
                      </a:r>
                      <a:endParaRPr lang="de-D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298" marR="39298" marT="0" marB="0" anchor="ctr"/>
                </a:tc>
              </a:tr>
              <a:tr h="217029">
                <a:tc>
                  <a:txBody>
                    <a:bodyPr/>
                    <a:lstStyle/>
                    <a:p>
                      <a:pPr hangingPunct="1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Temnitzseeabfluss</a:t>
                      </a:r>
                      <a:endParaRPr lang="de-D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298" marR="39298" marT="0" marB="0" anchor="ctr"/>
                </a:tc>
                <a:tc>
                  <a:txBody>
                    <a:bodyPr/>
                    <a:lstStyle/>
                    <a:p>
                      <a:pPr hangingPunct="1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 -</a:t>
                      </a:r>
                      <a:endParaRPr lang="de-D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298" marR="39298" marT="0" marB="0"/>
                </a:tc>
                <a:tc>
                  <a:txBody>
                    <a:bodyPr/>
                    <a:lstStyle/>
                    <a:p>
                      <a:pPr algn="r" hangingPunct="1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581416_680</a:t>
                      </a:r>
                      <a:endParaRPr lang="de-D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298" marR="39298" marT="0" marB="0" anchor="ctr"/>
                </a:tc>
                <a:tc>
                  <a:txBody>
                    <a:bodyPr/>
                    <a:lstStyle/>
                    <a:p>
                      <a:pPr algn="r" hangingPunct="1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1214,7</a:t>
                      </a:r>
                      <a:endParaRPr lang="de-D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298" marR="39298" marT="0" marB="0" anchor="ctr"/>
                </a:tc>
                <a:tc>
                  <a:txBody>
                    <a:bodyPr/>
                    <a:lstStyle/>
                    <a:p>
                      <a:pPr algn="r" hangingPunct="1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1,4</a:t>
                      </a:r>
                      <a:endParaRPr lang="de-D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298" marR="39298" marT="0" marB="0" anchor="ctr"/>
                </a:tc>
              </a:tr>
              <a:tr h="561108">
                <a:tc>
                  <a:txBody>
                    <a:bodyPr/>
                    <a:lstStyle/>
                    <a:p>
                      <a:pPr hangingPunct="1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Lübbeseegraben</a:t>
                      </a:r>
                      <a:endParaRPr lang="de-D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298" marR="39298" marT="0" marB="0"/>
                </a:tc>
                <a:tc>
                  <a:txBody>
                    <a:bodyPr/>
                    <a:lstStyle/>
                    <a:p>
                      <a:pPr hangingPunct="1">
                        <a:spcAft>
                          <a:spcPts val="0"/>
                        </a:spcAft>
                      </a:pPr>
                      <a:r>
                        <a:rPr lang="de-DE" sz="1200" dirty="0" err="1">
                          <a:effectLst/>
                        </a:rPr>
                        <a:t>Libbesickesee</a:t>
                      </a:r>
                      <a:r>
                        <a:rPr lang="de-DE" sz="1200" dirty="0">
                          <a:effectLst/>
                        </a:rPr>
                        <a:t>, Angelteich </a:t>
                      </a:r>
                      <a:r>
                        <a:rPr lang="de-DE" sz="1200" dirty="0" err="1">
                          <a:effectLst/>
                        </a:rPr>
                        <a:t>Julianenhof</a:t>
                      </a:r>
                      <a:endParaRPr lang="de-DE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298" marR="39298" marT="0" marB="0" anchor="ctr"/>
                </a:tc>
                <a:tc>
                  <a:txBody>
                    <a:bodyPr/>
                    <a:lstStyle/>
                    <a:p>
                      <a:pPr algn="r" hangingPunct="1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58142_286</a:t>
                      </a:r>
                      <a:endParaRPr lang="de-D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298" marR="39298" marT="0" marB="0" anchor="ctr"/>
                </a:tc>
                <a:tc>
                  <a:txBody>
                    <a:bodyPr/>
                    <a:lstStyle/>
                    <a:p>
                      <a:pPr algn="r" hangingPunct="1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4548,2</a:t>
                      </a:r>
                      <a:endParaRPr lang="de-D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298" marR="39298" marT="0" marB="0" anchor="ctr"/>
                </a:tc>
                <a:tc>
                  <a:txBody>
                    <a:bodyPr/>
                    <a:lstStyle/>
                    <a:p>
                      <a:pPr algn="r" hangingPunct="1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4,7</a:t>
                      </a:r>
                      <a:endParaRPr lang="de-D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298" marR="39298" marT="0" marB="0" anchor="ctr"/>
                </a:tc>
              </a:tr>
              <a:tr h="374073">
                <a:tc>
                  <a:txBody>
                    <a:bodyPr/>
                    <a:lstStyle/>
                    <a:p>
                      <a:pPr hangingPunct="1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Kuhzer Seegraben</a:t>
                      </a:r>
                      <a:endParaRPr lang="de-D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298" marR="39298" marT="0" marB="0"/>
                </a:tc>
                <a:tc>
                  <a:txBody>
                    <a:bodyPr/>
                    <a:lstStyle/>
                    <a:p>
                      <a:pPr hangingPunct="1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Graben von Karolinenhof</a:t>
                      </a:r>
                      <a:endParaRPr lang="de-D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298" marR="39298" marT="0" marB="0" anchor="ctr"/>
                </a:tc>
                <a:tc>
                  <a:txBody>
                    <a:bodyPr/>
                    <a:lstStyle/>
                    <a:p>
                      <a:pPr algn="r" hangingPunct="1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58144_291</a:t>
                      </a:r>
                      <a:endParaRPr lang="de-D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298" marR="39298" marT="0" marB="0" anchor="ctr"/>
                </a:tc>
                <a:tc>
                  <a:txBody>
                    <a:bodyPr/>
                    <a:lstStyle/>
                    <a:p>
                      <a:pPr algn="r" hangingPunct="1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1776,4</a:t>
                      </a:r>
                      <a:endParaRPr lang="de-D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298" marR="39298" marT="0" marB="0" anchor="ctr"/>
                </a:tc>
                <a:tc>
                  <a:txBody>
                    <a:bodyPr/>
                    <a:lstStyle/>
                    <a:p>
                      <a:pPr algn="r" hangingPunct="1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2,8</a:t>
                      </a:r>
                      <a:endParaRPr lang="de-D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298" marR="39298" marT="0" marB="0" anchor="ctr"/>
                </a:tc>
              </a:tr>
              <a:tr h="748144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Knehdenfließ</a:t>
                      </a:r>
                      <a:endParaRPr lang="de-D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298" marR="39298" marT="0" marB="0" anchor="ctr"/>
                </a:tc>
                <a:tc>
                  <a:txBody>
                    <a:bodyPr/>
                    <a:lstStyle/>
                    <a:p>
                      <a:pPr hangingPunct="1">
                        <a:spcAft>
                          <a:spcPts val="0"/>
                        </a:spcAft>
                      </a:pPr>
                      <a:r>
                        <a:rPr lang="de-DE" sz="1200" dirty="0" err="1">
                          <a:effectLst/>
                        </a:rPr>
                        <a:t>Hermdorfer</a:t>
                      </a:r>
                      <a:r>
                        <a:rPr lang="de-DE" sz="1200" dirty="0">
                          <a:effectLst/>
                        </a:rPr>
                        <a:t> Beck</a:t>
                      </a:r>
                      <a:endParaRPr lang="de-DE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298" marR="39298" marT="0" marB="0" anchor="ctr"/>
                </a:tc>
                <a:tc>
                  <a:txBody>
                    <a:bodyPr/>
                    <a:lstStyle/>
                    <a:p>
                      <a:pPr algn="r" hangingPunct="0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581468</a:t>
                      </a:r>
                      <a:endParaRPr lang="de-D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298" marR="39298" marT="0" marB="0" anchor="ctr"/>
                </a:tc>
                <a:tc>
                  <a:txBody>
                    <a:bodyPr/>
                    <a:lstStyle/>
                    <a:p>
                      <a:pPr algn="r" hangingPunct="1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825 (Abschnitt oberhalb Schulzensee )</a:t>
                      </a:r>
                      <a:endParaRPr lang="de-D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298" marR="39298" marT="0" marB="0" anchor="ctr"/>
                </a:tc>
                <a:tc>
                  <a:txBody>
                    <a:bodyPr/>
                    <a:lstStyle/>
                    <a:p>
                      <a:pPr algn="r" hangingPunct="1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&lt;10 km2</a:t>
                      </a:r>
                      <a:endParaRPr lang="de-D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298" marR="39298" marT="0" marB="0" anchor="ctr"/>
                </a:tc>
              </a:tr>
              <a:tr h="437505">
                <a:tc>
                  <a:txBody>
                    <a:bodyPr/>
                    <a:lstStyle/>
                    <a:p>
                      <a:pPr hangingPunct="1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Metzelthiner </a:t>
                      </a:r>
                    </a:p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Forstgraben</a:t>
                      </a:r>
                      <a:endParaRPr lang="de-D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298" marR="39298" marT="0" marB="0" anchor="ctr"/>
                </a:tc>
                <a:tc>
                  <a:txBody>
                    <a:bodyPr/>
                    <a:lstStyle/>
                    <a:p>
                      <a:pPr hangingPunct="1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 -</a:t>
                      </a:r>
                      <a:endParaRPr lang="de-D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298" marR="39298" marT="0" marB="0"/>
                </a:tc>
                <a:tc>
                  <a:txBody>
                    <a:bodyPr/>
                    <a:lstStyle/>
                    <a:p>
                      <a:pPr algn="r" hangingPunct="1"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</a:rPr>
                        <a:t>58146814</a:t>
                      </a:r>
                    </a:p>
                    <a:p>
                      <a:pPr algn="r" hangingPunct="0"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</a:rPr>
                        <a:t>_1562</a:t>
                      </a:r>
                      <a:endParaRPr lang="de-DE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298" marR="39298" marT="0" marB="0" anchor="ctr"/>
                </a:tc>
                <a:tc>
                  <a:txBody>
                    <a:bodyPr/>
                    <a:lstStyle/>
                    <a:p>
                      <a:pPr algn="r" hangingPunct="1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2470</a:t>
                      </a:r>
                      <a:endParaRPr lang="de-D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298" marR="39298" marT="0" marB="0" anchor="ctr"/>
                </a:tc>
                <a:tc>
                  <a:txBody>
                    <a:bodyPr/>
                    <a:lstStyle/>
                    <a:p>
                      <a:pPr algn="r" hangingPunct="1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7,3</a:t>
                      </a:r>
                      <a:endParaRPr lang="de-D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298" marR="39298" marT="0" marB="0" anchor="ctr"/>
                </a:tc>
              </a:tr>
              <a:tr h="217029">
                <a:tc>
                  <a:txBody>
                    <a:bodyPr/>
                    <a:lstStyle/>
                    <a:p>
                      <a:pPr hangingPunct="1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Schulzenfließ</a:t>
                      </a:r>
                      <a:endParaRPr lang="de-D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298" marR="39298" marT="0" marB="0"/>
                </a:tc>
                <a:tc>
                  <a:txBody>
                    <a:bodyPr/>
                    <a:lstStyle/>
                    <a:p>
                      <a:pPr hangingPunct="1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Gabssee</a:t>
                      </a:r>
                      <a:endParaRPr lang="de-D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298" marR="39298" marT="0" marB="0" anchor="ctr"/>
                </a:tc>
                <a:tc>
                  <a:txBody>
                    <a:bodyPr/>
                    <a:lstStyle/>
                    <a:p>
                      <a:pPr algn="r" hangingPunct="1"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</a:rPr>
                        <a:t>58148_297</a:t>
                      </a:r>
                      <a:endParaRPr lang="de-DE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298" marR="39298" marT="0" marB="0" anchor="ctr"/>
                </a:tc>
                <a:tc>
                  <a:txBody>
                    <a:bodyPr/>
                    <a:lstStyle/>
                    <a:p>
                      <a:pPr algn="r" hangingPunct="1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3391,3</a:t>
                      </a:r>
                      <a:endParaRPr lang="de-D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298" marR="39298" marT="0" marB="0" anchor="ctr"/>
                </a:tc>
                <a:tc>
                  <a:txBody>
                    <a:bodyPr/>
                    <a:lstStyle/>
                    <a:p>
                      <a:pPr algn="r" hangingPunct="1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3,5</a:t>
                      </a:r>
                      <a:endParaRPr lang="de-D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298" marR="39298" marT="0" marB="0" anchor="ctr"/>
                </a:tc>
              </a:tr>
              <a:tr h="437505">
                <a:tc>
                  <a:txBody>
                    <a:bodyPr/>
                    <a:lstStyle/>
                    <a:p>
                      <a:pPr hangingPunct="1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Gollinseegraben</a:t>
                      </a:r>
                      <a:endParaRPr lang="de-D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298" marR="39298" marT="0" marB="0" anchor="ctr"/>
                </a:tc>
                <a:tc>
                  <a:txBody>
                    <a:bodyPr/>
                    <a:lstStyle/>
                    <a:p>
                      <a:pPr hangingPunct="1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 -</a:t>
                      </a:r>
                      <a:endParaRPr lang="de-D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298" marR="39298" marT="0" marB="0"/>
                </a:tc>
                <a:tc>
                  <a:txBody>
                    <a:bodyPr/>
                    <a:lstStyle/>
                    <a:p>
                      <a:pPr algn="r" hangingPunct="1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581482_685</a:t>
                      </a:r>
                      <a:endParaRPr lang="de-D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298" marR="39298" marT="0" marB="0" anchor="ctr"/>
                </a:tc>
                <a:tc>
                  <a:txBody>
                    <a:bodyPr/>
                    <a:lstStyle/>
                    <a:p>
                      <a:pPr algn="r" hangingPunct="1"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</a:rPr>
                        <a:t>3543,0</a:t>
                      </a:r>
                      <a:endParaRPr lang="de-DE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298" marR="39298" marT="0" marB="0" anchor="ctr"/>
                </a:tc>
                <a:tc>
                  <a:txBody>
                    <a:bodyPr/>
                    <a:lstStyle/>
                    <a:p>
                      <a:pPr algn="r" hangingPunct="1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7,3</a:t>
                      </a:r>
                      <a:endParaRPr lang="de-D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298" marR="39298" marT="0" marB="0" anchor="ctr"/>
                </a:tc>
              </a:tr>
              <a:tr h="275594">
                <a:tc>
                  <a:txBody>
                    <a:bodyPr/>
                    <a:lstStyle/>
                    <a:p>
                      <a:pPr hangingPunct="1"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</a:rPr>
                        <a:t>gesamt</a:t>
                      </a:r>
                      <a:endParaRPr lang="de-DE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298" marR="39298" marT="0" marB="0" anchor="ctr"/>
                </a:tc>
                <a:tc>
                  <a:txBody>
                    <a:bodyPr/>
                    <a:lstStyle/>
                    <a:p>
                      <a:pPr hangingPunct="1"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</a:rPr>
                        <a:t>-</a:t>
                      </a:r>
                      <a:endParaRPr lang="de-DE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298" marR="39298" marT="0" marB="0"/>
                </a:tc>
                <a:tc>
                  <a:txBody>
                    <a:bodyPr/>
                    <a:lstStyle/>
                    <a:p>
                      <a:pPr algn="r" hangingPunct="1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 </a:t>
                      </a:r>
                      <a:endParaRPr lang="de-D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298" marR="39298" marT="0" marB="0" anchor="ctr"/>
                </a:tc>
                <a:tc>
                  <a:txBody>
                    <a:bodyPr/>
                    <a:lstStyle/>
                    <a:p>
                      <a:pPr algn="r" hangingPunct="1"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</a:rPr>
                        <a:t>26691,4</a:t>
                      </a:r>
                      <a:endParaRPr lang="de-DE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298" marR="39298" marT="0" marB="0" anchor="ctr"/>
                </a:tc>
                <a:tc>
                  <a:txBody>
                    <a:bodyPr/>
                    <a:lstStyle/>
                    <a:p>
                      <a:pPr hangingPunct="1"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</a:rPr>
                        <a:t> </a:t>
                      </a:r>
                      <a:endParaRPr lang="de-DE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298" marR="39298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757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hteck 2"/>
          <p:cNvSpPr>
            <a:spLocks noChangeArrowheads="1"/>
          </p:cNvSpPr>
          <p:nvPr/>
        </p:nvSpPr>
        <p:spPr bwMode="auto">
          <a:xfrm>
            <a:off x="0" y="758825"/>
            <a:ext cx="9175750" cy="506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de-DE" altLang="de-DE" b="1" dirty="0"/>
              <a:t>im Rahmen des GEK ermittelte </a:t>
            </a:r>
            <a:r>
              <a:rPr lang="de-DE" altLang="de-DE" b="1" dirty="0" smtClean="0"/>
              <a:t>Defizite</a:t>
            </a:r>
            <a:endParaRPr lang="de-DE" altLang="de-DE" b="1" dirty="0"/>
          </a:p>
        </p:txBody>
      </p:sp>
      <p:sp>
        <p:nvSpPr>
          <p:cNvPr id="64516" name="Textfeld 6"/>
          <p:cNvSpPr txBox="1">
            <a:spLocks noChangeArrowheads="1"/>
          </p:cNvSpPr>
          <p:nvPr/>
        </p:nvSpPr>
        <p:spPr bwMode="auto">
          <a:xfrm>
            <a:off x="150725" y="1411423"/>
            <a:ext cx="879872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altLang="de-DE" sz="1800" dirty="0" smtClean="0"/>
              <a:t>Defizitermittlung erfolgt parameterbezogen für die Planungsabschnitte,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altLang="de-DE" sz="1800" dirty="0" smtClean="0"/>
              <a:t>Für alle Planungsabschnitte, die ein Defizit aufweisen, wurde eine Maßnahme abgeleitet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altLang="de-DE" sz="1800" dirty="0" smtClean="0"/>
              <a:t>die Durchnummerierung der Maßnahmen erfolgt pro Wasserkörper </a:t>
            </a:r>
            <a:endParaRPr lang="de-DE" altLang="de-DE" sz="1800" dirty="0"/>
          </a:p>
        </p:txBody>
      </p:sp>
      <p:sp>
        <p:nvSpPr>
          <p:cNvPr id="7" name="Rectangle 2"/>
          <p:cNvSpPr>
            <a:spLocks noGrp="1"/>
          </p:cNvSpPr>
          <p:nvPr>
            <p:ph type="title" idx="4294967295"/>
          </p:nvPr>
        </p:nvSpPr>
        <p:spPr>
          <a:xfrm>
            <a:off x="1225550" y="58738"/>
            <a:ext cx="7558088" cy="561975"/>
          </a:xfrm>
        </p:spPr>
        <p:txBody>
          <a:bodyPr/>
          <a:lstStyle/>
          <a:p>
            <a:r>
              <a:rPr lang="de-DE" altLang="de-DE" sz="2000" b="1" dirty="0" smtClean="0">
                <a:solidFill>
                  <a:schemeClr val="bg1"/>
                </a:solidFill>
              </a:rPr>
              <a:t>Grundlagen und Methode der Maßnahmenplanung</a:t>
            </a:r>
          </a:p>
        </p:txBody>
      </p:sp>
      <p:grpSp>
        <p:nvGrpSpPr>
          <p:cNvPr id="29" name="Gruppieren 28"/>
          <p:cNvGrpSpPr/>
          <p:nvPr/>
        </p:nvGrpSpPr>
        <p:grpSpPr>
          <a:xfrm rot="13847113">
            <a:off x="6293711" y="3789372"/>
            <a:ext cx="399362" cy="337196"/>
            <a:chOff x="3882935" y="4511664"/>
            <a:chExt cx="791182" cy="739302"/>
          </a:xfrm>
        </p:grpSpPr>
        <p:cxnSp>
          <p:nvCxnSpPr>
            <p:cNvPr id="6" name="Gerade Verbindung 5"/>
            <p:cNvCxnSpPr/>
            <p:nvPr/>
          </p:nvCxnSpPr>
          <p:spPr>
            <a:xfrm>
              <a:off x="3882935" y="4511664"/>
              <a:ext cx="693906" cy="65175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Ellipse 7"/>
            <p:cNvSpPr/>
            <p:nvPr/>
          </p:nvSpPr>
          <p:spPr>
            <a:xfrm>
              <a:off x="4479564" y="5075868"/>
              <a:ext cx="194553" cy="17509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5" name="Textfeld 14"/>
          <p:cNvSpPr txBox="1"/>
          <p:nvPr/>
        </p:nvSpPr>
        <p:spPr>
          <a:xfrm>
            <a:off x="3154844" y="3653367"/>
            <a:ext cx="8009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P1</a:t>
            </a:r>
            <a:endParaRPr lang="de-DE" dirty="0"/>
          </a:p>
        </p:txBody>
      </p:sp>
      <p:sp>
        <p:nvSpPr>
          <p:cNvPr id="22" name="Textfeld 21"/>
          <p:cNvSpPr txBox="1"/>
          <p:nvPr/>
        </p:nvSpPr>
        <p:spPr>
          <a:xfrm>
            <a:off x="4819419" y="3977360"/>
            <a:ext cx="7036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P2</a:t>
            </a:r>
            <a:endParaRPr lang="de-DE" dirty="0"/>
          </a:p>
        </p:txBody>
      </p:sp>
      <p:sp>
        <p:nvSpPr>
          <p:cNvPr id="28" name="Textfeld 27"/>
          <p:cNvSpPr txBox="1"/>
          <p:nvPr/>
        </p:nvSpPr>
        <p:spPr>
          <a:xfrm>
            <a:off x="5292550" y="2854352"/>
            <a:ext cx="2850204" cy="36933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800" dirty="0" smtClean="0"/>
              <a:t>5812_91_M002, P01, 69_99</a:t>
            </a:r>
            <a:endParaRPr lang="de-DE" sz="1800" dirty="0"/>
          </a:p>
        </p:txBody>
      </p:sp>
      <p:sp>
        <p:nvSpPr>
          <p:cNvPr id="64512" name="Freihandform 64511"/>
          <p:cNvSpPr/>
          <p:nvPr/>
        </p:nvSpPr>
        <p:spPr>
          <a:xfrm>
            <a:off x="474462" y="3845583"/>
            <a:ext cx="7717134" cy="605431"/>
          </a:xfrm>
          <a:custGeom>
            <a:avLst/>
            <a:gdLst>
              <a:gd name="connsiteX0" fmla="*/ 0 w 7717134"/>
              <a:gd name="connsiteY0" fmla="*/ 333566 h 605431"/>
              <a:gd name="connsiteX1" fmla="*/ 1045028 w 7717134"/>
              <a:gd name="connsiteY1" fmla="*/ 454147 h 605431"/>
              <a:gd name="connsiteX2" fmla="*/ 1979525 w 7717134"/>
              <a:gd name="connsiteY2" fmla="*/ 42164 h 605431"/>
              <a:gd name="connsiteX3" fmla="*/ 3215472 w 7717134"/>
              <a:gd name="connsiteY3" fmla="*/ 383808 h 605431"/>
              <a:gd name="connsiteX4" fmla="*/ 4893547 w 7717134"/>
              <a:gd name="connsiteY4" fmla="*/ 594823 h 605431"/>
              <a:gd name="connsiteX5" fmla="*/ 6280219 w 7717134"/>
              <a:gd name="connsiteY5" fmla="*/ 52212 h 605431"/>
              <a:gd name="connsiteX6" fmla="*/ 7717134 w 7717134"/>
              <a:gd name="connsiteY6" fmla="*/ 52212 h 605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17134" h="605431">
                <a:moveTo>
                  <a:pt x="0" y="333566"/>
                </a:moveTo>
                <a:cubicBezTo>
                  <a:pt x="357553" y="418140"/>
                  <a:pt x="715107" y="502714"/>
                  <a:pt x="1045028" y="454147"/>
                </a:cubicBezTo>
                <a:cubicBezTo>
                  <a:pt x="1374949" y="405580"/>
                  <a:pt x="1617784" y="53887"/>
                  <a:pt x="1979525" y="42164"/>
                </a:cubicBezTo>
                <a:cubicBezTo>
                  <a:pt x="2341266" y="30441"/>
                  <a:pt x="2729802" y="291698"/>
                  <a:pt x="3215472" y="383808"/>
                </a:cubicBezTo>
                <a:cubicBezTo>
                  <a:pt x="3701142" y="475918"/>
                  <a:pt x="4382756" y="650089"/>
                  <a:pt x="4893547" y="594823"/>
                </a:cubicBezTo>
                <a:cubicBezTo>
                  <a:pt x="5404338" y="539557"/>
                  <a:pt x="5809621" y="142647"/>
                  <a:pt x="6280219" y="52212"/>
                </a:cubicBezTo>
                <a:cubicBezTo>
                  <a:pt x="6750817" y="-38223"/>
                  <a:pt x="7233975" y="6994"/>
                  <a:pt x="7717134" y="52212"/>
                </a:cubicBezTo>
              </a:path>
            </a:pathLst>
          </a:custGeom>
          <a:noFill/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40" name="Gruppieren 39"/>
          <p:cNvGrpSpPr/>
          <p:nvPr/>
        </p:nvGrpSpPr>
        <p:grpSpPr>
          <a:xfrm rot="5597428">
            <a:off x="330746" y="4072106"/>
            <a:ext cx="377756" cy="186792"/>
            <a:chOff x="7365461" y="5357974"/>
            <a:chExt cx="377756" cy="186792"/>
          </a:xfrm>
        </p:grpSpPr>
        <p:cxnSp>
          <p:nvCxnSpPr>
            <p:cNvPr id="41" name="Gerade Verbindung 40"/>
            <p:cNvCxnSpPr/>
            <p:nvPr/>
          </p:nvCxnSpPr>
          <p:spPr>
            <a:xfrm flipH="1">
              <a:off x="7365461" y="5357974"/>
              <a:ext cx="377756" cy="18679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41"/>
            <p:cNvCxnSpPr/>
            <p:nvPr/>
          </p:nvCxnSpPr>
          <p:spPr>
            <a:xfrm flipH="1" flipV="1">
              <a:off x="7381674" y="5366426"/>
              <a:ext cx="361543" cy="1783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513" name="Geschweifte Klammer rechts 64512"/>
          <p:cNvSpPr/>
          <p:nvPr/>
        </p:nvSpPr>
        <p:spPr>
          <a:xfrm rot="5400000">
            <a:off x="5063079" y="2674683"/>
            <a:ext cx="280069" cy="5762059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4517" name="Textfeld 64516"/>
          <p:cNvSpPr txBox="1"/>
          <p:nvPr/>
        </p:nvSpPr>
        <p:spPr>
          <a:xfrm>
            <a:off x="2864761" y="5644479"/>
            <a:ext cx="42754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 smtClean="0"/>
              <a:t>Wasserkörper (z.B. 5812_</a:t>
            </a:r>
            <a:r>
              <a:rPr lang="de-DE" sz="1600" dirty="0" smtClean="0">
                <a:solidFill>
                  <a:srgbClr val="0000FF"/>
                </a:solidFill>
              </a:rPr>
              <a:t>91</a:t>
            </a:r>
            <a:r>
              <a:rPr lang="de-DE" sz="1600" dirty="0" smtClean="0"/>
              <a:t>)</a:t>
            </a:r>
            <a:endParaRPr lang="de-DE" sz="1600" dirty="0"/>
          </a:p>
        </p:txBody>
      </p:sp>
      <p:grpSp>
        <p:nvGrpSpPr>
          <p:cNvPr id="45" name="Gruppieren 44"/>
          <p:cNvGrpSpPr/>
          <p:nvPr/>
        </p:nvGrpSpPr>
        <p:grpSpPr>
          <a:xfrm rot="13847113">
            <a:off x="4023334" y="4082318"/>
            <a:ext cx="399362" cy="337196"/>
            <a:chOff x="3882935" y="4511664"/>
            <a:chExt cx="791182" cy="739302"/>
          </a:xfrm>
        </p:grpSpPr>
        <p:cxnSp>
          <p:nvCxnSpPr>
            <p:cNvPr id="46" name="Gerade Verbindung 45"/>
            <p:cNvCxnSpPr/>
            <p:nvPr/>
          </p:nvCxnSpPr>
          <p:spPr>
            <a:xfrm>
              <a:off x="3882935" y="4511664"/>
              <a:ext cx="693906" cy="65175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Ellipse 46"/>
            <p:cNvSpPr/>
            <p:nvPr/>
          </p:nvSpPr>
          <p:spPr>
            <a:xfrm>
              <a:off x="4479564" y="5075868"/>
              <a:ext cx="194553" cy="17509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48" name="Textfeld 47"/>
          <p:cNvSpPr txBox="1"/>
          <p:nvPr/>
        </p:nvSpPr>
        <p:spPr>
          <a:xfrm>
            <a:off x="7027950" y="3417599"/>
            <a:ext cx="7036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P3</a:t>
            </a:r>
            <a:endParaRPr lang="de-DE" dirty="0"/>
          </a:p>
        </p:txBody>
      </p:sp>
      <p:grpSp>
        <p:nvGrpSpPr>
          <p:cNvPr id="49" name="Gruppieren 48"/>
          <p:cNvGrpSpPr/>
          <p:nvPr/>
        </p:nvGrpSpPr>
        <p:grpSpPr>
          <a:xfrm rot="5597428">
            <a:off x="7984460" y="3797201"/>
            <a:ext cx="377756" cy="186792"/>
            <a:chOff x="7365461" y="5357974"/>
            <a:chExt cx="377756" cy="186792"/>
          </a:xfrm>
        </p:grpSpPr>
        <p:cxnSp>
          <p:nvCxnSpPr>
            <p:cNvPr id="50" name="Gerade Verbindung 49"/>
            <p:cNvCxnSpPr/>
            <p:nvPr/>
          </p:nvCxnSpPr>
          <p:spPr>
            <a:xfrm flipH="1">
              <a:off x="7365461" y="5357974"/>
              <a:ext cx="377756" cy="18679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50"/>
            <p:cNvCxnSpPr/>
            <p:nvPr/>
          </p:nvCxnSpPr>
          <p:spPr>
            <a:xfrm flipH="1" flipV="1">
              <a:off x="7381674" y="5366426"/>
              <a:ext cx="361543" cy="1783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Geschweifte Klammer rechts 51"/>
          <p:cNvSpPr/>
          <p:nvPr/>
        </p:nvSpPr>
        <p:spPr>
          <a:xfrm rot="5400000">
            <a:off x="4161065" y="2556048"/>
            <a:ext cx="244727" cy="7531985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3" name="Textfeld 52"/>
          <p:cNvSpPr txBox="1"/>
          <p:nvPr/>
        </p:nvSpPr>
        <p:spPr>
          <a:xfrm>
            <a:off x="2129986" y="6384423"/>
            <a:ext cx="42754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 smtClean="0"/>
              <a:t>Fließgewässer (z.B. </a:t>
            </a:r>
            <a:r>
              <a:rPr lang="de-DE" sz="1600" dirty="0" smtClean="0">
                <a:solidFill>
                  <a:srgbClr val="0000FF"/>
                </a:solidFill>
              </a:rPr>
              <a:t>5812</a:t>
            </a:r>
            <a:r>
              <a:rPr lang="de-DE" sz="1600" dirty="0" smtClean="0"/>
              <a:t>)</a:t>
            </a:r>
            <a:endParaRPr lang="de-DE" sz="1600" dirty="0"/>
          </a:p>
        </p:txBody>
      </p:sp>
      <p:sp>
        <p:nvSpPr>
          <p:cNvPr id="54" name="Textfeld 53"/>
          <p:cNvSpPr txBox="1"/>
          <p:nvPr/>
        </p:nvSpPr>
        <p:spPr>
          <a:xfrm>
            <a:off x="1017139" y="3803256"/>
            <a:ext cx="8009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P1</a:t>
            </a:r>
            <a:endParaRPr lang="de-DE" dirty="0"/>
          </a:p>
        </p:txBody>
      </p:sp>
      <p:sp>
        <p:nvSpPr>
          <p:cNvPr id="55" name="Freihandform 54"/>
          <p:cNvSpPr/>
          <p:nvPr/>
        </p:nvSpPr>
        <p:spPr>
          <a:xfrm rot="17638020">
            <a:off x="-413002" y="3962887"/>
            <a:ext cx="1744338" cy="429057"/>
          </a:xfrm>
          <a:custGeom>
            <a:avLst/>
            <a:gdLst>
              <a:gd name="connsiteX0" fmla="*/ 0 w 7717134"/>
              <a:gd name="connsiteY0" fmla="*/ 333566 h 605431"/>
              <a:gd name="connsiteX1" fmla="*/ 1045028 w 7717134"/>
              <a:gd name="connsiteY1" fmla="*/ 454147 h 605431"/>
              <a:gd name="connsiteX2" fmla="*/ 1979525 w 7717134"/>
              <a:gd name="connsiteY2" fmla="*/ 42164 h 605431"/>
              <a:gd name="connsiteX3" fmla="*/ 3215472 w 7717134"/>
              <a:gd name="connsiteY3" fmla="*/ 383808 h 605431"/>
              <a:gd name="connsiteX4" fmla="*/ 4893547 w 7717134"/>
              <a:gd name="connsiteY4" fmla="*/ 594823 h 605431"/>
              <a:gd name="connsiteX5" fmla="*/ 6280219 w 7717134"/>
              <a:gd name="connsiteY5" fmla="*/ 52212 h 605431"/>
              <a:gd name="connsiteX6" fmla="*/ 7717134 w 7717134"/>
              <a:gd name="connsiteY6" fmla="*/ 52212 h 605431"/>
              <a:gd name="connsiteX0" fmla="*/ 0 w 7717134"/>
              <a:gd name="connsiteY0" fmla="*/ 333566 h 468378"/>
              <a:gd name="connsiteX1" fmla="*/ 1045028 w 7717134"/>
              <a:gd name="connsiteY1" fmla="*/ 454147 h 468378"/>
              <a:gd name="connsiteX2" fmla="*/ 1979525 w 7717134"/>
              <a:gd name="connsiteY2" fmla="*/ 42164 h 468378"/>
              <a:gd name="connsiteX3" fmla="*/ 3215472 w 7717134"/>
              <a:gd name="connsiteY3" fmla="*/ 383808 h 468378"/>
              <a:gd name="connsiteX4" fmla="*/ 6280219 w 7717134"/>
              <a:gd name="connsiteY4" fmla="*/ 52212 h 468378"/>
              <a:gd name="connsiteX5" fmla="*/ 7717134 w 7717134"/>
              <a:gd name="connsiteY5" fmla="*/ 52212 h 468378"/>
              <a:gd name="connsiteX0" fmla="*/ 0 w 7717134"/>
              <a:gd name="connsiteY0" fmla="*/ 333566 h 456510"/>
              <a:gd name="connsiteX1" fmla="*/ 1045028 w 7717134"/>
              <a:gd name="connsiteY1" fmla="*/ 454147 h 456510"/>
              <a:gd name="connsiteX2" fmla="*/ 3215472 w 7717134"/>
              <a:gd name="connsiteY2" fmla="*/ 383808 h 456510"/>
              <a:gd name="connsiteX3" fmla="*/ 6280219 w 7717134"/>
              <a:gd name="connsiteY3" fmla="*/ 52212 h 456510"/>
              <a:gd name="connsiteX4" fmla="*/ 7717134 w 7717134"/>
              <a:gd name="connsiteY4" fmla="*/ 52212 h 456510"/>
              <a:gd name="connsiteX0" fmla="*/ 0 w 7717134"/>
              <a:gd name="connsiteY0" fmla="*/ 308476 h 430236"/>
              <a:gd name="connsiteX1" fmla="*/ 1045028 w 7717134"/>
              <a:gd name="connsiteY1" fmla="*/ 429057 h 430236"/>
              <a:gd name="connsiteX2" fmla="*/ 3215472 w 7717134"/>
              <a:gd name="connsiteY2" fmla="*/ 358718 h 430236"/>
              <a:gd name="connsiteX3" fmla="*/ 4926505 w 7717134"/>
              <a:gd name="connsiteY3" fmla="*/ 182097 h 430236"/>
              <a:gd name="connsiteX4" fmla="*/ 6280219 w 7717134"/>
              <a:gd name="connsiteY4" fmla="*/ 27122 h 430236"/>
              <a:gd name="connsiteX5" fmla="*/ 7717134 w 7717134"/>
              <a:gd name="connsiteY5" fmla="*/ 27122 h 430236"/>
              <a:gd name="connsiteX0" fmla="*/ 2 w 8496969"/>
              <a:gd name="connsiteY0" fmla="*/ 630921 h 648763"/>
              <a:gd name="connsiteX1" fmla="*/ 1824863 w 8496969"/>
              <a:gd name="connsiteY1" fmla="*/ 429057 h 648763"/>
              <a:gd name="connsiteX2" fmla="*/ 3995307 w 8496969"/>
              <a:gd name="connsiteY2" fmla="*/ 358718 h 648763"/>
              <a:gd name="connsiteX3" fmla="*/ 5706340 w 8496969"/>
              <a:gd name="connsiteY3" fmla="*/ 182097 h 648763"/>
              <a:gd name="connsiteX4" fmla="*/ 7060054 w 8496969"/>
              <a:gd name="connsiteY4" fmla="*/ 27122 h 648763"/>
              <a:gd name="connsiteX5" fmla="*/ 8496969 w 8496969"/>
              <a:gd name="connsiteY5" fmla="*/ 27122 h 648763"/>
              <a:gd name="connsiteX0" fmla="*/ -2 w 6672104"/>
              <a:gd name="connsiteY0" fmla="*/ 429057 h 429057"/>
              <a:gd name="connsiteX1" fmla="*/ 2170442 w 6672104"/>
              <a:gd name="connsiteY1" fmla="*/ 358718 h 429057"/>
              <a:gd name="connsiteX2" fmla="*/ 3881475 w 6672104"/>
              <a:gd name="connsiteY2" fmla="*/ 182097 h 429057"/>
              <a:gd name="connsiteX3" fmla="*/ 5235189 w 6672104"/>
              <a:gd name="connsiteY3" fmla="*/ 27122 h 429057"/>
              <a:gd name="connsiteX4" fmla="*/ 6672104 w 6672104"/>
              <a:gd name="connsiteY4" fmla="*/ 27122 h 429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72104" h="429057">
                <a:moveTo>
                  <a:pt x="-2" y="429057"/>
                </a:moveTo>
                <a:cubicBezTo>
                  <a:pt x="665882" y="383690"/>
                  <a:pt x="1523529" y="399878"/>
                  <a:pt x="2170442" y="358718"/>
                </a:cubicBezTo>
                <a:cubicBezTo>
                  <a:pt x="2817355" y="317558"/>
                  <a:pt x="3370684" y="237363"/>
                  <a:pt x="3881475" y="182097"/>
                </a:cubicBezTo>
                <a:cubicBezTo>
                  <a:pt x="4392266" y="126831"/>
                  <a:pt x="4770084" y="52951"/>
                  <a:pt x="5235189" y="27122"/>
                </a:cubicBezTo>
                <a:cubicBezTo>
                  <a:pt x="5700294" y="1293"/>
                  <a:pt x="6188945" y="-18096"/>
                  <a:pt x="6672104" y="27122"/>
                </a:cubicBezTo>
              </a:path>
            </a:pathLst>
          </a:custGeom>
          <a:noFill/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56" name="Gruppieren 55"/>
          <p:cNvGrpSpPr/>
          <p:nvPr/>
        </p:nvGrpSpPr>
        <p:grpSpPr>
          <a:xfrm rot="5597428">
            <a:off x="2028309" y="3843221"/>
            <a:ext cx="377756" cy="186792"/>
            <a:chOff x="7365461" y="5357974"/>
            <a:chExt cx="377756" cy="186792"/>
          </a:xfrm>
        </p:grpSpPr>
        <p:cxnSp>
          <p:nvCxnSpPr>
            <p:cNvPr id="57" name="Gerade Verbindung 56"/>
            <p:cNvCxnSpPr/>
            <p:nvPr/>
          </p:nvCxnSpPr>
          <p:spPr>
            <a:xfrm flipH="1">
              <a:off x="7365461" y="5357974"/>
              <a:ext cx="377756" cy="18679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57"/>
            <p:cNvCxnSpPr/>
            <p:nvPr/>
          </p:nvCxnSpPr>
          <p:spPr>
            <a:xfrm flipH="1" flipV="1">
              <a:off x="7381674" y="5366426"/>
              <a:ext cx="361543" cy="1783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4519" name="Gerade Verbindung mit Pfeil 64518"/>
          <p:cNvCxnSpPr/>
          <p:nvPr/>
        </p:nvCxnSpPr>
        <p:spPr>
          <a:xfrm flipH="1" flipV="1">
            <a:off x="4674918" y="4317801"/>
            <a:ext cx="528195" cy="34730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Geschweifte Klammer rechts 62"/>
          <p:cNvSpPr/>
          <p:nvPr/>
        </p:nvSpPr>
        <p:spPr>
          <a:xfrm rot="5400000">
            <a:off x="5195253" y="3716671"/>
            <a:ext cx="283582" cy="2272270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4" name="Textfeld 63"/>
          <p:cNvSpPr txBox="1"/>
          <p:nvPr/>
        </p:nvSpPr>
        <p:spPr>
          <a:xfrm>
            <a:off x="3199545" y="4975141"/>
            <a:ext cx="42754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 smtClean="0"/>
              <a:t>Planungsabschnitt (z.B. 5812_91_</a:t>
            </a:r>
            <a:r>
              <a:rPr lang="de-DE" sz="1600" dirty="0" smtClean="0">
                <a:solidFill>
                  <a:srgbClr val="0000FF"/>
                </a:solidFill>
              </a:rPr>
              <a:t>P02</a:t>
            </a:r>
            <a:r>
              <a:rPr lang="de-DE" sz="1600" dirty="0" smtClean="0"/>
              <a:t>)</a:t>
            </a:r>
            <a:endParaRPr lang="de-DE" sz="1600" dirty="0"/>
          </a:p>
        </p:txBody>
      </p:sp>
      <p:sp>
        <p:nvSpPr>
          <p:cNvPr id="64522" name="Ellipse 64521"/>
          <p:cNvSpPr/>
          <p:nvPr/>
        </p:nvSpPr>
        <p:spPr>
          <a:xfrm>
            <a:off x="5712164" y="4203366"/>
            <a:ext cx="218064" cy="149165"/>
          </a:xfrm>
          <a:prstGeom prst="ellipse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0" name="Textfeld 69"/>
          <p:cNvSpPr txBox="1"/>
          <p:nvPr/>
        </p:nvSpPr>
        <p:spPr>
          <a:xfrm>
            <a:off x="1629681" y="2854352"/>
            <a:ext cx="2850204" cy="36933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800" dirty="0" smtClean="0"/>
              <a:t>5812_91_M001, P01, 69_99</a:t>
            </a:r>
            <a:endParaRPr lang="de-DE" sz="1800" dirty="0"/>
          </a:p>
        </p:txBody>
      </p:sp>
      <p:sp>
        <p:nvSpPr>
          <p:cNvPr id="71" name="Ellipse 70"/>
          <p:cNvSpPr/>
          <p:nvPr/>
        </p:nvSpPr>
        <p:spPr>
          <a:xfrm>
            <a:off x="2946129" y="3930023"/>
            <a:ext cx="218064" cy="149165"/>
          </a:xfrm>
          <a:prstGeom prst="ellipse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64524" name="Gerade Verbindung mit Pfeil 64523"/>
          <p:cNvCxnSpPr/>
          <p:nvPr/>
        </p:nvCxnSpPr>
        <p:spPr>
          <a:xfrm>
            <a:off x="3054783" y="3292656"/>
            <a:ext cx="0" cy="544579"/>
          </a:xfrm>
          <a:prstGeom prst="straightConnector1">
            <a:avLst/>
          </a:prstGeom>
          <a:ln w="28575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Gerade Verbindung mit Pfeil 73"/>
          <p:cNvCxnSpPr/>
          <p:nvPr/>
        </p:nvCxnSpPr>
        <p:spPr>
          <a:xfrm>
            <a:off x="5804201" y="3294545"/>
            <a:ext cx="0" cy="835677"/>
          </a:xfrm>
          <a:prstGeom prst="straightConnector1">
            <a:avLst/>
          </a:prstGeom>
          <a:ln w="28575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527" name="Freihandform 64526"/>
          <p:cNvSpPr/>
          <p:nvPr/>
        </p:nvSpPr>
        <p:spPr>
          <a:xfrm>
            <a:off x="2167997" y="4038519"/>
            <a:ext cx="1964987" cy="451053"/>
          </a:xfrm>
          <a:custGeom>
            <a:avLst/>
            <a:gdLst>
              <a:gd name="connsiteX0" fmla="*/ 0 w 1964987"/>
              <a:gd name="connsiteY0" fmla="*/ 110585 h 451053"/>
              <a:gd name="connsiteX1" fmla="*/ 359923 w 1964987"/>
              <a:gd name="connsiteY1" fmla="*/ 3581 h 451053"/>
              <a:gd name="connsiteX2" fmla="*/ 1099226 w 1964987"/>
              <a:gd name="connsiteY2" fmla="*/ 227317 h 451053"/>
              <a:gd name="connsiteX3" fmla="*/ 1517515 w 1964987"/>
              <a:gd name="connsiteY3" fmla="*/ 363504 h 451053"/>
              <a:gd name="connsiteX4" fmla="*/ 1964987 w 1964987"/>
              <a:gd name="connsiteY4" fmla="*/ 451053 h 451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4987" h="451053">
                <a:moveTo>
                  <a:pt x="0" y="110585"/>
                </a:moveTo>
                <a:cubicBezTo>
                  <a:pt x="88359" y="47355"/>
                  <a:pt x="176719" y="-15874"/>
                  <a:pt x="359923" y="3581"/>
                </a:cubicBezTo>
                <a:cubicBezTo>
                  <a:pt x="543127" y="23036"/>
                  <a:pt x="906294" y="167330"/>
                  <a:pt x="1099226" y="227317"/>
                </a:cubicBezTo>
                <a:cubicBezTo>
                  <a:pt x="1292158" y="287304"/>
                  <a:pt x="1373222" y="326215"/>
                  <a:pt x="1517515" y="363504"/>
                </a:cubicBezTo>
                <a:cubicBezTo>
                  <a:pt x="1661808" y="400793"/>
                  <a:pt x="1813397" y="425923"/>
                  <a:pt x="1964987" y="451053"/>
                </a:cubicBez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4528" name="Freihandform 64527"/>
          <p:cNvSpPr/>
          <p:nvPr/>
        </p:nvSpPr>
        <p:spPr>
          <a:xfrm>
            <a:off x="4173166" y="4182894"/>
            <a:ext cx="2295728" cy="445886"/>
          </a:xfrm>
          <a:custGeom>
            <a:avLst/>
            <a:gdLst>
              <a:gd name="connsiteX0" fmla="*/ 0 w 2295728"/>
              <a:gd name="connsiteY0" fmla="*/ 291829 h 445886"/>
              <a:gd name="connsiteX1" fmla="*/ 680936 w 2295728"/>
              <a:gd name="connsiteY1" fmla="*/ 418289 h 445886"/>
              <a:gd name="connsiteX2" fmla="*/ 1206230 w 2295728"/>
              <a:gd name="connsiteY2" fmla="*/ 428017 h 445886"/>
              <a:gd name="connsiteX3" fmla="*/ 1945532 w 2295728"/>
              <a:gd name="connsiteY3" fmla="*/ 214008 h 445886"/>
              <a:gd name="connsiteX4" fmla="*/ 2295728 w 2295728"/>
              <a:gd name="connsiteY4" fmla="*/ 0 h 445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95728" h="445886">
                <a:moveTo>
                  <a:pt x="0" y="291829"/>
                </a:moveTo>
                <a:cubicBezTo>
                  <a:pt x="239949" y="343710"/>
                  <a:pt x="479898" y="395591"/>
                  <a:pt x="680936" y="418289"/>
                </a:cubicBezTo>
                <a:cubicBezTo>
                  <a:pt x="881974" y="440987"/>
                  <a:pt x="995464" y="462064"/>
                  <a:pt x="1206230" y="428017"/>
                </a:cubicBezTo>
                <a:cubicBezTo>
                  <a:pt x="1416996" y="393970"/>
                  <a:pt x="1763949" y="285344"/>
                  <a:pt x="1945532" y="214008"/>
                </a:cubicBezTo>
                <a:cubicBezTo>
                  <a:pt x="2127115" y="142672"/>
                  <a:pt x="2211421" y="71336"/>
                  <a:pt x="2295728" y="0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64529" name="Freihandform 64528"/>
          <p:cNvSpPr/>
          <p:nvPr/>
        </p:nvSpPr>
        <p:spPr>
          <a:xfrm>
            <a:off x="6546715" y="4053978"/>
            <a:ext cx="1575881" cy="119188"/>
          </a:xfrm>
          <a:custGeom>
            <a:avLst/>
            <a:gdLst>
              <a:gd name="connsiteX0" fmla="*/ 0 w 1575881"/>
              <a:gd name="connsiteY0" fmla="*/ 119188 h 119188"/>
              <a:gd name="connsiteX1" fmla="*/ 379379 w 1575881"/>
              <a:gd name="connsiteY1" fmla="*/ 2456 h 119188"/>
              <a:gd name="connsiteX2" fmla="*/ 1575881 w 1575881"/>
              <a:gd name="connsiteY2" fmla="*/ 51094 h 119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75881" h="119188">
                <a:moveTo>
                  <a:pt x="0" y="119188"/>
                </a:moveTo>
                <a:cubicBezTo>
                  <a:pt x="58366" y="66496"/>
                  <a:pt x="116732" y="13805"/>
                  <a:pt x="379379" y="2456"/>
                </a:cubicBezTo>
                <a:cubicBezTo>
                  <a:pt x="642026" y="-8893"/>
                  <a:pt x="1108953" y="21100"/>
                  <a:pt x="1575881" y="51094"/>
                </a:cubicBezTo>
              </a:path>
            </a:pathLst>
          </a:custGeom>
          <a:noFill/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i="1" dirty="0">
              <a:solidFill>
                <a:srgbClr val="33CC33"/>
              </a:solidFill>
            </a:endParaRPr>
          </a:p>
        </p:txBody>
      </p:sp>
      <p:sp>
        <p:nvSpPr>
          <p:cNvPr id="64530" name="Freihandform 64529"/>
          <p:cNvSpPr/>
          <p:nvPr/>
        </p:nvSpPr>
        <p:spPr>
          <a:xfrm>
            <a:off x="515566" y="4124528"/>
            <a:ext cx="1673157" cy="330783"/>
          </a:xfrm>
          <a:custGeom>
            <a:avLst/>
            <a:gdLst>
              <a:gd name="connsiteX0" fmla="*/ 1673157 w 1673157"/>
              <a:gd name="connsiteY0" fmla="*/ 0 h 330783"/>
              <a:gd name="connsiteX1" fmla="*/ 1264596 w 1673157"/>
              <a:gd name="connsiteY1" fmla="*/ 233463 h 330783"/>
              <a:gd name="connsiteX2" fmla="*/ 856034 w 1673157"/>
              <a:gd name="connsiteY2" fmla="*/ 330740 h 330783"/>
              <a:gd name="connsiteX3" fmla="*/ 0 w 1673157"/>
              <a:gd name="connsiteY3" fmla="*/ 223736 h 330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3157" h="330783">
                <a:moveTo>
                  <a:pt x="1673157" y="0"/>
                </a:moveTo>
                <a:cubicBezTo>
                  <a:pt x="1536970" y="89170"/>
                  <a:pt x="1400783" y="178340"/>
                  <a:pt x="1264596" y="233463"/>
                </a:cubicBezTo>
                <a:cubicBezTo>
                  <a:pt x="1128409" y="288586"/>
                  <a:pt x="1066800" y="332361"/>
                  <a:pt x="856034" y="330740"/>
                </a:cubicBezTo>
                <a:cubicBezTo>
                  <a:pt x="645268" y="329119"/>
                  <a:pt x="322634" y="276427"/>
                  <a:pt x="0" y="223736"/>
                </a:cubicBezTo>
              </a:path>
            </a:pathLst>
          </a:custGeom>
          <a:noFill/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7057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2" grpId="0"/>
      <p:bldP spid="28" grpId="0" animBg="1"/>
      <p:bldP spid="64513" grpId="0" animBg="1"/>
      <p:bldP spid="64517" grpId="0"/>
      <p:bldP spid="48" grpId="0"/>
      <p:bldP spid="54" grpId="0"/>
      <p:bldP spid="63" grpId="0" animBg="1"/>
      <p:bldP spid="64" grpId="0"/>
      <p:bldP spid="64522" grpId="0" animBg="1"/>
      <p:bldP spid="70" grpId="0" animBg="1"/>
      <p:bldP spid="71" grpId="0" animBg="1"/>
      <p:bldP spid="64527" grpId="0" animBg="1"/>
      <p:bldP spid="64528" grpId="0" animBg="1"/>
      <p:bldP spid="64529" grpId="0" animBg="1"/>
      <p:bldP spid="6453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hteck 1"/>
          <p:cNvSpPr>
            <a:spLocks noChangeArrowheads="1"/>
          </p:cNvSpPr>
          <p:nvPr/>
        </p:nvSpPr>
        <p:spPr bwMode="auto">
          <a:xfrm>
            <a:off x="631825" y="1620838"/>
            <a:ext cx="8005763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de-DE" altLang="de-DE" sz="2400" b="1" i="1"/>
              <a:t>„Ein Defizit gilt als beseitigt, wenn mit der Summe </a:t>
            </a:r>
          </a:p>
          <a:p>
            <a:pPr algn="ctr"/>
            <a:r>
              <a:rPr lang="de-DE" altLang="de-DE" sz="2400" b="1" i="1"/>
              <a:t>der an einem Wasserkörper durchgeführten Maßnahmen </a:t>
            </a:r>
          </a:p>
          <a:p>
            <a:pPr algn="ctr"/>
            <a:r>
              <a:rPr lang="de-DE" altLang="de-DE" sz="2400" b="1" i="1"/>
              <a:t>der gute ökologische Zustand bzw. </a:t>
            </a:r>
          </a:p>
          <a:p>
            <a:pPr algn="ctr"/>
            <a:r>
              <a:rPr lang="de-DE" altLang="de-DE" sz="2400" b="1" i="1"/>
              <a:t>das gute ökologische Potenzial hergestellt ist.“</a:t>
            </a:r>
          </a:p>
        </p:txBody>
      </p:sp>
      <p:sp>
        <p:nvSpPr>
          <p:cNvPr id="65539" name="Textfeld 2"/>
          <p:cNvSpPr txBox="1">
            <a:spLocks noChangeArrowheads="1"/>
          </p:cNvSpPr>
          <p:nvPr/>
        </p:nvSpPr>
        <p:spPr bwMode="auto">
          <a:xfrm>
            <a:off x="485775" y="3862388"/>
            <a:ext cx="8250238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Aft>
                <a:spcPts val="1200"/>
              </a:spcAft>
              <a:buFont typeface="Arial" charset="0"/>
              <a:buChar char="•"/>
            </a:pPr>
            <a:r>
              <a:rPr lang="de-DE" altLang="de-DE" b="1" dirty="0"/>
              <a:t>Dabei widmet sich der GEK vorwiegend den strukturellen Maßnahmen</a:t>
            </a:r>
          </a:p>
          <a:p>
            <a:pPr>
              <a:buFont typeface="Arial" charset="0"/>
              <a:buChar char="•"/>
            </a:pPr>
            <a:r>
              <a:rPr lang="de-DE" altLang="de-DE" b="1" dirty="0"/>
              <a:t>Maßnahmen zur Verbesserung der stofflichen Situation </a:t>
            </a:r>
            <a:r>
              <a:rPr lang="de-DE" altLang="de-DE" b="1" dirty="0" smtClean="0"/>
              <a:t>sind </a:t>
            </a:r>
            <a:r>
              <a:rPr lang="de-DE" altLang="de-DE" b="1" dirty="0"/>
              <a:t>aus dem Nährstoffreduzierungskonzept des Landes zu übernehmen bzw. im Zusammenhang mit strukturellen Maßnahmen zu planen </a:t>
            </a:r>
            <a:r>
              <a:rPr lang="de-DE" altLang="de-DE" b="1" dirty="0" smtClean="0"/>
              <a:t>und werden hier „vorsorglich“ dargestellt.  </a:t>
            </a:r>
            <a:endParaRPr lang="de-DE" altLang="de-DE" b="1" dirty="0"/>
          </a:p>
        </p:txBody>
      </p:sp>
      <p:sp>
        <p:nvSpPr>
          <p:cNvPr id="5" name="Rectangle 2"/>
          <p:cNvSpPr>
            <a:spLocks noGrp="1"/>
          </p:cNvSpPr>
          <p:nvPr>
            <p:ph type="title" idx="4294967295"/>
          </p:nvPr>
        </p:nvSpPr>
        <p:spPr>
          <a:xfrm>
            <a:off x="1225550" y="58738"/>
            <a:ext cx="7558088" cy="561975"/>
          </a:xfrm>
        </p:spPr>
        <p:txBody>
          <a:bodyPr/>
          <a:lstStyle/>
          <a:p>
            <a:r>
              <a:rPr lang="de-DE" altLang="de-DE" sz="2000" b="1" dirty="0" smtClean="0">
                <a:solidFill>
                  <a:schemeClr val="bg1"/>
                </a:solidFill>
              </a:rPr>
              <a:t>Grundlagen und Methode der Maßnahmenplanung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hteck 4"/>
          <p:cNvSpPr>
            <a:spLocks noChangeArrowheads="1"/>
          </p:cNvSpPr>
          <p:nvPr/>
        </p:nvSpPr>
        <p:spPr bwMode="auto">
          <a:xfrm>
            <a:off x="447675" y="750888"/>
            <a:ext cx="824865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de-DE" altLang="de-DE" b="1" dirty="0"/>
              <a:t>4. Anforderungen anderer Fachplanungen</a:t>
            </a:r>
          </a:p>
        </p:txBody>
      </p:sp>
      <p:sp>
        <p:nvSpPr>
          <p:cNvPr id="66563" name="Textfeld 5"/>
          <p:cNvSpPr txBox="1">
            <a:spLocks noChangeArrowheads="1"/>
          </p:cNvSpPr>
          <p:nvPr/>
        </p:nvSpPr>
        <p:spPr bwMode="auto">
          <a:xfrm>
            <a:off x="145916" y="1335083"/>
            <a:ext cx="8861898" cy="53553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Aft>
                <a:spcPts val="1200"/>
              </a:spcAft>
              <a:buFont typeface="Arial" charset="0"/>
              <a:buChar char="•"/>
            </a:pPr>
            <a:r>
              <a:rPr lang="de-DE" altLang="de-DE" b="1" dirty="0" smtClean="0"/>
              <a:t>FFH-Managementplanung</a:t>
            </a:r>
          </a:p>
          <a:p>
            <a:pPr marL="0" indent="0">
              <a:spcAft>
                <a:spcPts val="1200"/>
              </a:spcAft>
            </a:pPr>
            <a:r>
              <a:rPr lang="de-DE" altLang="de-DE" b="1" dirty="0"/>
              <a:t>	</a:t>
            </a:r>
            <a:r>
              <a:rPr lang="de-DE" altLang="de-DE" sz="1800" dirty="0" smtClean="0">
                <a:latin typeface="Calibri"/>
              </a:rPr>
              <a:t>→ </a:t>
            </a:r>
            <a:r>
              <a:rPr lang="de-DE" altLang="de-DE" sz="1800" dirty="0" smtClean="0"/>
              <a:t>bislang keine abgeschlossenen FFH-MP im Gebiet  (Vorstudie </a:t>
            </a:r>
            <a:r>
              <a:rPr lang="de-DE" altLang="de-DE" sz="1800" i="1" dirty="0" err="1" smtClean="0"/>
              <a:t>Unio</a:t>
            </a:r>
            <a:r>
              <a:rPr lang="de-DE" altLang="de-DE" sz="1800" i="1" dirty="0" smtClean="0"/>
              <a:t> </a:t>
            </a:r>
            <a:r>
              <a:rPr lang="de-DE" altLang="de-DE" sz="1800" i="1" dirty="0" err="1" smtClean="0"/>
              <a:t>crassus</a:t>
            </a:r>
            <a:r>
              <a:rPr lang="de-DE" altLang="de-DE" sz="1800" dirty="0" smtClean="0"/>
              <a:t>)</a:t>
            </a:r>
            <a:endParaRPr lang="de-DE" altLang="de-DE" sz="1800" dirty="0"/>
          </a:p>
          <a:p>
            <a:pPr>
              <a:spcAft>
                <a:spcPts val="1200"/>
              </a:spcAft>
              <a:buFont typeface="Arial" charset="0"/>
              <a:buChar char="•"/>
            </a:pPr>
            <a:r>
              <a:rPr lang="de-DE" altLang="de-DE" b="1" dirty="0" smtClean="0"/>
              <a:t>Hochwasserschutzplanung</a:t>
            </a:r>
          </a:p>
          <a:p>
            <a:pPr marL="0" indent="0">
              <a:spcAft>
                <a:spcPts val="1200"/>
              </a:spcAft>
            </a:pPr>
            <a:r>
              <a:rPr lang="de-DE" altLang="de-DE" dirty="0" smtClean="0">
                <a:solidFill>
                  <a:srgbClr val="FFFF00"/>
                </a:solidFill>
                <a:latin typeface="Calibri"/>
              </a:rPr>
              <a:t>	</a:t>
            </a:r>
            <a:r>
              <a:rPr lang="de-DE" altLang="de-DE" dirty="0" smtClean="0">
                <a:latin typeface="Calibri"/>
              </a:rPr>
              <a:t>→ bislang kein abgeschlossener Hochwasserrisikomanagementplan </a:t>
            </a:r>
            <a:endParaRPr lang="de-DE" altLang="de-DE" b="1" dirty="0"/>
          </a:p>
          <a:p>
            <a:pPr>
              <a:spcAft>
                <a:spcPts val="1200"/>
              </a:spcAft>
              <a:buFont typeface="Arial" charset="0"/>
              <a:buChar char="•"/>
            </a:pPr>
            <a:r>
              <a:rPr lang="de-DE" altLang="de-DE" b="1" dirty="0" smtClean="0"/>
              <a:t>Gewässerunterhaltung</a:t>
            </a:r>
          </a:p>
          <a:p>
            <a:pPr marL="457200" lvl="1" indent="0">
              <a:spcAft>
                <a:spcPts val="1200"/>
              </a:spcAft>
            </a:pPr>
            <a:r>
              <a:rPr lang="de-DE" altLang="de-DE" dirty="0" smtClean="0">
                <a:latin typeface="Calibri"/>
              </a:rPr>
              <a:t>	</a:t>
            </a:r>
            <a:r>
              <a:rPr lang="de-DE" altLang="de-DE" sz="1800" dirty="0" smtClean="0">
                <a:latin typeface="Calibri"/>
              </a:rPr>
              <a:t>→ jährliche Aktualisierung des Gewässerunterhaltungsplanes                              	(Auswertung GUP 2013)</a:t>
            </a:r>
            <a:endParaRPr lang="de-DE" altLang="de-DE" sz="1800" b="1" dirty="0"/>
          </a:p>
          <a:p>
            <a:pPr>
              <a:spcAft>
                <a:spcPts val="1200"/>
              </a:spcAft>
              <a:buFont typeface="Arial" charset="0"/>
              <a:buChar char="•"/>
            </a:pPr>
            <a:r>
              <a:rPr lang="de-DE" altLang="de-DE" b="1" dirty="0" smtClean="0"/>
              <a:t>Wassersport/Tourismusentwicklung</a:t>
            </a:r>
          </a:p>
          <a:p>
            <a:pPr marL="0" indent="0">
              <a:spcAft>
                <a:spcPts val="1200"/>
              </a:spcAft>
            </a:pPr>
            <a:r>
              <a:rPr lang="de-DE" altLang="de-DE" dirty="0">
                <a:latin typeface="Calibri"/>
              </a:rPr>
              <a:t>	</a:t>
            </a:r>
            <a:r>
              <a:rPr lang="de-DE" altLang="de-DE" dirty="0" smtClean="0">
                <a:latin typeface="Calibri"/>
              </a:rPr>
              <a:t>→  </a:t>
            </a:r>
            <a:r>
              <a:rPr lang="de-DE" dirty="0" smtClean="0"/>
              <a:t>Wassersportentwicklungsplan (2009), Tourismuskonzept Templin (2001)</a:t>
            </a:r>
            <a:endParaRPr lang="de-DE" altLang="de-DE" b="1" dirty="0" smtClean="0">
              <a:solidFill>
                <a:srgbClr val="FFFF00"/>
              </a:solidFill>
            </a:endParaRPr>
          </a:p>
          <a:p>
            <a:pPr>
              <a:spcAft>
                <a:spcPts val="1200"/>
              </a:spcAft>
              <a:buFont typeface="Arial" charset="0"/>
              <a:buChar char="•"/>
            </a:pPr>
            <a:r>
              <a:rPr lang="de-DE" altLang="de-DE" b="1" dirty="0" smtClean="0"/>
              <a:t>Denkmalschutz</a:t>
            </a:r>
          </a:p>
          <a:p>
            <a:pPr marL="0" indent="0">
              <a:spcAft>
                <a:spcPts val="1200"/>
              </a:spcAft>
            </a:pPr>
            <a:r>
              <a:rPr lang="de-DE" altLang="de-DE" dirty="0">
                <a:latin typeface="Calibri"/>
              </a:rPr>
              <a:t>	</a:t>
            </a:r>
            <a:r>
              <a:rPr lang="de-DE" altLang="de-DE" sz="1800" dirty="0" smtClean="0">
                <a:latin typeface="Calibri"/>
              </a:rPr>
              <a:t>→ Datenbank </a:t>
            </a:r>
            <a:r>
              <a:rPr lang="de-DE" sz="1800" dirty="0"/>
              <a:t>zu den bodendenkmalpflegerischen Belangen an den 	Gewässerabschnitten des o.g. </a:t>
            </a:r>
            <a:r>
              <a:rPr lang="de-DE" sz="1800" dirty="0" smtClean="0"/>
              <a:t>GEK-Gebiets                                                   </a:t>
            </a:r>
            <a:r>
              <a:rPr lang="de-DE" sz="1600" dirty="0"/>
              <a:t>	</a:t>
            </a:r>
            <a:r>
              <a:rPr lang="de-DE" sz="1400" dirty="0" smtClean="0"/>
              <a:t>(Quelle: </a:t>
            </a:r>
            <a:r>
              <a:rPr lang="de-DE" sz="1400" dirty="0"/>
              <a:t>Brandenburgisches Landesamt für Denkmalpflege und Archäologisches </a:t>
            </a:r>
            <a:r>
              <a:rPr lang="de-DE" sz="1400" dirty="0" smtClean="0"/>
              <a:t>Landesmuseum)</a:t>
            </a:r>
            <a:endParaRPr lang="de-DE" altLang="de-DE" sz="1400" dirty="0" smtClean="0"/>
          </a:p>
        </p:txBody>
      </p:sp>
      <p:sp>
        <p:nvSpPr>
          <p:cNvPr id="5" name="Rectangle 2"/>
          <p:cNvSpPr>
            <a:spLocks noGrp="1"/>
          </p:cNvSpPr>
          <p:nvPr>
            <p:ph type="title" idx="4294967295"/>
          </p:nvPr>
        </p:nvSpPr>
        <p:spPr>
          <a:xfrm>
            <a:off x="1225550" y="58738"/>
            <a:ext cx="7558088" cy="561975"/>
          </a:xfrm>
        </p:spPr>
        <p:txBody>
          <a:bodyPr/>
          <a:lstStyle/>
          <a:p>
            <a:r>
              <a:rPr lang="de-DE" altLang="de-DE" sz="2000" b="1" dirty="0" smtClean="0">
                <a:solidFill>
                  <a:schemeClr val="bg1"/>
                </a:solidFill>
              </a:rPr>
              <a:t>Grundlagen und Methode der Maßnahmenplanung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ext Box 3"/>
          <p:cNvSpPr txBox="1">
            <a:spLocks noChangeArrowheads="1"/>
          </p:cNvSpPr>
          <p:nvPr/>
        </p:nvSpPr>
        <p:spPr bwMode="auto">
          <a:xfrm>
            <a:off x="0" y="1362075"/>
            <a:ext cx="914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de-DE" altLang="de-DE" b="1"/>
              <a:t>Maßnahmenplanung bei den Seen</a:t>
            </a:r>
          </a:p>
        </p:txBody>
      </p:sp>
      <p:sp>
        <p:nvSpPr>
          <p:cNvPr id="68610" name="AutoShape 4"/>
          <p:cNvSpPr>
            <a:spLocks noChangeArrowheads="1"/>
          </p:cNvSpPr>
          <p:nvPr/>
        </p:nvSpPr>
        <p:spPr bwMode="auto">
          <a:xfrm>
            <a:off x="4227513" y="1936750"/>
            <a:ext cx="661987" cy="582613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de-DE" altLang="de-DE"/>
          </a:p>
        </p:txBody>
      </p:sp>
      <p:sp>
        <p:nvSpPr>
          <p:cNvPr id="68611" name="AutoShape 5"/>
          <p:cNvSpPr>
            <a:spLocks noChangeArrowheads="1"/>
          </p:cNvSpPr>
          <p:nvPr/>
        </p:nvSpPr>
        <p:spPr bwMode="auto">
          <a:xfrm rot="2665799">
            <a:off x="3386138" y="3308350"/>
            <a:ext cx="384175" cy="582613"/>
          </a:xfrm>
          <a:prstGeom prst="downArrow">
            <a:avLst>
              <a:gd name="adj1" fmla="val 50000"/>
              <a:gd name="adj2" fmla="val 3791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de-DE" altLang="de-DE"/>
          </a:p>
        </p:txBody>
      </p:sp>
      <p:sp>
        <p:nvSpPr>
          <p:cNvPr id="68612" name="AutoShape 6"/>
          <p:cNvSpPr>
            <a:spLocks noChangeArrowheads="1"/>
          </p:cNvSpPr>
          <p:nvPr/>
        </p:nvSpPr>
        <p:spPr bwMode="auto">
          <a:xfrm rot="-2322894">
            <a:off x="5527675" y="3303588"/>
            <a:ext cx="384175" cy="582612"/>
          </a:xfrm>
          <a:prstGeom prst="downArrow">
            <a:avLst>
              <a:gd name="adj1" fmla="val 50000"/>
              <a:gd name="adj2" fmla="val 3791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de-DE" altLang="de-DE"/>
          </a:p>
        </p:txBody>
      </p:sp>
      <p:sp>
        <p:nvSpPr>
          <p:cNvPr id="68613" name="Text Box 7"/>
          <p:cNvSpPr txBox="1">
            <a:spLocks noChangeArrowheads="1"/>
          </p:cNvSpPr>
          <p:nvPr/>
        </p:nvSpPr>
        <p:spPr bwMode="auto">
          <a:xfrm>
            <a:off x="1081088" y="3941763"/>
            <a:ext cx="3432175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de-DE" altLang="de-DE" b="1"/>
              <a:t>WRRL-relevante Maßnahmen</a:t>
            </a:r>
          </a:p>
          <a:p>
            <a:pPr algn="ctr">
              <a:buFont typeface="Wingdings" pitchFamily="2" charset="2"/>
              <a:buChar char="à"/>
            </a:pPr>
            <a:r>
              <a:rPr lang="de-DE" altLang="de-DE" sz="1600" b="1">
                <a:sym typeface="Wingdings" pitchFamily="2" charset="2"/>
              </a:rPr>
              <a:t>Für berichtspflichtige Seen mit Defizit in der gesamten Uferstruktur (Mittelwert)</a:t>
            </a:r>
            <a:endParaRPr lang="de-DE" altLang="de-DE" sz="1600" b="1"/>
          </a:p>
          <a:p>
            <a:endParaRPr lang="de-DE" altLang="de-DE" sz="1600" b="1"/>
          </a:p>
        </p:txBody>
      </p:sp>
      <p:sp>
        <p:nvSpPr>
          <p:cNvPr id="68614" name="Rectangle 8"/>
          <p:cNvSpPr>
            <a:spLocks noChangeArrowheads="1"/>
          </p:cNvSpPr>
          <p:nvPr/>
        </p:nvSpPr>
        <p:spPr bwMode="auto">
          <a:xfrm>
            <a:off x="4600575" y="3941763"/>
            <a:ext cx="3563938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de-DE" altLang="de-DE" b="1"/>
              <a:t>„zusätzliche Maßnahmen“</a:t>
            </a:r>
          </a:p>
          <a:p>
            <a:pPr algn="ctr">
              <a:buFont typeface="Wingdings" pitchFamily="2" charset="2"/>
              <a:buChar char="à"/>
            </a:pPr>
            <a:r>
              <a:rPr lang="de-DE" altLang="de-DE" sz="1600" b="1">
                <a:sym typeface="Wingdings" pitchFamily="2" charset="2"/>
              </a:rPr>
              <a:t>Tragen zur allgemeinen Verbesserung</a:t>
            </a:r>
          </a:p>
          <a:p>
            <a:pPr algn="ctr">
              <a:buFont typeface="Wingdings" pitchFamily="2" charset="2"/>
              <a:buNone/>
            </a:pPr>
            <a:r>
              <a:rPr lang="de-DE" altLang="de-DE" sz="1600" b="1"/>
              <a:t>des Sees bei, ohne dass dieser ein Defizit in der gesamten Uferstruktur (Mittelwert) aufweist</a:t>
            </a:r>
          </a:p>
        </p:txBody>
      </p:sp>
      <p:sp>
        <p:nvSpPr>
          <p:cNvPr id="68615" name="Rectangle 9"/>
          <p:cNvSpPr>
            <a:spLocks noChangeArrowheads="1"/>
          </p:cNvSpPr>
          <p:nvPr/>
        </p:nvSpPr>
        <p:spPr bwMode="auto">
          <a:xfrm>
            <a:off x="2609850" y="2722563"/>
            <a:ext cx="43973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de-DE" altLang="de-DE" b="1"/>
              <a:t>Maßnahmenaufteilung in zwei Gruppen</a:t>
            </a:r>
          </a:p>
        </p:txBody>
      </p:sp>
      <p:sp>
        <p:nvSpPr>
          <p:cNvPr id="68616" name="Rectangle 2"/>
          <p:cNvSpPr>
            <a:spLocks noGrp="1"/>
          </p:cNvSpPr>
          <p:nvPr>
            <p:ph type="title" idx="4294967295"/>
          </p:nvPr>
        </p:nvSpPr>
        <p:spPr>
          <a:xfrm>
            <a:off x="1225550" y="58738"/>
            <a:ext cx="7558088" cy="561975"/>
          </a:xfrm>
        </p:spPr>
        <p:txBody>
          <a:bodyPr/>
          <a:lstStyle/>
          <a:p>
            <a:r>
              <a:rPr lang="de-DE" altLang="de-DE" sz="2000" b="1" smtClean="0">
                <a:solidFill>
                  <a:schemeClr val="bg1"/>
                </a:solidFill>
              </a:rPr>
              <a:t>Grundlagen und Methode der Maßnahmenplanung</a:t>
            </a:r>
          </a:p>
        </p:txBody>
      </p:sp>
    </p:spTree>
    <p:extLst>
      <p:ext uri="{BB962C8B-B14F-4D97-AF65-F5344CB8AC3E}">
        <p14:creationId xmlns:p14="http://schemas.microsoft.com/office/powerpoint/2010/main" val="307317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/>
          <p:cNvSpPr>
            <a:spLocks noGrp="1"/>
          </p:cNvSpPr>
          <p:nvPr>
            <p:ph type="title" idx="4294967295"/>
          </p:nvPr>
        </p:nvSpPr>
        <p:spPr>
          <a:xfrm>
            <a:off x="1780162" y="58738"/>
            <a:ext cx="6575898" cy="561975"/>
          </a:xfrm>
        </p:spPr>
        <p:txBody>
          <a:bodyPr/>
          <a:lstStyle/>
          <a:p>
            <a:r>
              <a:rPr lang="de-DE" altLang="de-DE" sz="2000" b="1" dirty="0" smtClean="0">
                <a:solidFill>
                  <a:schemeClr val="bg1"/>
                </a:solidFill>
              </a:rPr>
              <a:t>Maßnahmenkategorien Fließgewässer</a:t>
            </a:r>
          </a:p>
        </p:txBody>
      </p:sp>
      <p:sp>
        <p:nvSpPr>
          <p:cNvPr id="67586" name="Rechteck 3"/>
          <p:cNvSpPr>
            <a:spLocks noChangeArrowheads="1"/>
          </p:cNvSpPr>
          <p:nvPr/>
        </p:nvSpPr>
        <p:spPr bwMode="auto">
          <a:xfrm>
            <a:off x="447675" y="818981"/>
            <a:ext cx="824865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de-DE" altLang="de-DE" b="1" dirty="0"/>
              <a:t>Maßnahmenkategorien und -beispiele</a:t>
            </a:r>
          </a:p>
        </p:txBody>
      </p:sp>
      <p:sp>
        <p:nvSpPr>
          <p:cNvPr id="67587" name="Textfeld 4"/>
          <p:cNvSpPr txBox="1">
            <a:spLocks noChangeArrowheads="1"/>
          </p:cNvSpPr>
          <p:nvPr/>
        </p:nvSpPr>
        <p:spPr bwMode="auto">
          <a:xfrm>
            <a:off x="574490" y="2075437"/>
            <a:ext cx="8053387" cy="178510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Aft>
                <a:spcPts val="1200"/>
              </a:spcAft>
              <a:buFont typeface="Arial" charset="0"/>
              <a:buChar char="•"/>
            </a:pPr>
            <a:r>
              <a:rPr lang="de-DE" altLang="de-DE" b="1" dirty="0">
                <a:solidFill>
                  <a:schemeClr val="tx2">
                    <a:lumMod val="75000"/>
                  </a:schemeClr>
                </a:solidFill>
              </a:rPr>
              <a:t>Maßnahmen zur Verbesserung der </a:t>
            </a:r>
            <a:r>
              <a:rPr lang="de-DE" altLang="de-DE" b="1" dirty="0" smtClean="0">
                <a:solidFill>
                  <a:schemeClr val="tx2">
                    <a:lumMod val="75000"/>
                  </a:schemeClr>
                </a:solidFill>
              </a:rPr>
              <a:t>ökologischen </a:t>
            </a:r>
            <a:r>
              <a:rPr lang="de-DE" altLang="de-DE" b="1" dirty="0">
                <a:solidFill>
                  <a:schemeClr val="tx2">
                    <a:lumMod val="75000"/>
                  </a:schemeClr>
                </a:solidFill>
              </a:rPr>
              <a:t>Durchgängigkeit</a:t>
            </a:r>
          </a:p>
          <a:p>
            <a:pPr>
              <a:spcAft>
                <a:spcPts val="1200"/>
              </a:spcAft>
              <a:buFont typeface="Arial" charset="0"/>
              <a:buChar char="•"/>
            </a:pPr>
            <a:r>
              <a:rPr lang="de-DE" altLang="de-DE" b="1" dirty="0">
                <a:solidFill>
                  <a:schemeClr val="tx2">
                    <a:lumMod val="75000"/>
                  </a:schemeClr>
                </a:solidFill>
              </a:rPr>
              <a:t>Maßnahmen zur Verbesserung der </a:t>
            </a:r>
            <a:r>
              <a:rPr lang="de-DE" altLang="de-DE" b="1" dirty="0" smtClean="0">
                <a:solidFill>
                  <a:schemeClr val="tx2">
                    <a:lumMod val="75000"/>
                  </a:schemeClr>
                </a:solidFill>
              </a:rPr>
              <a:t>Gewässermorphologie</a:t>
            </a:r>
          </a:p>
          <a:p>
            <a:pPr>
              <a:spcAft>
                <a:spcPts val="1200"/>
              </a:spcAft>
              <a:buFont typeface="Arial" charset="0"/>
              <a:buChar char="•"/>
            </a:pPr>
            <a:r>
              <a:rPr lang="de-DE" altLang="de-DE" b="1" dirty="0" smtClean="0">
                <a:solidFill>
                  <a:schemeClr val="tx2">
                    <a:lumMod val="75000"/>
                  </a:schemeClr>
                </a:solidFill>
              </a:rPr>
              <a:t>Maßnahmen </a:t>
            </a:r>
            <a:r>
              <a:rPr lang="de-DE" altLang="de-DE" b="1" dirty="0">
                <a:solidFill>
                  <a:schemeClr val="tx2">
                    <a:lumMod val="75000"/>
                  </a:schemeClr>
                </a:solidFill>
              </a:rPr>
              <a:t>der Gewässerunterhaltung</a:t>
            </a:r>
          </a:p>
          <a:p>
            <a:pPr>
              <a:spcAft>
                <a:spcPts val="1200"/>
              </a:spcAft>
              <a:buFont typeface="Arial" charset="0"/>
              <a:buChar char="•"/>
            </a:pPr>
            <a:r>
              <a:rPr lang="de-DE" altLang="de-DE" b="1" dirty="0" smtClean="0">
                <a:solidFill>
                  <a:schemeClr val="tx2">
                    <a:lumMod val="75000"/>
                  </a:schemeClr>
                </a:solidFill>
              </a:rPr>
              <a:t>Maßnahmen </a:t>
            </a:r>
            <a:r>
              <a:rPr lang="de-DE" altLang="de-DE" b="1" dirty="0">
                <a:solidFill>
                  <a:schemeClr val="tx2">
                    <a:lumMod val="75000"/>
                  </a:schemeClr>
                </a:solidFill>
              </a:rPr>
              <a:t>zur Verbesserung des Wasser- und </a:t>
            </a:r>
            <a:r>
              <a:rPr lang="de-DE" altLang="de-DE" b="1" dirty="0" smtClean="0">
                <a:solidFill>
                  <a:schemeClr val="tx2">
                    <a:lumMod val="75000"/>
                  </a:schemeClr>
                </a:solidFill>
              </a:rPr>
              <a:t>Nährstoffrückhaltes</a:t>
            </a:r>
            <a:endParaRPr lang="de-DE" altLang="de-DE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/>
          </p:cNvSpPr>
          <p:nvPr>
            <p:ph type="title" idx="4294967295"/>
          </p:nvPr>
        </p:nvSpPr>
        <p:spPr>
          <a:xfrm>
            <a:off x="1835150" y="58738"/>
            <a:ext cx="5761038" cy="561975"/>
          </a:xfrm>
        </p:spPr>
        <p:txBody>
          <a:bodyPr/>
          <a:lstStyle/>
          <a:p>
            <a:r>
              <a:rPr lang="de-DE" altLang="de-DE" sz="2000" b="1" smtClean="0">
                <a:solidFill>
                  <a:schemeClr val="bg1"/>
                </a:solidFill>
              </a:rPr>
              <a:t>Einleitung</a:t>
            </a:r>
          </a:p>
        </p:txBody>
      </p:sp>
      <p:sp>
        <p:nvSpPr>
          <p:cNvPr id="3" name="Titel 1"/>
          <p:cNvSpPr txBox="1">
            <a:spLocks/>
          </p:cNvSpPr>
          <p:nvPr/>
        </p:nvSpPr>
        <p:spPr bwMode="auto">
          <a:xfrm>
            <a:off x="1069975" y="2052536"/>
            <a:ext cx="7218363" cy="30274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  <a:extLst/>
        </p:spPr>
        <p:txBody>
          <a:bodyPr lIns="36000" tIns="0" rIns="0" bIns="72000" anchor="b"/>
          <a:lstStyle>
            <a:lvl1pPr marL="342900" indent="-342900"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2">
              <a:spcBef>
                <a:spcPts val="600"/>
              </a:spcBef>
              <a:spcAft>
                <a:spcPct val="30000"/>
              </a:spcAft>
            </a:pPr>
            <a:r>
              <a:rPr lang="de-DE" altLang="de-DE" b="1" i="1" dirty="0">
                <a:solidFill>
                  <a:srgbClr val="2F3E7D"/>
                </a:solidFill>
              </a:rPr>
              <a:t>Vortragsgliederung</a:t>
            </a:r>
          </a:p>
          <a:p>
            <a:pPr lvl="2">
              <a:spcBef>
                <a:spcPts val="600"/>
              </a:spcBef>
              <a:spcAft>
                <a:spcPct val="30000"/>
              </a:spcAft>
            </a:pPr>
            <a:endParaRPr lang="de-DE" altLang="de-DE" b="1" i="1" dirty="0">
              <a:solidFill>
                <a:srgbClr val="2F3E7D"/>
              </a:solidFill>
            </a:endParaRPr>
          </a:p>
          <a:p>
            <a:pPr lvl="2">
              <a:spcBef>
                <a:spcPts val="600"/>
              </a:spcBef>
              <a:spcAft>
                <a:spcPct val="30000"/>
              </a:spcAft>
              <a:buFontTx/>
              <a:buAutoNum type="arabicPeriod"/>
            </a:pPr>
            <a:r>
              <a:rPr lang="de-DE" altLang="de-DE" b="1" i="1" dirty="0">
                <a:solidFill>
                  <a:srgbClr val="2F3E7D"/>
                </a:solidFill>
              </a:rPr>
              <a:t>Stand der Planungsarbeiten</a:t>
            </a:r>
          </a:p>
          <a:p>
            <a:pPr lvl="2">
              <a:spcBef>
                <a:spcPts val="600"/>
              </a:spcBef>
              <a:spcAft>
                <a:spcPct val="30000"/>
              </a:spcAft>
              <a:buFontTx/>
              <a:buAutoNum type="arabicPeriod"/>
            </a:pPr>
            <a:r>
              <a:rPr lang="de-DE" altLang="de-DE" b="1" i="1" dirty="0">
                <a:solidFill>
                  <a:srgbClr val="2F3E7D"/>
                </a:solidFill>
              </a:rPr>
              <a:t>Grundlagen der Maßnahmenplanung</a:t>
            </a:r>
          </a:p>
          <a:p>
            <a:pPr lvl="2">
              <a:spcBef>
                <a:spcPts val="600"/>
              </a:spcBef>
              <a:spcAft>
                <a:spcPct val="30000"/>
              </a:spcAft>
              <a:buFontTx/>
              <a:buAutoNum type="arabicPeriod"/>
            </a:pPr>
            <a:r>
              <a:rPr lang="de-DE" altLang="de-DE" b="1" i="1" dirty="0" err="1" smtClean="0">
                <a:solidFill>
                  <a:srgbClr val="2F3E7D"/>
                </a:solidFill>
              </a:rPr>
              <a:t>Maßnahmekategorien</a:t>
            </a:r>
            <a:r>
              <a:rPr lang="de-DE" altLang="de-DE" b="1" i="1" dirty="0" smtClean="0">
                <a:solidFill>
                  <a:srgbClr val="2F3E7D"/>
                </a:solidFill>
              </a:rPr>
              <a:t> </a:t>
            </a:r>
            <a:endParaRPr lang="de-DE" altLang="de-DE" b="1" i="1" dirty="0">
              <a:solidFill>
                <a:srgbClr val="2F3E7D"/>
              </a:solidFill>
            </a:endParaRPr>
          </a:p>
          <a:p>
            <a:pPr lvl="2">
              <a:spcBef>
                <a:spcPts val="600"/>
              </a:spcBef>
              <a:spcAft>
                <a:spcPct val="30000"/>
              </a:spcAft>
              <a:buFontTx/>
              <a:buAutoNum type="arabicPeriod"/>
            </a:pPr>
            <a:r>
              <a:rPr lang="de-DE" altLang="de-DE" b="1" i="1" dirty="0" smtClean="0">
                <a:solidFill>
                  <a:srgbClr val="2F3E7D"/>
                </a:solidFill>
              </a:rPr>
              <a:t>Maßnahmenvorschläge </a:t>
            </a:r>
            <a:r>
              <a:rPr lang="de-DE" altLang="de-DE" b="1" i="1" dirty="0">
                <a:solidFill>
                  <a:srgbClr val="2F3E7D"/>
                </a:solidFill>
              </a:rPr>
              <a:t>für die Gewässergruppen</a:t>
            </a:r>
          </a:p>
          <a:p>
            <a:pPr lvl="2">
              <a:spcBef>
                <a:spcPts val="600"/>
              </a:spcBef>
              <a:spcAft>
                <a:spcPct val="30000"/>
              </a:spcAft>
              <a:buFontTx/>
              <a:buAutoNum type="arabicPeriod"/>
            </a:pPr>
            <a:r>
              <a:rPr lang="de-DE" altLang="de-DE" b="1" i="1" dirty="0">
                <a:solidFill>
                  <a:srgbClr val="2F3E7D"/>
                </a:solidFill>
              </a:rPr>
              <a:t>Diskussion</a:t>
            </a:r>
          </a:p>
          <a:p>
            <a:pPr lvl="2">
              <a:spcBef>
                <a:spcPts val="600"/>
              </a:spcBef>
              <a:spcAft>
                <a:spcPct val="30000"/>
              </a:spcAft>
              <a:buFontTx/>
              <a:buAutoNum type="arabicPeriod"/>
            </a:pPr>
            <a:endParaRPr lang="de-DE" altLang="de-DE" b="1" i="1" dirty="0">
              <a:solidFill>
                <a:srgbClr val="2F3E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013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hteck 1"/>
          <p:cNvSpPr>
            <a:spLocks noChangeArrowheads="1"/>
          </p:cNvSpPr>
          <p:nvPr/>
        </p:nvSpPr>
        <p:spPr bwMode="auto">
          <a:xfrm>
            <a:off x="0" y="819520"/>
            <a:ext cx="9144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Aft>
                <a:spcPts val="1200"/>
              </a:spcAft>
            </a:pPr>
            <a:r>
              <a:rPr lang="de-DE" altLang="de-DE" b="1" dirty="0" smtClean="0"/>
              <a:t>Maßnahmen </a:t>
            </a:r>
            <a:r>
              <a:rPr lang="de-DE" altLang="de-DE" b="1" dirty="0"/>
              <a:t>zur Verbesserung der </a:t>
            </a:r>
            <a:r>
              <a:rPr lang="de-DE" altLang="de-DE" b="1" dirty="0" smtClean="0"/>
              <a:t>ökologischen </a:t>
            </a:r>
            <a:r>
              <a:rPr lang="de-DE" altLang="de-DE" b="1" dirty="0"/>
              <a:t>Durchgängigkeit</a:t>
            </a:r>
          </a:p>
        </p:txBody>
      </p:sp>
      <p:sp>
        <p:nvSpPr>
          <p:cNvPr id="2" name="Rechteck 1"/>
          <p:cNvSpPr/>
          <p:nvPr/>
        </p:nvSpPr>
        <p:spPr>
          <a:xfrm>
            <a:off x="475800" y="1713985"/>
            <a:ext cx="8367498" cy="30521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FF990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de-DE" sz="1600" b="1" u="sng" dirty="0">
                <a:solidFill>
                  <a:srgbClr val="002060"/>
                </a:solidFill>
              </a:rPr>
              <a:t>Maßnahmen zur Verbesserung der </a:t>
            </a:r>
            <a:r>
              <a:rPr lang="de-DE" sz="1600" b="1" u="sng" dirty="0" smtClean="0">
                <a:solidFill>
                  <a:schemeClr val="tx2">
                    <a:lumMod val="75000"/>
                  </a:schemeClr>
                </a:solidFill>
              </a:rPr>
              <a:t>ökologischen Durchgängigkeit</a:t>
            </a:r>
            <a:r>
              <a:rPr lang="de-DE" sz="1600" b="1" u="sng" dirty="0">
                <a:solidFill>
                  <a:srgbClr val="002060"/>
                </a:solidFill>
              </a:rPr>
              <a:t>:</a:t>
            </a:r>
          </a:p>
          <a:p>
            <a:pPr marL="171450" indent="-1714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600" b="1" dirty="0">
                <a:solidFill>
                  <a:srgbClr val="002060"/>
                </a:solidFill>
              </a:rPr>
              <a:t>Stauanlage / Sohlabsturz für die Herstellung der Durchgängigkeit ersatzlos </a:t>
            </a:r>
            <a:r>
              <a:rPr lang="de-DE" sz="1600" b="1" dirty="0" err="1">
                <a:solidFill>
                  <a:srgbClr val="002060"/>
                </a:solidFill>
              </a:rPr>
              <a:t>rückbauen</a:t>
            </a:r>
            <a:r>
              <a:rPr lang="de-DE" sz="1600" b="1" dirty="0">
                <a:solidFill>
                  <a:srgbClr val="002060"/>
                </a:solidFill>
              </a:rPr>
              <a:t> (69_01)</a:t>
            </a:r>
          </a:p>
          <a:p>
            <a:pPr marL="171450" indent="-1714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600" b="1" dirty="0">
                <a:solidFill>
                  <a:srgbClr val="002060"/>
                </a:solidFill>
              </a:rPr>
              <a:t>Stauanlage / Sohlabsturz für die Herstellung der Durchgängigkeit durch raue Rampe / Gleite ersetzen (69_02)</a:t>
            </a:r>
          </a:p>
          <a:p>
            <a:pPr marL="171450" indent="-1714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600" b="1" dirty="0">
                <a:solidFill>
                  <a:srgbClr val="002060"/>
                </a:solidFill>
              </a:rPr>
              <a:t>Sohlrampe / -gleite nachbessern / optimieren (69_04)</a:t>
            </a:r>
          </a:p>
          <a:p>
            <a:pPr marL="171450" indent="-1714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600" b="1" dirty="0" smtClean="0">
                <a:solidFill>
                  <a:srgbClr val="002060"/>
                </a:solidFill>
              </a:rPr>
              <a:t>Umgehungsgerinne </a:t>
            </a:r>
            <a:r>
              <a:rPr lang="de-DE" sz="1600" b="1" dirty="0">
                <a:solidFill>
                  <a:srgbClr val="002060"/>
                </a:solidFill>
              </a:rPr>
              <a:t>anlegen (69_07)</a:t>
            </a:r>
          </a:p>
          <a:p>
            <a:pPr marL="171450" indent="-171450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600" b="1" dirty="0" smtClean="0">
                <a:solidFill>
                  <a:srgbClr val="002060"/>
                </a:solidFill>
              </a:rPr>
              <a:t>Verrohrung </a:t>
            </a:r>
            <a:r>
              <a:rPr lang="de-DE" sz="1600" b="1" dirty="0">
                <a:solidFill>
                  <a:srgbClr val="002060"/>
                </a:solidFill>
              </a:rPr>
              <a:t>öffnen (69_09)</a:t>
            </a:r>
          </a:p>
          <a:p>
            <a:pPr marL="171450" indent="-171450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600" b="1" dirty="0" smtClean="0">
                <a:solidFill>
                  <a:srgbClr val="002060"/>
                </a:solidFill>
              </a:rPr>
              <a:t>Durchlass </a:t>
            </a:r>
            <a:r>
              <a:rPr lang="de-DE" sz="1600" b="1" dirty="0" err="1">
                <a:solidFill>
                  <a:srgbClr val="002060"/>
                </a:solidFill>
              </a:rPr>
              <a:t>rückbauen</a:t>
            </a:r>
            <a:r>
              <a:rPr lang="de-DE" sz="1600" b="1" dirty="0">
                <a:solidFill>
                  <a:srgbClr val="002060"/>
                </a:solidFill>
              </a:rPr>
              <a:t> oder umgestalten (z.B. durch Errichtung einer Furt (69_10</a:t>
            </a:r>
            <a:r>
              <a:rPr lang="de-DE" sz="1600" b="1" dirty="0" smtClean="0">
                <a:solidFill>
                  <a:srgbClr val="002060"/>
                </a:solidFill>
              </a:rPr>
              <a:t>)</a:t>
            </a:r>
            <a:endParaRPr lang="de-DE" sz="1600" b="1" dirty="0">
              <a:solidFill>
                <a:srgbClr val="002060"/>
              </a:solidFill>
            </a:endParaRPr>
          </a:p>
          <a:p>
            <a:pPr marL="171450" indent="-171450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de-DE" sz="1600" b="1" dirty="0">
                <a:solidFill>
                  <a:srgbClr val="002060"/>
                </a:solidFill>
              </a:rPr>
              <a:t>sonstige Maßnahme zur Herstellung der linearen Durchgängigkeit (69_99) </a:t>
            </a:r>
          </a:p>
          <a:p>
            <a:pPr marL="171450" indent="-171450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endParaRPr lang="de-DE" sz="1600" b="1" dirty="0">
              <a:solidFill>
                <a:srgbClr val="002060"/>
              </a:solidFill>
            </a:endParaRPr>
          </a:p>
        </p:txBody>
      </p:sp>
      <p:sp>
        <p:nvSpPr>
          <p:cNvPr id="5" name="Rectangle 2"/>
          <p:cNvSpPr>
            <a:spLocks noGrp="1"/>
          </p:cNvSpPr>
          <p:nvPr>
            <p:ph type="title" idx="4294967295"/>
          </p:nvPr>
        </p:nvSpPr>
        <p:spPr>
          <a:xfrm>
            <a:off x="1780162" y="58738"/>
            <a:ext cx="6575898" cy="561975"/>
          </a:xfrm>
        </p:spPr>
        <p:txBody>
          <a:bodyPr/>
          <a:lstStyle/>
          <a:p>
            <a:r>
              <a:rPr lang="de-DE" altLang="de-DE" sz="2000" b="1" dirty="0" smtClean="0">
                <a:solidFill>
                  <a:schemeClr val="bg1"/>
                </a:solidFill>
              </a:rPr>
              <a:t>Maßnahmenkategorien Fließgewässer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111844" y="1384915"/>
            <a:ext cx="8925147" cy="3773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de-DE" sz="1600" b="1" dirty="0" smtClean="0">
                <a:solidFill>
                  <a:srgbClr val="002060"/>
                </a:solidFill>
              </a:rPr>
              <a:t>Maßnahme 69_02: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de-DE" sz="1600" b="1" dirty="0" smtClean="0">
                <a:solidFill>
                  <a:srgbClr val="002060"/>
                </a:solidFill>
              </a:rPr>
              <a:t>„Stauanlage </a:t>
            </a:r>
            <a:r>
              <a:rPr lang="de-DE" sz="1600" b="1" dirty="0">
                <a:solidFill>
                  <a:srgbClr val="002060"/>
                </a:solidFill>
              </a:rPr>
              <a:t>/ Sohlabsturz für die Herstellung der Durchgängigkeit durch raue Rampe / Gleite </a:t>
            </a:r>
            <a:r>
              <a:rPr lang="de-DE" sz="1600" b="1" dirty="0" smtClean="0">
                <a:solidFill>
                  <a:srgbClr val="002060"/>
                </a:solidFill>
              </a:rPr>
              <a:t>ersetzen“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de-DE" sz="1600" b="1" dirty="0" smtClean="0">
              <a:solidFill>
                <a:srgbClr val="002060"/>
              </a:solidFill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de-DE" sz="1600" b="1" dirty="0" smtClean="0">
                <a:solidFill>
                  <a:srgbClr val="002060"/>
                </a:solidFill>
              </a:rPr>
              <a:t>Planung für: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de-DE" sz="1600" dirty="0" smtClean="0">
                <a:solidFill>
                  <a:srgbClr val="002060"/>
                </a:solidFill>
              </a:rPr>
              <a:t>Natürliche, erheblich veränderte und künstliche Gewässer in natürlicher Ausprägung und stetiger Wasserführung mit ökologisch nicht durchgängigen Staustufen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de-DE" sz="1600" b="1" dirty="0" smtClean="0">
                <a:solidFill>
                  <a:srgbClr val="002060"/>
                </a:solidFill>
              </a:rPr>
              <a:t>Ziel: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de-DE" sz="1600" dirty="0" smtClean="0">
                <a:solidFill>
                  <a:srgbClr val="002060"/>
                </a:solidFill>
              </a:rPr>
              <a:t>Herstellung der Durchgängigkeit für Fische und Makrozoobenthos, d.h. </a:t>
            </a: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600" dirty="0" smtClean="0">
                <a:solidFill>
                  <a:srgbClr val="002060"/>
                </a:solidFill>
              </a:rPr>
              <a:t>Rückbau von Sohlabstürzen als Wanderbarrieren,</a:t>
            </a: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600" dirty="0" smtClean="0">
                <a:solidFill>
                  <a:srgbClr val="002060"/>
                </a:solidFill>
              </a:rPr>
              <a:t>Abbau des Gefälles über eine längere Strecke, dadurch </a:t>
            </a:r>
            <a:r>
              <a:rPr lang="de-DE" sz="1600" dirty="0" err="1" smtClean="0">
                <a:solidFill>
                  <a:srgbClr val="002060"/>
                </a:solidFill>
              </a:rPr>
              <a:t>Vergleichmäßigung</a:t>
            </a:r>
            <a:r>
              <a:rPr lang="de-DE" sz="1600" dirty="0" smtClean="0">
                <a:solidFill>
                  <a:srgbClr val="002060"/>
                </a:solidFill>
              </a:rPr>
              <a:t> der Fließgeschwindigkeit und Abbau von Rückstauflächen </a:t>
            </a: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rgbClr val="002060"/>
                </a:solidFill>
              </a:rPr>
              <a:t>p</a:t>
            </a:r>
            <a:r>
              <a:rPr lang="de-DE" sz="1600" dirty="0" smtClean="0">
                <a:solidFill>
                  <a:srgbClr val="002060"/>
                </a:solidFill>
              </a:rPr>
              <a:t>unktuelle Verbesserung der Gewässerstruktur</a:t>
            </a:r>
            <a:endParaRPr lang="de-DE" sz="1600" dirty="0">
              <a:solidFill>
                <a:srgbClr val="002060"/>
              </a:solidFill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de-DE" sz="1600" b="1" dirty="0">
              <a:solidFill>
                <a:srgbClr val="002060"/>
              </a:solidFill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94187" y="4977873"/>
            <a:ext cx="2071992" cy="1779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92999" y="4980799"/>
            <a:ext cx="2179001" cy="1776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17915" y="4977873"/>
            <a:ext cx="2140086" cy="17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5096" y="4980799"/>
            <a:ext cx="2130358" cy="1798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feld 18"/>
          <p:cNvSpPr txBox="1"/>
          <p:nvPr/>
        </p:nvSpPr>
        <p:spPr>
          <a:xfrm>
            <a:off x="3154174" y="6487109"/>
            <a:ext cx="17412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 err="1" smtClean="0">
                <a:solidFill>
                  <a:schemeClr val="bg1"/>
                </a:solidFill>
              </a:rPr>
              <a:t>Trebehnseegraben</a:t>
            </a:r>
            <a:endParaRPr lang="de-DE" sz="1200" b="1" dirty="0">
              <a:solidFill>
                <a:schemeClr val="bg1"/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155640" y="6501578"/>
            <a:ext cx="17412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 smtClean="0">
                <a:solidFill>
                  <a:schemeClr val="bg1"/>
                </a:solidFill>
              </a:rPr>
              <a:t>Hammerfließ</a:t>
            </a:r>
            <a:endParaRPr lang="de-DE" sz="1200" b="1" dirty="0">
              <a:solidFill>
                <a:schemeClr val="bg1"/>
              </a:solidFill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5515592" y="6463493"/>
            <a:ext cx="17412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 err="1" smtClean="0">
                <a:solidFill>
                  <a:schemeClr val="bg1"/>
                </a:solidFill>
              </a:rPr>
              <a:t>Trebowseegraben</a:t>
            </a:r>
            <a:endParaRPr lang="de-DE" sz="1200" b="1" dirty="0">
              <a:solidFill>
                <a:schemeClr val="bg1"/>
              </a:solidFill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6984453" y="6327300"/>
            <a:ext cx="1741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 err="1" smtClean="0">
                <a:solidFill>
                  <a:schemeClr val="bg1"/>
                </a:solidFill>
              </a:rPr>
              <a:t>Ahrensdorfer</a:t>
            </a:r>
            <a:r>
              <a:rPr lang="de-DE" sz="1200" b="1" dirty="0" smtClean="0">
                <a:solidFill>
                  <a:schemeClr val="bg1"/>
                </a:solidFill>
              </a:rPr>
              <a:t> </a:t>
            </a:r>
          </a:p>
          <a:p>
            <a:r>
              <a:rPr lang="de-DE" sz="1200" b="1" dirty="0" smtClean="0">
                <a:solidFill>
                  <a:schemeClr val="bg1"/>
                </a:solidFill>
              </a:rPr>
              <a:t>Kanal</a:t>
            </a:r>
            <a:endParaRPr lang="de-DE" sz="1200" b="1" dirty="0">
              <a:solidFill>
                <a:schemeClr val="bg1"/>
              </a:solidFill>
            </a:endParaRPr>
          </a:p>
        </p:txBody>
      </p:sp>
      <p:sp>
        <p:nvSpPr>
          <p:cNvPr id="13" name="Rechteck 1"/>
          <p:cNvSpPr>
            <a:spLocks noChangeArrowheads="1"/>
          </p:cNvSpPr>
          <p:nvPr/>
        </p:nvSpPr>
        <p:spPr bwMode="auto">
          <a:xfrm>
            <a:off x="0" y="819520"/>
            <a:ext cx="9144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Aft>
                <a:spcPts val="1200"/>
              </a:spcAft>
            </a:pPr>
            <a:r>
              <a:rPr lang="de-DE" altLang="de-DE" b="1" dirty="0" smtClean="0"/>
              <a:t>Maßnahmen </a:t>
            </a:r>
            <a:r>
              <a:rPr lang="de-DE" altLang="de-DE" b="1" dirty="0"/>
              <a:t>zur Verbesserung der </a:t>
            </a:r>
            <a:r>
              <a:rPr lang="de-DE" altLang="de-DE" b="1" dirty="0" smtClean="0"/>
              <a:t>ökologischen </a:t>
            </a:r>
            <a:r>
              <a:rPr lang="de-DE" altLang="de-DE" b="1" dirty="0"/>
              <a:t>Durchgängigkeit</a:t>
            </a:r>
          </a:p>
        </p:txBody>
      </p:sp>
      <p:sp>
        <p:nvSpPr>
          <p:cNvPr id="14" name="Rectangle 2"/>
          <p:cNvSpPr>
            <a:spLocks noGrp="1"/>
          </p:cNvSpPr>
          <p:nvPr>
            <p:ph type="title" idx="4294967295"/>
          </p:nvPr>
        </p:nvSpPr>
        <p:spPr>
          <a:xfrm>
            <a:off x="1780162" y="58738"/>
            <a:ext cx="6575898" cy="561975"/>
          </a:xfrm>
        </p:spPr>
        <p:txBody>
          <a:bodyPr/>
          <a:lstStyle/>
          <a:p>
            <a:r>
              <a:rPr lang="de-DE" altLang="de-DE" sz="2000" b="1" dirty="0" smtClean="0">
                <a:solidFill>
                  <a:schemeClr val="bg1"/>
                </a:solidFill>
              </a:rPr>
              <a:t>Maßnahmenkategorien Fließgewässer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51738" y="891208"/>
            <a:ext cx="592290" cy="656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3909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1"/>
          <p:cNvSpPr>
            <a:spLocks noChangeArrowheads="1"/>
          </p:cNvSpPr>
          <p:nvPr/>
        </p:nvSpPr>
        <p:spPr bwMode="auto">
          <a:xfrm>
            <a:off x="0" y="819520"/>
            <a:ext cx="9144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Aft>
                <a:spcPts val="1200"/>
              </a:spcAft>
            </a:pPr>
            <a:r>
              <a:rPr lang="de-DE" altLang="de-DE" b="1" dirty="0" smtClean="0"/>
              <a:t>Maßnahmen </a:t>
            </a:r>
            <a:r>
              <a:rPr lang="de-DE" altLang="de-DE" b="1" dirty="0"/>
              <a:t>zur Verbesserung der </a:t>
            </a:r>
            <a:r>
              <a:rPr lang="de-DE" altLang="de-DE" b="1" dirty="0" smtClean="0"/>
              <a:t>ökologischen </a:t>
            </a:r>
            <a:r>
              <a:rPr lang="de-DE" altLang="de-DE" b="1" dirty="0"/>
              <a:t>Durchgängigkeit</a:t>
            </a:r>
          </a:p>
        </p:txBody>
      </p:sp>
      <p:sp>
        <p:nvSpPr>
          <p:cNvPr id="10" name="Freihandform 9"/>
          <p:cNvSpPr/>
          <p:nvPr/>
        </p:nvSpPr>
        <p:spPr>
          <a:xfrm>
            <a:off x="-243191" y="4152257"/>
            <a:ext cx="9075906" cy="507288"/>
          </a:xfrm>
          <a:custGeom>
            <a:avLst/>
            <a:gdLst>
              <a:gd name="connsiteX0" fmla="*/ 8210144 w 8210144"/>
              <a:gd name="connsiteY0" fmla="*/ 23200 h 558221"/>
              <a:gd name="connsiteX1" fmla="*/ 6789906 w 8210144"/>
              <a:gd name="connsiteY1" fmla="*/ 3744 h 558221"/>
              <a:gd name="connsiteX2" fmla="*/ 6352161 w 8210144"/>
              <a:gd name="connsiteY2" fmla="*/ 3744 h 558221"/>
              <a:gd name="connsiteX3" fmla="*/ 6186791 w 8210144"/>
              <a:gd name="connsiteY3" fmla="*/ 42655 h 558221"/>
              <a:gd name="connsiteX4" fmla="*/ 6050604 w 8210144"/>
              <a:gd name="connsiteY4" fmla="*/ 373395 h 558221"/>
              <a:gd name="connsiteX5" fmla="*/ 5758774 w 8210144"/>
              <a:gd name="connsiteY5" fmla="*/ 441489 h 558221"/>
              <a:gd name="connsiteX6" fmla="*/ 4980561 w 8210144"/>
              <a:gd name="connsiteY6" fmla="*/ 441489 h 558221"/>
              <a:gd name="connsiteX7" fmla="*/ 1955259 w 8210144"/>
              <a:gd name="connsiteY7" fmla="*/ 509583 h 558221"/>
              <a:gd name="connsiteX8" fmla="*/ 0 w 8210144"/>
              <a:gd name="connsiteY8" fmla="*/ 558221 h 558221"/>
              <a:gd name="connsiteX0" fmla="*/ 8326876 w 8326876"/>
              <a:gd name="connsiteY0" fmla="*/ 23200 h 558221"/>
              <a:gd name="connsiteX1" fmla="*/ 6789906 w 8326876"/>
              <a:gd name="connsiteY1" fmla="*/ 3744 h 558221"/>
              <a:gd name="connsiteX2" fmla="*/ 6352161 w 8326876"/>
              <a:gd name="connsiteY2" fmla="*/ 3744 h 558221"/>
              <a:gd name="connsiteX3" fmla="*/ 6186791 w 8326876"/>
              <a:gd name="connsiteY3" fmla="*/ 42655 h 558221"/>
              <a:gd name="connsiteX4" fmla="*/ 6050604 w 8326876"/>
              <a:gd name="connsiteY4" fmla="*/ 373395 h 558221"/>
              <a:gd name="connsiteX5" fmla="*/ 5758774 w 8326876"/>
              <a:gd name="connsiteY5" fmla="*/ 441489 h 558221"/>
              <a:gd name="connsiteX6" fmla="*/ 4980561 w 8326876"/>
              <a:gd name="connsiteY6" fmla="*/ 441489 h 558221"/>
              <a:gd name="connsiteX7" fmla="*/ 1955259 w 8326876"/>
              <a:gd name="connsiteY7" fmla="*/ 509583 h 558221"/>
              <a:gd name="connsiteX8" fmla="*/ 0 w 8326876"/>
              <a:gd name="connsiteY8" fmla="*/ 558221 h 558221"/>
              <a:gd name="connsiteX0" fmla="*/ 8365787 w 8365787"/>
              <a:gd name="connsiteY0" fmla="*/ 0 h 564204"/>
              <a:gd name="connsiteX1" fmla="*/ 6789906 w 8365787"/>
              <a:gd name="connsiteY1" fmla="*/ 9727 h 564204"/>
              <a:gd name="connsiteX2" fmla="*/ 6352161 w 8365787"/>
              <a:gd name="connsiteY2" fmla="*/ 9727 h 564204"/>
              <a:gd name="connsiteX3" fmla="*/ 6186791 w 8365787"/>
              <a:gd name="connsiteY3" fmla="*/ 48638 h 564204"/>
              <a:gd name="connsiteX4" fmla="*/ 6050604 w 8365787"/>
              <a:gd name="connsiteY4" fmla="*/ 379378 h 564204"/>
              <a:gd name="connsiteX5" fmla="*/ 5758774 w 8365787"/>
              <a:gd name="connsiteY5" fmla="*/ 447472 h 564204"/>
              <a:gd name="connsiteX6" fmla="*/ 4980561 w 8365787"/>
              <a:gd name="connsiteY6" fmla="*/ 447472 h 564204"/>
              <a:gd name="connsiteX7" fmla="*/ 1955259 w 8365787"/>
              <a:gd name="connsiteY7" fmla="*/ 515566 h 564204"/>
              <a:gd name="connsiteX8" fmla="*/ 0 w 8365787"/>
              <a:gd name="connsiteY8" fmla="*/ 564204 h 564204"/>
              <a:gd name="connsiteX0" fmla="*/ 9075906 w 9075906"/>
              <a:gd name="connsiteY0" fmla="*/ 0 h 573931"/>
              <a:gd name="connsiteX1" fmla="*/ 7500025 w 9075906"/>
              <a:gd name="connsiteY1" fmla="*/ 9727 h 573931"/>
              <a:gd name="connsiteX2" fmla="*/ 7062280 w 9075906"/>
              <a:gd name="connsiteY2" fmla="*/ 9727 h 573931"/>
              <a:gd name="connsiteX3" fmla="*/ 6896910 w 9075906"/>
              <a:gd name="connsiteY3" fmla="*/ 48638 h 573931"/>
              <a:gd name="connsiteX4" fmla="*/ 6760723 w 9075906"/>
              <a:gd name="connsiteY4" fmla="*/ 379378 h 573931"/>
              <a:gd name="connsiteX5" fmla="*/ 6468893 w 9075906"/>
              <a:gd name="connsiteY5" fmla="*/ 447472 h 573931"/>
              <a:gd name="connsiteX6" fmla="*/ 5690680 w 9075906"/>
              <a:gd name="connsiteY6" fmla="*/ 447472 h 573931"/>
              <a:gd name="connsiteX7" fmla="*/ 2665378 w 9075906"/>
              <a:gd name="connsiteY7" fmla="*/ 515566 h 573931"/>
              <a:gd name="connsiteX8" fmla="*/ 0 w 9075906"/>
              <a:gd name="connsiteY8" fmla="*/ 573931 h 573931"/>
              <a:gd name="connsiteX0" fmla="*/ 9075906 w 9075906"/>
              <a:gd name="connsiteY0" fmla="*/ 1450 h 575381"/>
              <a:gd name="connsiteX1" fmla="*/ 7500025 w 9075906"/>
              <a:gd name="connsiteY1" fmla="*/ 11177 h 575381"/>
              <a:gd name="connsiteX2" fmla="*/ 7062280 w 9075906"/>
              <a:gd name="connsiteY2" fmla="*/ 11177 h 575381"/>
              <a:gd name="connsiteX3" fmla="*/ 6906638 w 9075906"/>
              <a:gd name="connsiteY3" fmla="*/ 166820 h 575381"/>
              <a:gd name="connsiteX4" fmla="*/ 6760723 w 9075906"/>
              <a:gd name="connsiteY4" fmla="*/ 380828 h 575381"/>
              <a:gd name="connsiteX5" fmla="*/ 6468893 w 9075906"/>
              <a:gd name="connsiteY5" fmla="*/ 448922 h 575381"/>
              <a:gd name="connsiteX6" fmla="*/ 5690680 w 9075906"/>
              <a:gd name="connsiteY6" fmla="*/ 448922 h 575381"/>
              <a:gd name="connsiteX7" fmla="*/ 2665378 w 9075906"/>
              <a:gd name="connsiteY7" fmla="*/ 517016 h 575381"/>
              <a:gd name="connsiteX8" fmla="*/ 0 w 9075906"/>
              <a:gd name="connsiteY8" fmla="*/ 575381 h 575381"/>
              <a:gd name="connsiteX0" fmla="*/ 9075906 w 9075906"/>
              <a:gd name="connsiteY0" fmla="*/ 1450 h 575381"/>
              <a:gd name="connsiteX1" fmla="*/ 7500025 w 9075906"/>
              <a:gd name="connsiteY1" fmla="*/ 11177 h 575381"/>
              <a:gd name="connsiteX2" fmla="*/ 7062280 w 9075906"/>
              <a:gd name="connsiteY2" fmla="*/ 11177 h 575381"/>
              <a:gd name="connsiteX3" fmla="*/ 6906638 w 9075906"/>
              <a:gd name="connsiteY3" fmla="*/ 166820 h 575381"/>
              <a:gd name="connsiteX4" fmla="*/ 6760723 w 9075906"/>
              <a:gd name="connsiteY4" fmla="*/ 380828 h 575381"/>
              <a:gd name="connsiteX5" fmla="*/ 6468893 w 9075906"/>
              <a:gd name="connsiteY5" fmla="*/ 448922 h 575381"/>
              <a:gd name="connsiteX6" fmla="*/ 5690680 w 9075906"/>
              <a:gd name="connsiteY6" fmla="*/ 380829 h 575381"/>
              <a:gd name="connsiteX7" fmla="*/ 2665378 w 9075906"/>
              <a:gd name="connsiteY7" fmla="*/ 517016 h 575381"/>
              <a:gd name="connsiteX8" fmla="*/ 0 w 9075906"/>
              <a:gd name="connsiteY8" fmla="*/ 575381 h 575381"/>
              <a:gd name="connsiteX0" fmla="*/ 9075906 w 9075906"/>
              <a:gd name="connsiteY0" fmla="*/ 1450 h 575381"/>
              <a:gd name="connsiteX1" fmla="*/ 7500025 w 9075906"/>
              <a:gd name="connsiteY1" fmla="*/ 11177 h 575381"/>
              <a:gd name="connsiteX2" fmla="*/ 7062280 w 9075906"/>
              <a:gd name="connsiteY2" fmla="*/ 11177 h 575381"/>
              <a:gd name="connsiteX3" fmla="*/ 6906638 w 9075906"/>
              <a:gd name="connsiteY3" fmla="*/ 166820 h 575381"/>
              <a:gd name="connsiteX4" fmla="*/ 6760723 w 9075906"/>
              <a:gd name="connsiteY4" fmla="*/ 380828 h 575381"/>
              <a:gd name="connsiteX5" fmla="*/ 6468893 w 9075906"/>
              <a:gd name="connsiteY5" fmla="*/ 361373 h 575381"/>
              <a:gd name="connsiteX6" fmla="*/ 5690680 w 9075906"/>
              <a:gd name="connsiteY6" fmla="*/ 380829 h 575381"/>
              <a:gd name="connsiteX7" fmla="*/ 2665378 w 9075906"/>
              <a:gd name="connsiteY7" fmla="*/ 517016 h 575381"/>
              <a:gd name="connsiteX8" fmla="*/ 0 w 9075906"/>
              <a:gd name="connsiteY8" fmla="*/ 575381 h 575381"/>
              <a:gd name="connsiteX0" fmla="*/ 9075906 w 9075906"/>
              <a:gd name="connsiteY0" fmla="*/ 1450 h 575381"/>
              <a:gd name="connsiteX1" fmla="*/ 7500025 w 9075906"/>
              <a:gd name="connsiteY1" fmla="*/ 11177 h 575381"/>
              <a:gd name="connsiteX2" fmla="*/ 7062280 w 9075906"/>
              <a:gd name="connsiteY2" fmla="*/ 11177 h 575381"/>
              <a:gd name="connsiteX3" fmla="*/ 6906638 w 9075906"/>
              <a:gd name="connsiteY3" fmla="*/ 166820 h 575381"/>
              <a:gd name="connsiteX4" fmla="*/ 6799634 w 9075906"/>
              <a:gd name="connsiteY4" fmla="*/ 303007 h 575381"/>
              <a:gd name="connsiteX5" fmla="*/ 6468893 w 9075906"/>
              <a:gd name="connsiteY5" fmla="*/ 361373 h 575381"/>
              <a:gd name="connsiteX6" fmla="*/ 5690680 w 9075906"/>
              <a:gd name="connsiteY6" fmla="*/ 380829 h 575381"/>
              <a:gd name="connsiteX7" fmla="*/ 2665378 w 9075906"/>
              <a:gd name="connsiteY7" fmla="*/ 517016 h 575381"/>
              <a:gd name="connsiteX8" fmla="*/ 0 w 9075906"/>
              <a:gd name="connsiteY8" fmla="*/ 575381 h 575381"/>
              <a:gd name="connsiteX0" fmla="*/ 9075906 w 9075906"/>
              <a:gd name="connsiteY0" fmla="*/ 1450 h 575381"/>
              <a:gd name="connsiteX1" fmla="*/ 7500025 w 9075906"/>
              <a:gd name="connsiteY1" fmla="*/ 11177 h 575381"/>
              <a:gd name="connsiteX2" fmla="*/ 7062280 w 9075906"/>
              <a:gd name="connsiteY2" fmla="*/ 11177 h 575381"/>
              <a:gd name="connsiteX3" fmla="*/ 6906638 w 9075906"/>
              <a:gd name="connsiteY3" fmla="*/ 166820 h 575381"/>
              <a:gd name="connsiteX4" fmla="*/ 6799634 w 9075906"/>
              <a:gd name="connsiteY4" fmla="*/ 303007 h 575381"/>
              <a:gd name="connsiteX5" fmla="*/ 6468893 w 9075906"/>
              <a:gd name="connsiteY5" fmla="*/ 361373 h 575381"/>
              <a:gd name="connsiteX6" fmla="*/ 5690680 w 9075906"/>
              <a:gd name="connsiteY6" fmla="*/ 380829 h 575381"/>
              <a:gd name="connsiteX7" fmla="*/ 2704289 w 9075906"/>
              <a:gd name="connsiteY7" fmla="*/ 448923 h 575381"/>
              <a:gd name="connsiteX8" fmla="*/ 0 w 9075906"/>
              <a:gd name="connsiteY8" fmla="*/ 575381 h 575381"/>
              <a:gd name="connsiteX0" fmla="*/ 9075906 w 9075906"/>
              <a:gd name="connsiteY0" fmla="*/ 1450 h 507288"/>
              <a:gd name="connsiteX1" fmla="*/ 7500025 w 9075906"/>
              <a:gd name="connsiteY1" fmla="*/ 11177 h 507288"/>
              <a:gd name="connsiteX2" fmla="*/ 7062280 w 9075906"/>
              <a:gd name="connsiteY2" fmla="*/ 11177 h 507288"/>
              <a:gd name="connsiteX3" fmla="*/ 6906638 w 9075906"/>
              <a:gd name="connsiteY3" fmla="*/ 166820 h 507288"/>
              <a:gd name="connsiteX4" fmla="*/ 6799634 w 9075906"/>
              <a:gd name="connsiteY4" fmla="*/ 303007 h 507288"/>
              <a:gd name="connsiteX5" fmla="*/ 6468893 w 9075906"/>
              <a:gd name="connsiteY5" fmla="*/ 361373 h 507288"/>
              <a:gd name="connsiteX6" fmla="*/ 5690680 w 9075906"/>
              <a:gd name="connsiteY6" fmla="*/ 380829 h 507288"/>
              <a:gd name="connsiteX7" fmla="*/ 2704289 w 9075906"/>
              <a:gd name="connsiteY7" fmla="*/ 448923 h 507288"/>
              <a:gd name="connsiteX8" fmla="*/ 0 w 9075906"/>
              <a:gd name="connsiteY8" fmla="*/ 507288 h 507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75906" h="507288">
                <a:moveTo>
                  <a:pt x="9075906" y="1450"/>
                </a:moveTo>
                <a:lnTo>
                  <a:pt x="7500025" y="11177"/>
                </a:lnTo>
                <a:cubicBezTo>
                  <a:pt x="7164421" y="12798"/>
                  <a:pt x="7161178" y="-14763"/>
                  <a:pt x="7062280" y="11177"/>
                </a:cubicBezTo>
                <a:cubicBezTo>
                  <a:pt x="6963382" y="37117"/>
                  <a:pt x="6950412" y="118182"/>
                  <a:pt x="6906638" y="166820"/>
                </a:cubicBezTo>
                <a:cubicBezTo>
                  <a:pt x="6862864" y="215458"/>
                  <a:pt x="6872592" y="270581"/>
                  <a:pt x="6799634" y="303007"/>
                </a:cubicBezTo>
                <a:cubicBezTo>
                  <a:pt x="6726676" y="335433"/>
                  <a:pt x="6653719" y="348403"/>
                  <a:pt x="6468893" y="361373"/>
                </a:cubicBezTo>
                <a:cubicBezTo>
                  <a:pt x="6284067" y="374343"/>
                  <a:pt x="6318114" y="366237"/>
                  <a:pt x="5690680" y="380829"/>
                </a:cubicBezTo>
                <a:lnTo>
                  <a:pt x="2704289" y="448923"/>
                </a:lnTo>
                <a:lnTo>
                  <a:pt x="0" y="507288"/>
                </a:lnTo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26" name="Picture 2" descr="C:\Users\sue33\AppData\Local\Microsoft\Windows\Temporary Internet Files\Content.IE5\WU1L19R7\MC900233594[1].wmf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03415" y="4669277"/>
            <a:ext cx="404872" cy="203363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sue33\AppData\Local\Microsoft\Windows\Temporary Internet Files\Content.IE5\WU1L19R7\MC900233594[1].wmf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9520" y="4704924"/>
            <a:ext cx="308830" cy="155122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7" name="Gruppieren 46"/>
          <p:cNvGrpSpPr/>
          <p:nvPr/>
        </p:nvGrpSpPr>
        <p:grpSpPr>
          <a:xfrm rot="1615810">
            <a:off x="6498076" y="4294031"/>
            <a:ext cx="301558" cy="165371"/>
            <a:chOff x="4873557" y="5291847"/>
            <a:chExt cx="301558" cy="165371"/>
          </a:xfrm>
        </p:grpSpPr>
        <p:cxnSp>
          <p:nvCxnSpPr>
            <p:cNvPr id="31" name="Gerade Verbindung 30"/>
            <p:cNvCxnSpPr/>
            <p:nvPr/>
          </p:nvCxnSpPr>
          <p:spPr>
            <a:xfrm flipH="1">
              <a:off x="4873557" y="5291847"/>
              <a:ext cx="301558" cy="15564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39"/>
            <p:cNvCxnSpPr/>
            <p:nvPr/>
          </p:nvCxnSpPr>
          <p:spPr>
            <a:xfrm flipH="1" flipV="1">
              <a:off x="4880851" y="5301575"/>
              <a:ext cx="284536" cy="15564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Rechteck 51"/>
          <p:cNvSpPr/>
          <p:nvPr/>
        </p:nvSpPr>
        <p:spPr>
          <a:xfrm>
            <a:off x="0" y="4966173"/>
            <a:ext cx="9144000" cy="9144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Rechteck 2"/>
          <p:cNvSpPr/>
          <p:nvPr/>
        </p:nvSpPr>
        <p:spPr>
          <a:xfrm>
            <a:off x="6809362" y="4319081"/>
            <a:ext cx="233464" cy="836579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60" name="Gerade Verbindung mit Pfeil 59"/>
          <p:cNvCxnSpPr/>
          <p:nvPr/>
        </p:nvCxnSpPr>
        <p:spPr>
          <a:xfrm flipH="1">
            <a:off x="7529209" y="4085617"/>
            <a:ext cx="729574" cy="0"/>
          </a:xfrm>
          <a:prstGeom prst="straightConnector1">
            <a:avLst/>
          </a:prstGeom>
          <a:ln w="28575">
            <a:solidFill>
              <a:srgbClr val="00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Gerade Verbindung mit Pfeil 62"/>
          <p:cNvCxnSpPr/>
          <p:nvPr/>
        </p:nvCxnSpPr>
        <p:spPr>
          <a:xfrm flipH="1">
            <a:off x="4286260" y="4477781"/>
            <a:ext cx="729574" cy="0"/>
          </a:xfrm>
          <a:prstGeom prst="straightConnector1">
            <a:avLst/>
          </a:prstGeom>
          <a:ln w="28575">
            <a:solidFill>
              <a:srgbClr val="00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Gerade Verbindung mit Pfeil 63"/>
          <p:cNvCxnSpPr/>
          <p:nvPr/>
        </p:nvCxnSpPr>
        <p:spPr>
          <a:xfrm flipH="1">
            <a:off x="6399759" y="4146167"/>
            <a:ext cx="212387" cy="298315"/>
          </a:xfrm>
          <a:prstGeom prst="straightConnector1">
            <a:avLst/>
          </a:prstGeom>
          <a:ln w="28575">
            <a:solidFill>
              <a:srgbClr val="00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2"/>
          <p:cNvSpPr>
            <a:spLocks noGrp="1"/>
          </p:cNvSpPr>
          <p:nvPr>
            <p:ph type="title" idx="4294967295"/>
          </p:nvPr>
        </p:nvSpPr>
        <p:spPr>
          <a:xfrm>
            <a:off x="1780162" y="58738"/>
            <a:ext cx="6575898" cy="561975"/>
          </a:xfrm>
        </p:spPr>
        <p:txBody>
          <a:bodyPr/>
          <a:lstStyle/>
          <a:p>
            <a:r>
              <a:rPr lang="de-DE" altLang="de-DE" sz="2000" b="1" dirty="0" smtClean="0">
                <a:solidFill>
                  <a:schemeClr val="bg1"/>
                </a:solidFill>
              </a:rPr>
              <a:t>Maßnahmenkategorien Fließgewässer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430468" y="1835867"/>
            <a:ext cx="8441159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z="1600" b="1" dirty="0" smtClean="0"/>
              <a:t>Ökologisch nicht durchgängige Staustufe (z.B. Wehrtafel):</a:t>
            </a:r>
          </a:p>
          <a:p>
            <a:endParaRPr lang="de-DE" sz="1600" b="1" dirty="0" smtClean="0"/>
          </a:p>
        </p:txBody>
      </p:sp>
      <p:cxnSp>
        <p:nvCxnSpPr>
          <p:cNvPr id="17" name="Gerade Verbindung mit Pfeil 16"/>
          <p:cNvCxnSpPr/>
          <p:nvPr/>
        </p:nvCxnSpPr>
        <p:spPr>
          <a:xfrm flipH="1">
            <a:off x="6320316" y="4097858"/>
            <a:ext cx="212387" cy="298315"/>
          </a:xfrm>
          <a:prstGeom prst="straightConnector1">
            <a:avLst/>
          </a:prstGeom>
          <a:ln w="28575">
            <a:solidFill>
              <a:srgbClr val="00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6913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hteck 52"/>
          <p:cNvSpPr/>
          <p:nvPr/>
        </p:nvSpPr>
        <p:spPr>
          <a:xfrm>
            <a:off x="-9727" y="4698457"/>
            <a:ext cx="9153728" cy="1073887"/>
          </a:xfrm>
          <a:custGeom>
            <a:avLst/>
            <a:gdLst>
              <a:gd name="connsiteX0" fmla="*/ 0 w 9153727"/>
              <a:gd name="connsiteY0" fmla="*/ 0 h 879332"/>
              <a:gd name="connsiteX1" fmla="*/ 9153727 w 9153727"/>
              <a:gd name="connsiteY1" fmla="*/ 0 h 879332"/>
              <a:gd name="connsiteX2" fmla="*/ 9153727 w 9153727"/>
              <a:gd name="connsiteY2" fmla="*/ 879332 h 879332"/>
              <a:gd name="connsiteX3" fmla="*/ 0 w 9153727"/>
              <a:gd name="connsiteY3" fmla="*/ 879332 h 879332"/>
              <a:gd name="connsiteX4" fmla="*/ 0 w 9153727"/>
              <a:gd name="connsiteY4" fmla="*/ 0 h 879332"/>
              <a:gd name="connsiteX0" fmla="*/ 0 w 9153727"/>
              <a:gd name="connsiteY0" fmla="*/ 9515 h 888847"/>
              <a:gd name="connsiteX1" fmla="*/ 3154861 w 9153727"/>
              <a:gd name="connsiteY1" fmla="*/ 0 h 888847"/>
              <a:gd name="connsiteX2" fmla="*/ 9153727 w 9153727"/>
              <a:gd name="connsiteY2" fmla="*/ 9515 h 888847"/>
              <a:gd name="connsiteX3" fmla="*/ 9153727 w 9153727"/>
              <a:gd name="connsiteY3" fmla="*/ 888847 h 888847"/>
              <a:gd name="connsiteX4" fmla="*/ 0 w 9153727"/>
              <a:gd name="connsiteY4" fmla="*/ 888847 h 888847"/>
              <a:gd name="connsiteX5" fmla="*/ 0 w 9153727"/>
              <a:gd name="connsiteY5" fmla="*/ 9515 h 888847"/>
              <a:gd name="connsiteX0" fmla="*/ 0 w 9153727"/>
              <a:gd name="connsiteY0" fmla="*/ 99950 h 979282"/>
              <a:gd name="connsiteX1" fmla="*/ 3205102 w 9153727"/>
              <a:gd name="connsiteY1" fmla="*/ 0 h 979282"/>
              <a:gd name="connsiteX2" fmla="*/ 9153727 w 9153727"/>
              <a:gd name="connsiteY2" fmla="*/ 99950 h 979282"/>
              <a:gd name="connsiteX3" fmla="*/ 9153727 w 9153727"/>
              <a:gd name="connsiteY3" fmla="*/ 979282 h 979282"/>
              <a:gd name="connsiteX4" fmla="*/ 0 w 9153727"/>
              <a:gd name="connsiteY4" fmla="*/ 979282 h 979282"/>
              <a:gd name="connsiteX5" fmla="*/ 0 w 9153727"/>
              <a:gd name="connsiteY5" fmla="*/ 99950 h 979282"/>
              <a:gd name="connsiteX0" fmla="*/ 0 w 9153727"/>
              <a:gd name="connsiteY0" fmla="*/ 111203 h 990535"/>
              <a:gd name="connsiteX1" fmla="*/ 3205102 w 9153727"/>
              <a:gd name="connsiteY1" fmla="*/ 11253 h 990535"/>
              <a:gd name="connsiteX2" fmla="*/ 9153727 w 9153727"/>
              <a:gd name="connsiteY2" fmla="*/ 111203 h 990535"/>
              <a:gd name="connsiteX3" fmla="*/ 9153727 w 9153727"/>
              <a:gd name="connsiteY3" fmla="*/ 990535 h 990535"/>
              <a:gd name="connsiteX4" fmla="*/ 0 w 9153727"/>
              <a:gd name="connsiteY4" fmla="*/ 990535 h 990535"/>
              <a:gd name="connsiteX5" fmla="*/ 0 w 9153727"/>
              <a:gd name="connsiteY5" fmla="*/ 111203 h 990535"/>
              <a:gd name="connsiteX0" fmla="*/ 30145 w 9153727"/>
              <a:gd name="connsiteY0" fmla="*/ 17386 h 1027347"/>
              <a:gd name="connsiteX1" fmla="*/ 3205102 w 9153727"/>
              <a:gd name="connsiteY1" fmla="*/ 48065 h 1027347"/>
              <a:gd name="connsiteX2" fmla="*/ 9153727 w 9153727"/>
              <a:gd name="connsiteY2" fmla="*/ 148015 h 1027347"/>
              <a:gd name="connsiteX3" fmla="*/ 9153727 w 9153727"/>
              <a:gd name="connsiteY3" fmla="*/ 1027347 h 1027347"/>
              <a:gd name="connsiteX4" fmla="*/ 0 w 9153727"/>
              <a:gd name="connsiteY4" fmla="*/ 1027347 h 1027347"/>
              <a:gd name="connsiteX5" fmla="*/ 30145 w 9153727"/>
              <a:gd name="connsiteY5" fmla="*/ 17386 h 1027347"/>
              <a:gd name="connsiteX0" fmla="*/ 0 w 9153727"/>
              <a:gd name="connsiteY0" fmla="*/ 24918 h 1014783"/>
              <a:gd name="connsiteX1" fmla="*/ 3205102 w 9153727"/>
              <a:gd name="connsiteY1" fmla="*/ 35501 h 1014783"/>
              <a:gd name="connsiteX2" fmla="*/ 9153727 w 9153727"/>
              <a:gd name="connsiteY2" fmla="*/ 135451 h 1014783"/>
              <a:gd name="connsiteX3" fmla="*/ 9153727 w 9153727"/>
              <a:gd name="connsiteY3" fmla="*/ 1014783 h 1014783"/>
              <a:gd name="connsiteX4" fmla="*/ 0 w 9153727"/>
              <a:gd name="connsiteY4" fmla="*/ 1014783 h 1014783"/>
              <a:gd name="connsiteX5" fmla="*/ 0 w 9153727"/>
              <a:gd name="connsiteY5" fmla="*/ 24918 h 101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53727" h="1014783">
                <a:moveTo>
                  <a:pt x="0" y="24918"/>
                </a:moveTo>
                <a:cubicBezTo>
                  <a:pt x="1068367" y="-8399"/>
                  <a:pt x="2136735" y="-11569"/>
                  <a:pt x="3205102" y="35501"/>
                </a:cubicBezTo>
                <a:lnTo>
                  <a:pt x="9153727" y="135451"/>
                </a:lnTo>
                <a:lnTo>
                  <a:pt x="9153727" y="1014783"/>
                </a:lnTo>
                <a:lnTo>
                  <a:pt x="0" y="1014783"/>
                </a:lnTo>
                <a:lnTo>
                  <a:pt x="0" y="24918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430468" y="1540225"/>
            <a:ext cx="8441159" cy="18158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z="1600" b="1" dirty="0" smtClean="0"/>
              <a:t>Merkmale einer naturnah gebauten Sohlgleite:</a:t>
            </a:r>
          </a:p>
          <a:p>
            <a:endParaRPr lang="de-DE" sz="16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smtClean="0"/>
              <a:t>Neigung möglichst entsprechend des angrenzenden Geländes, d.h. i.d.R. so gering wie möglich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smtClean="0"/>
              <a:t>Einbau von natürlicherweise anstehendem Substrat (z.B. ehemaliger Grabenaushub)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smtClean="0"/>
              <a:t>Mäandrierendes Gewässerbett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smtClean="0"/>
              <a:t>Einbringung von Totholz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Ggf. </a:t>
            </a:r>
            <a:r>
              <a:rPr lang="de-DE" sz="1600" dirty="0" smtClean="0"/>
              <a:t>Anlage </a:t>
            </a:r>
            <a:r>
              <a:rPr lang="de-DE" sz="1600" dirty="0"/>
              <a:t>einer </a:t>
            </a:r>
            <a:r>
              <a:rPr lang="de-DE" sz="1600" dirty="0" smtClean="0"/>
              <a:t>Niedrigwasserrinne</a:t>
            </a:r>
            <a:endParaRPr lang="de-DE" sz="1600" dirty="0"/>
          </a:p>
        </p:txBody>
      </p:sp>
      <p:sp>
        <p:nvSpPr>
          <p:cNvPr id="6" name="Rechteck 1"/>
          <p:cNvSpPr>
            <a:spLocks noChangeArrowheads="1"/>
          </p:cNvSpPr>
          <p:nvPr/>
        </p:nvSpPr>
        <p:spPr bwMode="auto">
          <a:xfrm>
            <a:off x="0" y="819520"/>
            <a:ext cx="9144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Aft>
                <a:spcPts val="1200"/>
              </a:spcAft>
            </a:pPr>
            <a:r>
              <a:rPr lang="de-DE" altLang="de-DE" b="1" dirty="0" smtClean="0"/>
              <a:t>Maßnahmen </a:t>
            </a:r>
            <a:r>
              <a:rPr lang="de-DE" altLang="de-DE" b="1" dirty="0"/>
              <a:t>zur Verbesserung der </a:t>
            </a:r>
            <a:r>
              <a:rPr lang="de-DE" altLang="de-DE" b="1" dirty="0" smtClean="0"/>
              <a:t>ökologischen </a:t>
            </a:r>
            <a:r>
              <a:rPr lang="de-DE" altLang="de-DE" b="1" dirty="0"/>
              <a:t>Durchgängigkeit</a:t>
            </a:r>
          </a:p>
        </p:txBody>
      </p:sp>
      <p:sp>
        <p:nvSpPr>
          <p:cNvPr id="14" name="Freihandform 13"/>
          <p:cNvSpPr/>
          <p:nvPr/>
        </p:nvSpPr>
        <p:spPr>
          <a:xfrm>
            <a:off x="-155643" y="4278458"/>
            <a:ext cx="9299644" cy="595099"/>
          </a:xfrm>
          <a:custGeom>
            <a:avLst/>
            <a:gdLst>
              <a:gd name="connsiteX0" fmla="*/ 9389111 w 9389111"/>
              <a:gd name="connsiteY0" fmla="*/ 581287 h 581287"/>
              <a:gd name="connsiteX1" fmla="*/ 8085605 w 9389111"/>
              <a:gd name="connsiteY1" fmla="*/ 172725 h 581287"/>
              <a:gd name="connsiteX2" fmla="*/ 7453307 w 9389111"/>
              <a:gd name="connsiteY2" fmla="*/ 7355 h 581287"/>
              <a:gd name="connsiteX3" fmla="*/ 7151750 w 9389111"/>
              <a:gd name="connsiteY3" fmla="*/ 26810 h 581287"/>
              <a:gd name="connsiteX4" fmla="*/ 712039 w 9389111"/>
              <a:gd name="connsiteY4" fmla="*/ 396461 h 581287"/>
              <a:gd name="connsiteX5" fmla="*/ 449392 w 9389111"/>
              <a:gd name="connsiteY5" fmla="*/ 406189 h 581287"/>
              <a:gd name="connsiteX0" fmla="*/ 9387932 w 9387932"/>
              <a:gd name="connsiteY0" fmla="*/ 590012 h 590012"/>
              <a:gd name="connsiteX1" fmla="*/ 8084426 w 9387932"/>
              <a:gd name="connsiteY1" fmla="*/ 181450 h 590012"/>
              <a:gd name="connsiteX2" fmla="*/ 7452128 w 9387932"/>
              <a:gd name="connsiteY2" fmla="*/ 16080 h 590012"/>
              <a:gd name="connsiteX3" fmla="*/ 7132574 w 9387932"/>
              <a:gd name="connsiteY3" fmla="*/ 6352 h 590012"/>
              <a:gd name="connsiteX4" fmla="*/ 710860 w 9387932"/>
              <a:gd name="connsiteY4" fmla="*/ 405186 h 590012"/>
              <a:gd name="connsiteX5" fmla="*/ 448213 w 9387932"/>
              <a:gd name="connsiteY5" fmla="*/ 414914 h 590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87932" h="590012">
                <a:moveTo>
                  <a:pt x="9387932" y="590012"/>
                </a:moveTo>
                <a:lnTo>
                  <a:pt x="8084426" y="181450"/>
                </a:lnTo>
                <a:cubicBezTo>
                  <a:pt x="7761792" y="85795"/>
                  <a:pt x="7610770" y="45263"/>
                  <a:pt x="7452128" y="16080"/>
                </a:cubicBezTo>
                <a:cubicBezTo>
                  <a:pt x="7293486" y="-13103"/>
                  <a:pt x="7132574" y="6352"/>
                  <a:pt x="7132574" y="6352"/>
                </a:cubicBezTo>
                <a:lnTo>
                  <a:pt x="710860" y="405186"/>
                </a:lnTo>
                <a:cubicBezTo>
                  <a:pt x="-403200" y="473280"/>
                  <a:pt x="21006" y="441665"/>
                  <a:pt x="448213" y="414914"/>
                </a:cubicBezTo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Freihandform 9"/>
          <p:cNvSpPr/>
          <p:nvPr/>
        </p:nvSpPr>
        <p:spPr>
          <a:xfrm>
            <a:off x="-243191" y="4132801"/>
            <a:ext cx="9075906" cy="507288"/>
          </a:xfrm>
          <a:custGeom>
            <a:avLst/>
            <a:gdLst>
              <a:gd name="connsiteX0" fmla="*/ 8210144 w 8210144"/>
              <a:gd name="connsiteY0" fmla="*/ 23200 h 558221"/>
              <a:gd name="connsiteX1" fmla="*/ 6789906 w 8210144"/>
              <a:gd name="connsiteY1" fmla="*/ 3744 h 558221"/>
              <a:gd name="connsiteX2" fmla="*/ 6352161 w 8210144"/>
              <a:gd name="connsiteY2" fmla="*/ 3744 h 558221"/>
              <a:gd name="connsiteX3" fmla="*/ 6186791 w 8210144"/>
              <a:gd name="connsiteY3" fmla="*/ 42655 h 558221"/>
              <a:gd name="connsiteX4" fmla="*/ 6050604 w 8210144"/>
              <a:gd name="connsiteY4" fmla="*/ 373395 h 558221"/>
              <a:gd name="connsiteX5" fmla="*/ 5758774 w 8210144"/>
              <a:gd name="connsiteY5" fmla="*/ 441489 h 558221"/>
              <a:gd name="connsiteX6" fmla="*/ 4980561 w 8210144"/>
              <a:gd name="connsiteY6" fmla="*/ 441489 h 558221"/>
              <a:gd name="connsiteX7" fmla="*/ 1955259 w 8210144"/>
              <a:gd name="connsiteY7" fmla="*/ 509583 h 558221"/>
              <a:gd name="connsiteX8" fmla="*/ 0 w 8210144"/>
              <a:gd name="connsiteY8" fmla="*/ 558221 h 558221"/>
              <a:gd name="connsiteX0" fmla="*/ 8326876 w 8326876"/>
              <a:gd name="connsiteY0" fmla="*/ 23200 h 558221"/>
              <a:gd name="connsiteX1" fmla="*/ 6789906 w 8326876"/>
              <a:gd name="connsiteY1" fmla="*/ 3744 h 558221"/>
              <a:gd name="connsiteX2" fmla="*/ 6352161 w 8326876"/>
              <a:gd name="connsiteY2" fmla="*/ 3744 h 558221"/>
              <a:gd name="connsiteX3" fmla="*/ 6186791 w 8326876"/>
              <a:gd name="connsiteY3" fmla="*/ 42655 h 558221"/>
              <a:gd name="connsiteX4" fmla="*/ 6050604 w 8326876"/>
              <a:gd name="connsiteY4" fmla="*/ 373395 h 558221"/>
              <a:gd name="connsiteX5" fmla="*/ 5758774 w 8326876"/>
              <a:gd name="connsiteY5" fmla="*/ 441489 h 558221"/>
              <a:gd name="connsiteX6" fmla="*/ 4980561 w 8326876"/>
              <a:gd name="connsiteY6" fmla="*/ 441489 h 558221"/>
              <a:gd name="connsiteX7" fmla="*/ 1955259 w 8326876"/>
              <a:gd name="connsiteY7" fmla="*/ 509583 h 558221"/>
              <a:gd name="connsiteX8" fmla="*/ 0 w 8326876"/>
              <a:gd name="connsiteY8" fmla="*/ 558221 h 558221"/>
              <a:gd name="connsiteX0" fmla="*/ 8365787 w 8365787"/>
              <a:gd name="connsiteY0" fmla="*/ 0 h 564204"/>
              <a:gd name="connsiteX1" fmla="*/ 6789906 w 8365787"/>
              <a:gd name="connsiteY1" fmla="*/ 9727 h 564204"/>
              <a:gd name="connsiteX2" fmla="*/ 6352161 w 8365787"/>
              <a:gd name="connsiteY2" fmla="*/ 9727 h 564204"/>
              <a:gd name="connsiteX3" fmla="*/ 6186791 w 8365787"/>
              <a:gd name="connsiteY3" fmla="*/ 48638 h 564204"/>
              <a:gd name="connsiteX4" fmla="*/ 6050604 w 8365787"/>
              <a:gd name="connsiteY4" fmla="*/ 379378 h 564204"/>
              <a:gd name="connsiteX5" fmla="*/ 5758774 w 8365787"/>
              <a:gd name="connsiteY5" fmla="*/ 447472 h 564204"/>
              <a:gd name="connsiteX6" fmla="*/ 4980561 w 8365787"/>
              <a:gd name="connsiteY6" fmla="*/ 447472 h 564204"/>
              <a:gd name="connsiteX7" fmla="*/ 1955259 w 8365787"/>
              <a:gd name="connsiteY7" fmla="*/ 515566 h 564204"/>
              <a:gd name="connsiteX8" fmla="*/ 0 w 8365787"/>
              <a:gd name="connsiteY8" fmla="*/ 564204 h 564204"/>
              <a:gd name="connsiteX0" fmla="*/ 9075906 w 9075906"/>
              <a:gd name="connsiteY0" fmla="*/ 0 h 573931"/>
              <a:gd name="connsiteX1" fmla="*/ 7500025 w 9075906"/>
              <a:gd name="connsiteY1" fmla="*/ 9727 h 573931"/>
              <a:gd name="connsiteX2" fmla="*/ 7062280 w 9075906"/>
              <a:gd name="connsiteY2" fmla="*/ 9727 h 573931"/>
              <a:gd name="connsiteX3" fmla="*/ 6896910 w 9075906"/>
              <a:gd name="connsiteY3" fmla="*/ 48638 h 573931"/>
              <a:gd name="connsiteX4" fmla="*/ 6760723 w 9075906"/>
              <a:gd name="connsiteY4" fmla="*/ 379378 h 573931"/>
              <a:gd name="connsiteX5" fmla="*/ 6468893 w 9075906"/>
              <a:gd name="connsiteY5" fmla="*/ 447472 h 573931"/>
              <a:gd name="connsiteX6" fmla="*/ 5690680 w 9075906"/>
              <a:gd name="connsiteY6" fmla="*/ 447472 h 573931"/>
              <a:gd name="connsiteX7" fmla="*/ 2665378 w 9075906"/>
              <a:gd name="connsiteY7" fmla="*/ 515566 h 573931"/>
              <a:gd name="connsiteX8" fmla="*/ 0 w 9075906"/>
              <a:gd name="connsiteY8" fmla="*/ 573931 h 573931"/>
              <a:gd name="connsiteX0" fmla="*/ 9075906 w 9075906"/>
              <a:gd name="connsiteY0" fmla="*/ 1450 h 575381"/>
              <a:gd name="connsiteX1" fmla="*/ 7500025 w 9075906"/>
              <a:gd name="connsiteY1" fmla="*/ 11177 h 575381"/>
              <a:gd name="connsiteX2" fmla="*/ 7062280 w 9075906"/>
              <a:gd name="connsiteY2" fmla="*/ 11177 h 575381"/>
              <a:gd name="connsiteX3" fmla="*/ 6906638 w 9075906"/>
              <a:gd name="connsiteY3" fmla="*/ 166820 h 575381"/>
              <a:gd name="connsiteX4" fmla="*/ 6760723 w 9075906"/>
              <a:gd name="connsiteY4" fmla="*/ 380828 h 575381"/>
              <a:gd name="connsiteX5" fmla="*/ 6468893 w 9075906"/>
              <a:gd name="connsiteY5" fmla="*/ 448922 h 575381"/>
              <a:gd name="connsiteX6" fmla="*/ 5690680 w 9075906"/>
              <a:gd name="connsiteY6" fmla="*/ 448922 h 575381"/>
              <a:gd name="connsiteX7" fmla="*/ 2665378 w 9075906"/>
              <a:gd name="connsiteY7" fmla="*/ 517016 h 575381"/>
              <a:gd name="connsiteX8" fmla="*/ 0 w 9075906"/>
              <a:gd name="connsiteY8" fmla="*/ 575381 h 575381"/>
              <a:gd name="connsiteX0" fmla="*/ 9075906 w 9075906"/>
              <a:gd name="connsiteY0" fmla="*/ 1450 h 575381"/>
              <a:gd name="connsiteX1" fmla="*/ 7500025 w 9075906"/>
              <a:gd name="connsiteY1" fmla="*/ 11177 h 575381"/>
              <a:gd name="connsiteX2" fmla="*/ 7062280 w 9075906"/>
              <a:gd name="connsiteY2" fmla="*/ 11177 h 575381"/>
              <a:gd name="connsiteX3" fmla="*/ 6906638 w 9075906"/>
              <a:gd name="connsiteY3" fmla="*/ 166820 h 575381"/>
              <a:gd name="connsiteX4" fmla="*/ 6760723 w 9075906"/>
              <a:gd name="connsiteY4" fmla="*/ 380828 h 575381"/>
              <a:gd name="connsiteX5" fmla="*/ 6468893 w 9075906"/>
              <a:gd name="connsiteY5" fmla="*/ 448922 h 575381"/>
              <a:gd name="connsiteX6" fmla="*/ 5690680 w 9075906"/>
              <a:gd name="connsiteY6" fmla="*/ 380829 h 575381"/>
              <a:gd name="connsiteX7" fmla="*/ 2665378 w 9075906"/>
              <a:gd name="connsiteY7" fmla="*/ 517016 h 575381"/>
              <a:gd name="connsiteX8" fmla="*/ 0 w 9075906"/>
              <a:gd name="connsiteY8" fmla="*/ 575381 h 575381"/>
              <a:gd name="connsiteX0" fmla="*/ 9075906 w 9075906"/>
              <a:gd name="connsiteY0" fmla="*/ 1450 h 575381"/>
              <a:gd name="connsiteX1" fmla="*/ 7500025 w 9075906"/>
              <a:gd name="connsiteY1" fmla="*/ 11177 h 575381"/>
              <a:gd name="connsiteX2" fmla="*/ 7062280 w 9075906"/>
              <a:gd name="connsiteY2" fmla="*/ 11177 h 575381"/>
              <a:gd name="connsiteX3" fmla="*/ 6906638 w 9075906"/>
              <a:gd name="connsiteY3" fmla="*/ 166820 h 575381"/>
              <a:gd name="connsiteX4" fmla="*/ 6760723 w 9075906"/>
              <a:gd name="connsiteY4" fmla="*/ 380828 h 575381"/>
              <a:gd name="connsiteX5" fmla="*/ 6468893 w 9075906"/>
              <a:gd name="connsiteY5" fmla="*/ 361373 h 575381"/>
              <a:gd name="connsiteX6" fmla="*/ 5690680 w 9075906"/>
              <a:gd name="connsiteY6" fmla="*/ 380829 h 575381"/>
              <a:gd name="connsiteX7" fmla="*/ 2665378 w 9075906"/>
              <a:gd name="connsiteY7" fmla="*/ 517016 h 575381"/>
              <a:gd name="connsiteX8" fmla="*/ 0 w 9075906"/>
              <a:gd name="connsiteY8" fmla="*/ 575381 h 575381"/>
              <a:gd name="connsiteX0" fmla="*/ 9075906 w 9075906"/>
              <a:gd name="connsiteY0" fmla="*/ 1450 h 575381"/>
              <a:gd name="connsiteX1" fmla="*/ 7500025 w 9075906"/>
              <a:gd name="connsiteY1" fmla="*/ 11177 h 575381"/>
              <a:gd name="connsiteX2" fmla="*/ 7062280 w 9075906"/>
              <a:gd name="connsiteY2" fmla="*/ 11177 h 575381"/>
              <a:gd name="connsiteX3" fmla="*/ 6906638 w 9075906"/>
              <a:gd name="connsiteY3" fmla="*/ 166820 h 575381"/>
              <a:gd name="connsiteX4" fmla="*/ 6799634 w 9075906"/>
              <a:gd name="connsiteY4" fmla="*/ 303007 h 575381"/>
              <a:gd name="connsiteX5" fmla="*/ 6468893 w 9075906"/>
              <a:gd name="connsiteY5" fmla="*/ 361373 h 575381"/>
              <a:gd name="connsiteX6" fmla="*/ 5690680 w 9075906"/>
              <a:gd name="connsiteY6" fmla="*/ 380829 h 575381"/>
              <a:gd name="connsiteX7" fmla="*/ 2665378 w 9075906"/>
              <a:gd name="connsiteY7" fmla="*/ 517016 h 575381"/>
              <a:gd name="connsiteX8" fmla="*/ 0 w 9075906"/>
              <a:gd name="connsiteY8" fmla="*/ 575381 h 575381"/>
              <a:gd name="connsiteX0" fmla="*/ 9075906 w 9075906"/>
              <a:gd name="connsiteY0" fmla="*/ 1450 h 575381"/>
              <a:gd name="connsiteX1" fmla="*/ 7500025 w 9075906"/>
              <a:gd name="connsiteY1" fmla="*/ 11177 h 575381"/>
              <a:gd name="connsiteX2" fmla="*/ 7062280 w 9075906"/>
              <a:gd name="connsiteY2" fmla="*/ 11177 h 575381"/>
              <a:gd name="connsiteX3" fmla="*/ 6906638 w 9075906"/>
              <a:gd name="connsiteY3" fmla="*/ 166820 h 575381"/>
              <a:gd name="connsiteX4" fmla="*/ 6799634 w 9075906"/>
              <a:gd name="connsiteY4" fmla="*/ 303007 h 575381"/>
              <a:gd name="connsiteX5" fmla="*/ 6468893 w 9075906"/>
              <a:gd name="connsiteY5" fmla="*/ 361373 h 575381"/>
              <a:gd name="connsiteX6" fmla="*/ 5690680 w 9075906"/>
              <a:gd name="connsiteY6" fmla="*/ 380829 h 575381"/>
              <a:gd name="connsiteX7" fmla="*/ 2704289 w 9075906"/>
              <a:gd name="connsiteY7" fmla="*/ 448923 h 575381"/>
              <a:gd name="connsiteX8" fmla="*/ 0 w 9075906"/>
              <a:gd name="connsiteY8" fmla="*/ 575381 h 575381"/>
              <a:gd name="connsiteX0" fmla="*/ 9075906 w 9075906"/>
              <a:gd name="connsiteY0" fmla="*/ 1450 h 507288"/>
              <a:gd name="connsiteX1" fmla="*/ 7500025 w 9075906"/>
              <a:gd name="connsiteY1" fmla="*/ 11177 h 507288"/>
              <a:gd name="connsiteX2" fmla="*/ 7062280 w 9075906"/>
              <a:gd name="connsiteY2" fmla="*/ 11177 h 507288"/>
              <a:gd name="connsiteX3" fmla="*/ 6906638 w 9075906"/>
              <a:gd name="connsiteY3" fmla="*/ 166820 h 507288"/>
              <a:gd name="connsiteX4" fmla="*/ 6799634 w 9075906"/>
              <a:gd name="connsiteY4" fmla="*/ 303007 h 507288"/>
              <a:gd name="connsiteX5" fmla="*/ 6468893 w 9075906"/>
              <a:gd name="connsiteY5" fmla="*/ 361373 h 507288"/>
              <a:gd name="connsiteX6" fmla="*/ 5690680 w 9075906"/>
              <a:gd name="connsiteY6" fmla="*/ 380829 h 507288"/>
              <a:gd name="connsiteX7" fmla="*/ 2704289 w 9075906"/>
              <a:gd name="connsiteY7" fmla="*/ 448923 h 507288"/>
              <a:gd name="connsiteX8" fmla="*/ 0 w 9075906"/>
              <a:gd name="connsiteY8" fmla="*/ 507288 h 507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75906" h="507288">
                <a:moveTo>
                  <a:pt x="9075906" y="1450"/>
                </a:moveTo>
                <a:lnTo>
                  <a:pt x="7500025" y="11177"/>
                </a:lnTo>
                <a:cubicBezTo>
                  <a:pt x="7164421" y="12798"/>
                  <a:pt x="7161178" y="-14763"/>
                  <a:pt x="7062280" y="11177"/>
                </a:cubicBezTo>
                <a:cubicBezTo>
                  <a:pt x="6963382" y="37117"/>
                  <a:pt x="6950412" y="118182"/>
                  <a:pt x="6906638" y="166820"/>
                </a:cubicBezTo>
                <a:cubicBezTo>
                  <a:pt x="6862864" y="215458"/>
                  <a:pt x="6872592" y="270581"/>
                  <a:pt x="6799634" y="303007"/>
                </a:cubicBezTo>
                <a:cubicBezTo>
                  <a:pt x="6726676" y="335433"/>
                  <a:pt x="6653719" y="348403"/>
                  <a:pt x="6468893" y="361373"/>
                </a:cubicBezTo>
                <a:cubicBezTo>
                  <a:pt x="6284067" y="374343"/>
                  <a:pt x="6318114" y="366237"/>
                  <a:pt x="5690680" y="380829"/>
                </a:cubicBezTo>
                <a:lnTo>
                  <a:pt x="2704289" y="448923"/>
                </a:lnTo>
                <a:lnTo>
                  <a:pt x="0" y="507288"/>
                </a:lnTo>
              </a:path>
            </a:pathLst>
          </a:custGeom>
          <a:noFill/>
          <a:ln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Freihandform 14"/>
          <p:cNvSpPr/>
          <p:nvPr/>
        </p:nvSpPr>
        <p:spPr>
          <a:xfrm>
            <a:off x="-9728" y="4105067"/>
            <a:ext cx="8861898" cy="428707"/>
          </a:xfrm>
          <a:custGeom>
            <a:avLst/>
            <a:gdLst>
              <a:gd name="connsiteX0" fmla="*/ 8861898 w 8861898"/>
              <a:gd name="connsiteY0" fmla="*/ 0 h 408562"/>
              <a:gd name="connsiteX1" fmla="*/ 7003915 w 8861898"/>
              <a:gd name="connsiteY1" fmla="*/ 19455 h 408562"/>
              <a:gd name="connsiteX2" fmla="*/ 6712085 w 8861898"/>
              <a:gd name="connsiteY2" fmla="*/ 38911 h 408562"/>
              <a:gd name="connsiteX3" fmla="*/ 0 w 8861898"/>
              <a:gd name="connsiteY3" fmla="*/ 408562 h 408562"/>
              <a:gd name="connsiteX4" fmla="*/ 0 w 8861898"/>
              <a:gd name="connsiteY4" fmla="*/ 408562 h 408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61898" h="408562">
                <a:moveTo>
                  <a:pt x="8861898" y="0"/>
                </a:moveTo>
                <a:lnTo>
                  <a:pt x="7003915" y="19455"/>
                </a:lnTo>
                <a:cubicBezTo>
                  <a:pt x="6645613" y="25940"/>
                  <a:pt x="6712085" y="38911"/>
                  <a:pt x="6712085" y="38911"/>
                </a:cubicBezTo>
                <a:lnTo>
                  <a:pt x="0" y="408562"/>
                </a:lnTo>
                <a:lnTo>
                  <a:pt x="0" y="408562"/>
                </a:lnTo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4" name="Picture 2" descr="C:\Users\sue33\AppData\Local\Microsoft\Windows\Temporary Internet Files\Content.IE5\WU1L19R7\MC900233594[1].wmf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7567" y="4181441"/>
            <a:ext cx="308830" cy="155122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Rechteck 51"/>
          <p:cNvSpPr/>
          <p:nvPr/>
        </p:nvSpPr>
        <p:spPr>
          <a:xfrm>
            <a:off x="-9728" y="4966173"/>
            <a:ext cx="9153728" cy="9144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6809362" y="4319081"/>
            <a:ext cx="233464" cy="836579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3" name="Picture 2" descr="C:\Users\sue33\AppData\Local\Microsoft\Windows\Temporary Internet Files\Content.IE5\WU1L19R7\MC900233594[1].wmf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4204" y="4124216"/>
            <a:ext cx="404872" cy="203363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Gerade Verbindung mit Pfeil 19"/>
          <p:cNvCxnSpPr/>
          <p:nvPr/>
        </p:nvCxnSpPr>
        <p:spPr>
          <a:xfrm flipH="1">
            <a:off x="7403460" y="4028684"/>
            <a:ext cx="729574" cy="0"/>
          </a:xfrm>
          <a:prstGeom prst="straightConnector1">
            <a:avLst/>
          </a:prstGeom>
          <a:ln w="28575">
            <a:solidFill>
              <a:srgbClr val="00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/>
          <p:cNvCxnSpPr/>
          <p:nvPr/>
        </p:nvCxnSpPr>
        <p:spPr>
          <a:xfrm flipH="1">
            <a:off x="4056434" y="4158944"/>
            <a:ext cx="729574" cy="57225"/>
          </a:xfrm>
          <a:prstGeom prst="straightConnector1">
            <a:avLst/>
          </a:prstGeom>
          <a:ln w="28575">
            <a:solidFill>
              <a:srgbClr val="00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2"/>
          <p:cNvSpPr>
            <a:spLocks noGrp="1"/>
          </p:cNvSpPr>
          <p:nvPr>
            <p:ph type="title" idx="4294967295"/>
          </p:nvPr>
        </p:nvSpPr>
        <p:spPr>
          <a:xfrm>
            <a:off x="1780162" y="58738"/>
            <a:ext cx="6575898" cy="561975"/>
          </a:xfrm>
        </p:spPr>
        <p:txBody>
          <a:bodyPr/>
          <a:lstStyle/>
          <a:p>
            <a:r>
              <a:rPr lang="de-DE" altLang="de-DE" sz="2000" b="1" dirty="0" smtClean="0">
                <a:solidFill>
                  <a:schemeClr val="bg1"/>
                </a:solidFill>
              </a:rPr>
              <a:t>Maßnahmenkategorien Fließgewässer</a:t>
            </a:r>
          </a:p>
        </p:txBody>
      </p:sp>
    </p:spTree>
    <p:extLst>
      <p:ext uri="{BB962C8B-B14F-4D97-AF65-F5344CB8AC3E}">
        <p14:creationId xmlns:p14="http://schemas.microsoft.com/office/powerpoint/2010/main" val="4228810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07000"/>
                    </a14:imgEffect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8748" y="1261205"/>
            <a:ext cx="7621879" cy="545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5943600" y="5676799"/>
            <a:ext cx="25000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smtClean="0">
                <a:solidFill>
                  <a:schemeClr val="bg1"/>
                </a:solidFill>
              </a:rPr>
              <a:t>Sohlgleite im Faulen Fließ bei Kappe kurz nach der Fertigstellung im Jahr 2013, Neigung 1:160</a:t>
            </a:r>
            <a:endParaRPr lang="de-DE" sz="1600" b="1" dirty="0">
              <a:solidFill>
                <a:schemeClr val="bg1"/>
              </a:solidFill>
            </a:endParaRPr>
          </a:p>
        </p:txBody>
      </p:sp>
      <p:sp>
        <p:nvSpPr>
          <p:cNvPr id="7" name="Rechteck 1"/>
          <p:cNvSpPr>
            <a:spLocks noChangeArrowheads="1"/>
          </p:cNvSpPr>
          <p:nvPr/>
        </p:nvSpPr>
        <p:spPr bwMode="auto">
          <a:xfrm>
            <a:off x="0" y="819520"/>
            <a:ext cx="9144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Aft>
                <a:spcPts val="1200"/>
              </a:spcAft>
            </a:pPr>
            <a:r>
              <a:rPr lang="de-DE" altLang="de-DE" b="1" dirty="0" smtClean="0"/>
              <a:t>Maßnahmen </a:t>
            </a:r>
            <a:r>
              <a:rPr lang="de-DE" altLang="de-DE" b="1" dirty="0"/>
              <a:t>zur Verbesserung der </a:t>
            </a:r>
            <a:r>
              <a:rPr lang="de-DE" altLang="de-DE" b="1" dirty="0" smtClean="0"/>
              <a:t>ökologischen </a:t>
            </a:r>
            <a:r>
              <a:rPr lang="de-DE" altLang="de-DE" b="1" dirty="0"/>
              <a:t>Durchgängigkeit</a:t>
            </a:r>
          </a:p>
        </p:txBody>
      </p:sp>
      <p:sp>
        <p:nvSpPr>
          <p:cNvPr id="8" name="Rectangle 2"/>
          <p:cNvSpPr>
            <a:spLocks noGrp="1"/>
          </p:cNvSpPr>
          <p:nvPr>
            <p:ph type="title" idx="4294967295"/>
          </p:nvPr>
        </p:nvSpPr>
        <p:spPr>
          <a:xfrm>
            <a:off x="1780162" y="58738"/>
            <a:ext cx="6575898" cy="561975"/>
          </a:xfrm>
        </p:spPr>
        <p:txBody>
          <a:bodyPr/>
          <a:lstStyle/>
          <a:p>
            <a:r>
              <a:rPr lang="de-DE" altLang="de-DE" sz="2000" b="1" dirty="0" smtClean="0">
                <a:solidFill>
                  <a:schemeClr val="bg1"/>
                </a:solidFill>
              </a:rPr>
              <a:t>Maßnahmenkategorien Fließgewässer</a:t>
            </a:r>
          </a:p>
        </p:txBody>
      </p:sp>
    </p:spTree>
    <p:extLst>
      <p:ext uri="{BB962C8B-B14F-4D97-AF65-F5344CB8AC3E}">
        <p14:creationId xmlns:p14="http://schemas.microsoft.com/office/powerpoint/2010/main" val="770975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102118" y="1248723"/>
            <a:ext cx="8837594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de-DE" sz="1600" b="1" dirty="0" smtClean="0">
                <a:solidFill>
                  <a:srgbClr val="002060"/>
                </a:solidFill>
              </a:rPr>
              <a:t>Maßnahme 69_04: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de-DE" sz="1600" b="1" dirty="0" smtClean="0">
                <a:solidFill>
                  <a:srgbClr val="002060"/>
                </a:solidFill>
              </a:rPr>
              <a:t>„Sohlrampe </a:t>
            </a:r>
            <a:r>
              <a:rPr lang="de-DE" sz="1600" b="1" dirty="0">
                <a:solidFill>
                  <a:srgbClr val="002060"/>
                </a:solidFill>
              </a:rPr>
              <a:t>/ -gleite nachbessern / </a:t>
            </a:r>
            <a:r>
              <a:rPr lang="de-DE" sz="1600" b="1" dirty="0" smtClean="0">
                <a:solidFill>
                  <a:srgbClr val="002060"/>
                </a:solidFill>
              </a:rPr>
              <a:t>optimieren“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de-DE" sz="1600" b="1" dirty="0" smtClean="0">
              <a:solidFill>
                <a:srgbClr val="002060"/>
              </a:solidFill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de-DE" sz="1600" b="1" dirty="0">
                <a:solidFill>
                  <a:srgbClr val="002060"/>
                </a:solidFill>
              </a:rPr>
              <a:t>Planung für: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de-DE" sz="1600" dirty="0" smtClean="0">
                <a:solidFill>
                  <a:srgbClr val="002060"/>
                </a:solidFill>
              </a:rPr>
              <a:t>Natürliche, erheblich veränderte </a:t>
            </a:r>
            <a:r>
              <a:rPr lang="de-DE" sz="1600" dirty="0">
                <a:solidFill>
                  <a:srgbClr val="002060"/>
                </a:solidFill>
              </a:rPr>
              <a:t>und künstliche Gewässer in natürlicher Ausprägung und stetiger </a:t>
            </a:r>
            <a:r>
              <a:rPr lang="de-DE" sz="1600" dirty="0" smtClean="0">
                <a:solidFill>
                  <a:srgbClr val="002060"/>
                </a:solidFill>
              </a:rPr>
              <a:t>Wasserführung mit zu steilen Sohlrampen (Fließgeschwindigkeit zu hoch, Sediment zu grob) </a:t>
            </a:r>
            <a:endParaRPr lang="de-DE" sz="1600" dirty="0">
              <a:solidFill>
                <a:srgbClr val="FFFF00"/>
              </a:solidFill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de-DE" sz="1600" b="1" dirty="0">
              <a:solidFill>
                <a:srgbClr val="002060"/>
              </a:solidFill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de-DE" sz="1600" b="1" dirty="0">
                <a:solidFill>
                  <a:schemeClr val="tx2">
                    <a:lumMod val="75000"/>
                  </a:schemeClr>
                </a:solidFill>
              </a:rPr>
              <a:t>Ziel: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de-DE" sz="1600" dirty="0" smtClean="0">
                <a:solidFill>
                  <a:schemeClr val="tx2">
                    <a:lumMod val="75000"/>
                  </a:schemeClr>
                </a:solidFill>
              </a:rPr>
              <a:t>Abflachung der Sohlgleiten und Einbau von feineren Sedimenten zur Herstellung einer flachen Sohlgleite mit geringeren Fließgeschwindigkeiten. </a:t>
            </a:r>
            <a:endParaRPr lang="de-DE" sz="1600" b="1" dirty="0">
              <a:solidFill>
                <a:srgbClr val="002060"/>
              </a:solidFill>
            </a:endParaRP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998" y="4734369"/>
            <a:ext cx="2830755" cy="2123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3941" y="4748966"/>
            <a:ext cx="2811294" cy="2108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21427" y="4748966"/>
            <a:ext cx="2879675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155640" y="6600051"/>
            <a:ext cx="26653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 err="1" smtClean="0">
                <a:solidFill>
                  <a:schemeClr val="bg1"/>
                </a:solidFill>
              </a:rPr>
              <a:t>Lübbeseegraben</a:t>
            </a:r>
            <a:r>
              <a:rPr lang="de-DE" sz="1200" b="1" dirty="0" smtClean="0">
                <a:solidFill>
                  <a:schemeClr val="bg1"/>
                </a:solidFill>
              </a:rPr>
              <a:t> oh. </a:t>
            </a:r>
            <a:r>
              <a:rPr lang="de-DE" sz="1200" b="1" dirty="0" err="1" smtClean="0">
                <a:solidFill>
                  <a:schemeClr val="bg1"/>
                </a:solidFill>
              </a:rPr>
              <a:t>Lübbesee</a:t>
            </a:r>
            <a:endParaRPr lang="de-DE" sz="1200" b="1" dirty="0">
              <a:solidFill>
                <a:schemeClr val="bg1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3239309" y="4824153"/>
            <a:ext cx="26653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 err="1" smtClean="0">
                <a:solidFill>
                  <a:schemeClr val="bg1"/>
                </a:solidFill>
              </a:rPr>
              <a:t>Knehdenfließ</a:t>
            </a:r>
            <a:endParaRPr lang="de-DE" sz="1200" b="1" dirty="0">
              <a:solidFill>
                <a:schemeClr val="bg1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7311958" y="6580675"/>
            <a:ext cx="14502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 err="1" smtClean="0">
                <a:solidFill>
                  <a:schemeClr val="bg1"/>
                </a:solidFill>
              </a:rPr>
              <a:t>Mechowbach</a:t>
            </a:r>
            <a:endParaRPr lang="de-DE" sz="1200" b="1" dirty="0">
              <a:solidFill>
                <a:schemeClr val="bg1"/>
              </a:solidFill>
            </a:endParaRPr>
          </a:p>
        </p:txBody>
      </p:sp>
      <p:sp>
        <p:nvSpPr>
          <p:cNvPr id="12" name="Rechteck 1"/>
          <p:cNvSpPr>
            <a:spLocks noChangeArrowheads="1"/>
          </p:cNvSpPr>
          <p:nvPr/>
        </p:nvSpPr>
        <p:spPr bwMode="auto">
          <a:xfrm>
            <a:off x="0" y="819520"/>
            <a:ext cx="9144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Aft>
                <a:spcPts val="1200"/>
              </a:spcAft>
            </a:pPr>
            <a:r>
              <a:rPr lang="de-DE" altLang="de-DE" b="1" dirty="0" smtClean="0"/>
              <a:t>Maßnahmen </a:t>
            </a:r>
            <a:r>
              <a:rPr lang="de-DE" altLang="de-DE" b="1" dirty="0"/>
              <a:t>zur Verbesserung der </a:t>
            </a:r>
            <a:r>
              <a:rPr lang="de-DE" altLang="de-DE" b="1" dirty="0" smtClean="0"/>
              <a:t>ökologischen </a:t>
            </a:r>
            <a:r>
              <a:rPr lang="de-DE" altLang="de-DE" b="1" dirty="0"/>
              <a:t>Durchgängigkeit</a:t>
            </a:r>
          </a:p>
        </p:txBody>
      </p:sp>
      <p:sp>
        <p:nvSpPr>
          <p:cNvPr id="13" name="Rectangle 2"/>
          <p:cNvSpPr>
            <a:spLocks noGrp="1"/>
          </p:cNvSpPr>
          <p:nvPr>
            <p:ph type="title" idx="4294967295"/>
          </p:nvPr>
        </p:nvSpPr>
        <p:spPr>
          <a:xfrm>
            <a:off x="1780162" y="58738"/>
            <a:ext cx="6575898" cy="561975"/>
          </a:xfrm>
        </p:spPr>
        <p:txBody>
          <a:bodyPr/>
          <a:lstStyle/>
          <a:p>
            <a:r>
              <a:rPr lang="de-DE" altLang="de-DE" sz="2000" b="1" dirty="0" smtClean="0">
                <a:solidFill>
                  <a:schemeClr val="bg1"/>
                </a:solidFill>
              </a:rPr>
              <a:t>Maßnahmenkategorien Fließgewässer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93780" y="1439391"/>
            <a:ext cx="696015" cy="515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5889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hteck 52"/>
          <p:cNvSpPr/>
          <p:nvPr/>
        </p:nvSpPr>
        <p:spPr>
          <a:xfrm>
            <a:off x="-25504" y="4873557"/>
            <a:ext cx="9169505" cy="898787"/>
          </a:xfrm>
          <a:custGeom>
            <a:avLst/>
            <a:gdLst>
              <a:gd name="connsiteX0" fmla="*/ 0 w 9153727"/>
              <a:gd name="connsiteY0" fmla="*/ 0 h 879332"/>
              <a:gd name="connsiteX1" fmla="*/ 9153727 w 9153727"/>
              <a:gd name="connsiteY1" fmla="*/ 0 h 879332"/>
              <a:gd name="connsiteX2" fmla="*/ 9153727 w 9153727"/>
              <a:gd name="connsiteY2" fmla="*/ 879332 h 879332"/>
              <a:gd name="connsiteX3" fmla="*/ 0 w 9153727"/>
              <a:gd name="connsiteY3" fmla="*/ 879332 h 879332"/>
              <a:gd name="connsiteX4" fmla="*/ 0 w 9153727"/>
              <a:gd name="connsiteY4" fmla="*/ 0 h 879332"/>
              <a:gd name="connsiteX0" fmla="*/ 0 w 9153727"/>
              <a:gd name="connsiteY0" fmla="*/ 9515 h 888847"/>
              <a:gd name="connsiteX1" fmla="*/ 3154861 w 9153727"/>
              <a:gd name="connsiteY1" fmla="*/ 0 h 888847"/>
              <a:gd name="connsiteX2" fmla="*/ 9153727 w 9153727"/>
              <a:gd name="connsiteY2" fmla="*/ 9515 h 888847"/>
              <a:gd name="connsiteX3" fmla="*/ 9153727 w 9153727"/>
              <a:gd name="connsiteY3" fmla="*/ 888847 h 888847"/>
              <a:gd name="connsiteX4" fmla="*/ 0 w 9153727"/>
              <a:gd name="connsiteY4" fmla="*/ 888847 h 888847"/>
              <a:gd name="connsiteX5" fmla="*/ 0 w 9153727"/>
              <a:gd name="connsiteY5" fmla="*/ 9515 h 888847"/>
              <a:gd name="connsiteX0" fmla="*/ 0 w 9153727"/>
              <a:gd name="connsiteY0" fmla="*/ 99950 h 979282"/>
              <a:gd name="connsiteX1" fmla="*/ 3205102 w 9153727"/>
              <a:gd name="connsiteY1" fmla="*/ 0 h 979282"/>
              <a:gd name="connsiteX2" fmla="*/ 9153727 w 9153727"/>
              <a:gd name="connsiteY2" fmla="*/ 99950 h 979282"/>
              <a:gd name="connsiteX3" fmla="*/ 9153727 w 9153727"/>
              <a:gd name="connsiteY3" fmla="*/ 979282 h 979282"/>
              <a:gd name="connsiteX4" fmla="*/ 0 w 9153727"/>
              <a:gd name="connsiteY4" fmla="*/ 979282 h 979282"/>
              <a:gd name="connsiteX5" fmla="*/ 0 w 9153727"/>
              <a:gd name="connsiteY5" fmla="*/ 99950 h 979282"/>
              <a:gd name="connsiteX0" fmla="*/ 0 w 9153727"/>
              <a:gd name="connsiteY0" fmla="*/ 111203 h 990535"/>
              <a:gd name="connsiteX1" fmla="*/ 3205102 w 9153727"/>
              <a:gd name="connsiteY1" fmla="*/ 11253 h 990535"/>
              <a:gd name="connsiteX2" fmla="*/ 9153727 w 9153727"/>
              <a:gd name="connsiteY2" fmla="*/ 111203 h 990535"/>
              <a:gd name="connsiteX3" fmla="*/ 9153727 w 9153727"/>
              <a:gd name="connsiteY3" fmla="*/ 990535 h 990535"/>
              <a:gd name="connsiteX4" fmla="*/ 0 w 9153727"/>
              <a:gd name="connsiteY4" fmla="*/ 990535 h 990535"/>
              <a:gd name="connsiteX5" fmla="*/ 0 w 9153727"/>
              <a:gd name="connsiteY5" fmla="*/ 111203 h 990535"/>
              <a:gd name="connsiteX0" fmla="*/ 30145 w 9153727"/>
              <a:gd name="connsiteY0" fmla="*/ 17386 h 1027347"/>
              <a:gd name="connsiteX1" fmla="*/ 3205102 w 9153727"/>
              <a:gd name="connsiteY1" fmla="*/ 48065 h 1027347"/>
              <a:gd name="connsiteX2" fmla="*/ 9153727 w 9153727"/>
              <a:gd name="connsiteY2" fmla="*/ 148015 h 1027347"/>
              <a:gd name="connsiteX3" fmla="*/ 9153727 w 9153727"/>
              <a:gd name="connsiteY3" fmla="*/ 1027347 h 1027347"/>
              <a:gd name="connsiteX4" fmla="*/ 0 w 9153727"/>
              <a:gd name="connsiteY4" fmla="*/ 1027347 h 1027347"/>
              <a:gd name="connsiteX5" fmla="*/ 30145 w 9153727"/>
              <a:gd name="connsiteY5" fmla="*/ 17386 h 1027347"/>
              <a:gd name="connsiteX0" fmla="*/ 0 w 9153727"/>
              <a:gd name="connsiteY0" fmla="*/ 24918 h 1014783"/>
              <a:gd name="connsiteX1" fmla="*/ 3205102 w 9153727"/>
              <a:gd name="connsiteY1" fmla="*/ 35501 h 1014783"/>
              <a:gd name="connsiteX2" fmla="*/ 9153727 w 9153727"/>
              <a:gd name="connsiteY2" fmla="*/ 135451 h 1014783"/>
              <a:gd name="connsiteX3" fmla="*/ 9153727 w 9153727"/>
              <a:gd name="connsiteY3" fmla="*/ 1014783 h 1014783"/>
              <a:gd name="connsiteX4" fmla="*/ 0 w 9153727"/>
              <a:gd name="connsiteY4" fmla="*/ 1014783 h 1014783"/>
              <a:gd name="connsiteX5" fmla="*/ 0 w 9153727"/>
              <a:gd name="connsiteY5" fmla="*/ 24918 h 1014783"/>
              <a:gd name="connsiteX0" fmla="*/ 0 w 9153727"/>
              <a:gd name="connsiteY0" fmla="*/ 24918 h 1014783"/>
              <a:gd name="connsiteX1" fmla="*/ 5001623 w 9153727"/>
              <a:gd name="connsiteY1" fmla="*/ 35501 h 1014783"/>
              <a:gd name="connsiteX2" fmla="*/ 9153727 w 9153727"/>
              <a:gd name="connsiteY2" fmla="*/ 135451 h 1014783"/>
              <a:gd name="connsiteX3" fmla="*/ 9153727 w 9153727"/>
              <a:gd name="connsiteY3" fmla="*/ 1014783 h 1014783"/>
              <a:gd name="connsiteX4" fmla="*/ 0 w 9153727"/>
              <a:gd name="connsiteY4" fmla="*/ 1014783 h 1014783"/>
              <a:gd name="connsiteX5" fmla="*/ 0 w 9153727"/>
              <a:gd name="connsiteY5" fmla="*/ 24918 h 101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53727" h="1014783">
                <a:moveTo>
                  <a:pt x="0" y="24918"/>
                </a:moveTo>
                <a:cubicBezTo>
                  <a:pt x="1068367" y="-8399"/>
                  <a:pt x="3933256" y="-11569"/>
                  <a:pt x="5001623" y="35501"/>
                </a:cubicBezTo>
                <a:lnTo>
                  <a:pt x="9153727" y="135451"/>
                </a:lnTo>
                <a:lnTo>
                  <a:pt x="9153727" y="1014783"/>
                </a:lnTo>
                <a:lnTo>
                  <a:pt x="0" y="1014783"/>
                </a:lnTo>
                <a:lnTo>
                  <a:pt x="0" y="24918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1"/>
          <p:cNvSpPr>
            <a:spLocks noChangeArrowheads="1"/>
          </p:cNvSpPr>
          <p:nvPr/>
        </p:nvSpPr>
        <p:spPr bwMode="auto">
          <a:xfrm>
            <a:off x="0" y="819520"/>
            <a:ext cx="9144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Aft>
                <a:spcPts val="1200"/>
              </a:spcAft>
            </a:pPr>
            <a:r>
              <a:rPr lang="de-DE" altLang="de-DE" b="1" dirty="0" smtClean="0"/>
              <a:t>Maßnahmen </a:t>
            </a:r>
            <a:r>
              <a:rPr lang="de-DE" altLang="de-DE" b="1" dirty="0"/>
              <a:t>zur Verbesserung der </a:t>
            </a:r>
            <a:r>
              <a:rPr lang="de-DE" altLang="de-DE" b="1" dirty="0" smtClean="0"/>
              <a:t>ökologischen </a:t>
            </a:r>
            <a:r>
              <a:rPr lang="de-DE" altLang="de-DE" b="1" dirty="0"/>
              <a:t>Durchgängigkeit</a:t>
            </a:r>
          </a:p>
        </p:txBody>
      </p:sp>
      <p:sp>
        <p:nvSpPr>
          <p:cNvPr id="14" name="Freihandform 13"/>
          <p:cNvSpPr/>
          <p:nvPr/>
        </p:nvSpPr>
        <p:spPr>
          <a:xfrm>
            <a:off x="-25504" y="4322487"/>
            <a:ext cx="9169505" cy="638621"/>
          </a:xfrm>
          <a:custGeom>
            <a:avLst/>
            <a:gdLst>
              <a:gd name="connsiteX0" fmla="*/ 9389111 w 9389111"/>
              <a:gd name="connsiteY0" fmla="*/ 581287 h 581287"/>
              <a:gd name="connsiteX1" fmla="*/ 8085605 w 9389111"/>
              <a:gd name="connsiteY1" fmla="*/ 172725 h 581287"/>
              <a:gd name="connsiteX2" fmla="*/ 7453307 w 9389111"/>
              <a:gd name="connsiteY2" fmla="*/ 7355 h 581287"/>
              <a:gd name="connsiteX3" fmla="*/ 7151750 w 9389111"/>
              <a:gd name="connsiteY3" fmla="*/ 26810 h 581287"/>
              <a:gd name="connsiteX4" fmla="*/ 712039 w 9389111"/>
              <a:gd name="connsiteY4" fmla="*/ 396461 h 581287"/>
              <a:gd name="connsiteX5" fmla="*/ 449392 w 9389111"/>
              <a:gd name="connsiteY5" fmla="*/ 406189 h 581287"/>
              <a:gd name="connsiteX0" fmla="*/ 9387932 w 9387932"/>
              <a:gd name="connsiteY0" fmla="*/ 590012 h 590012"/>
              <a:gd name="connsiteX1" fmla="*/ 8084426 w 9387932"/>
              <a:gd name="connsiteY1" fmla="*/ 181450 h 590012"/>
              <a:gd name="connsiteX2" fmla="*/ 7452128 w 9387932"/>
              <a:gd name="connsiteY2" fmla="*/ 16080 h 590012"/>
              <a:gd name="connsiteX3" fmla="*/ 7132574 w 9387932"/>
              <a:gd name="connsiteY3" fmla="*/ 6352 h 590012"/>
              <a:gd name="connsiteX4" fmla="*/ 710860 w 9387932"/>
              <a:gd name="connsiteY4" fmla="*/ 405186 h 590012"/>
              <a:gd name="connsiteX5" fmla="*/ 448213 w 9387932"/>
              <a:gd name="connsiteY5" fmla="*/ 414914 h 590012"/>
              <a:gd name="connsiteX0" fmla="*/ 9387932 w 9387932"/>
              <a:gd name="connsiteY0" fmla="*/ 593274 h 593274"/>
              <a:gd name="connsiteX1" fmla="*/ 8084426 w 9387932"/>
              <a:gd name="connsiteY1" fmla="*/ 184712 h 593274"/>
              <a:gd name="connsiteX2" fmla="*/ 7452128 w 9387932"/>
              <a:gd name="connsiteY2" fmla="*/ 19342 h 593274"/>
              <a:gd name="connsiteX3" fmla="*/ 7132574 w 9387932"/>
              <a:gd name="connsiteY3" fmla="*/ 9614 h 593274"/>
              <a:gd name="connsiteX4" fmla="*/ 5803627 w 9387932"/>
              <a:gd name="connsiteY4" fmla="*/ 75872 h 593274"/>
              <a:gd name="connsiteX5" fmla="*/ 710860 w 9387932"/>
              <a:gd name="connsiteY5" fmla="*/ 408448 h 593274"/>
              <a:gd name="connsiteX6" fmla="*/ 448213 w 9387932"/>
              <a:gd name="connsiteY6" fmla="*/ 418176 h 593274"/>
              <a:gd name="connsiteX0" fmla="*/ 9256557 w 9256557"/>
              <a:gd name="connsiteY0" fmla="*/ 599440 h 599440"/>
              <a:gd name="connsiteX1" fmla="*/ 7953051 w 9256557"/>
              <a:gd name="connsiteY1" fmla="*/ 190878 h 599440"/>
              <a:gd name="connsiteX2" fmla="*/ 7320753 w 9256557"/>
              <a:gd name="connsiteY2" fmla="*/ 25508 h 599440"/>
              <a:gd name="connsiteX3" fmla="*/ 7001199 w 9256557"/>
              <a:gd name="connsiteY3" fmla="*/ 15780 h 599440"/>
              <a:gd name="connsiteX4" fmla="*/ 4876830 w 9256557"/>
              <a:gd name="connsiteY4" fmla="*/ 174430 h 599440"/>
              <a:gd name="connsiteX5" fmla="*/ 579485 w 9256557"/>
              <a:gd name="connsiteY5" fmla="*/ 414614 h 599440"/>
              <a:gd name="connsiteX6" fmla="*/ 316838 w 9256557"/>
              <a:gd name="connsiteY6" fmla="*/ 424342 h 599440"/>
              <a:gd name="connsiteX0" fmla="*/ 9256557 w 9256557"/>
              <a:gd name="connsiteY0" fmla="*/ 604941 h 604941"/>
              <a:gd name="connsiteX1" fmla="*/ 7953051 w 9256557"/>
              <a:gd name="connsiteY1" fmla="*/ 196379 h 604941"/>
              <a:gd name="connsiteX2" fmla="*/ 7320753 w 9256557"/>
              <a:gd name="connsiteY2" fmla="*/ 31009 h 604941"/>
              <a:gd name="connsiteX3" fmla="*/ 7001199 w 9256557"/>
              <a:gd name="connsiteY3" fmla="*/ 21281 h 604941"/>
              <a:gd name="connsiteX4" fmla="*/ 4876830 w 9256557"/>
              <a:gd name="connsiteY4" fmla="*/ 179931 h 604941"/>
              <a:gd name="connsiteX5" fmla="*/ 579485 w 9256557"/>
              <a:gd name="connsiteY5" fmla="*/ 420115 h 604941"/>
              <a:gd name="connsiteX6" fmla="*/ 316838 w 9256557"/>
              <a:gd name="connsiteY6" fmla="*/ 429843 h 604941"/>
              <a:gd name="connsiteX0" fmla="*/ 9256557 w 9256557"/>
              <a:gd name="connsiteY0" fmla="*/ 1360451 h 1360451"/>
              <a:gd name="connsiteX1" fmla="*/ 7953051 w 9256557"/>
              <a:gd name="connsiteY1" fmla="*/ 951889 h 1360451"/>
              <a:gd name="connsiteX2" fmla="*/ 7320753 w 9256557"/>
              <a:gd name="connsiteY2" fmla="*/ 786519 h 1360451"/>
              <a:gd name="connsiteX3" fmla="*/ 7285979 w 9256557"/>
              <a:gd name="connsiteY3" fmla="*/ 689 h 1360451"/>
              <a:gd name="connsiteX4" fmla="*/ 4876830 w 9256557"/>
              <a:gd name="connsiteY4" fmla="*/ 935441 h 1360451"/>
              <a:gd name="connsiteX5" fmla="*/ 579485 w 9256557"/>
              <a:gd name="connsiteY5" fmla="*/ 1175625 h 1360451"/>
              <a:gd name="connsiteX6" fmla="*/ 316838 w 9256557"/>
              <a:gd name="connsiteY6" fmla="*/ 1185353 h 1360451"/>
              <a:gd name="connsiteX0" fmla="*/ 9256557 w 9256557"/>
              <a:gd name="connsiteY0" fmla="*/ 1305068 h 1305068"/>
              <a:gd name="connsiteX1" fmla="*/ 7953051 w 9256557"/>
              <a:gd name="connsiteY1" fmla="*/ 896506 h 1305068"/>
              <a:gd name="connsiteX2" fmla="*/ 7320753 w 9256557"/>
              <a:gd name="connsiteY2" fmla="*/ 731136 h 1305068"/>
              <a:gd name="connsiteX3" fmla="*/ 7325258 w 9256557"/>
              <a:gd name="connsiteY3" fmla="*/ 742 h 1305068"/>
              <a:gd name="connsiteX4" fmla="*/ 4876830 w 9256557"/>
              <a:gd name="connsiteY4" fmla="*/ 880058 h 1305068"/>
              <a:gd name="connsiteX5" fmla="*/ 579485 w 9256557"/>
              <a:gd name="connsiteY5" fmla="*/ 1120242 h 1305068"/>
              <a:gd name="connsiteX6" fmla="*/ 316838 w 9256557"/>
              <a:gd name="connsiteY6" fmla="*/ 1129970 h 1305068"/>
              <a:gd name="connsiteX0" fmla="*/ 9256557 w 9256557"/>
              <a:gd name="connsiteY0" fmla="*/ 936218 h 936218"/>
              <a:gd name="connsiteX1" fmla="*/ 7953051 w 9256557"/>
              <a:gd name="connsiteY1" fmla="*/ 527656 h 936218"/>
              <a:gd name="connsiteX2" fmla="*/ 7320753 w 9256557"/>
              <a:gd name="connsiteY2" fmla="*/ 362286 h 936218"/>
              <a:gd name="connsiteX3" fmla="*/ 6451277 w 9256557"/>
              <a:gd name="connsiteY3" fmla="*/ 1464 h 936218"/>
              <a:gd name="connsiteX4" fmla="*/ 4876830 w 9256557"/>
              <a:gd name="connsiteY4" fmla="*/ 511208 h 936218"/>
              <a:gd name="connsiteX5" fmla="*/ 579485 w 9256557"/>
              <a:gd name="connsiteY5" fmla="*/ 751392 h 936218"/>
              <a:gd name="connsiteX6" fmla="*/ 316838 w 9256557"/>
              <a:gd name="connsiteY6" fmla="*/ 761120 h 936218"/>
              <a:gd name="connsiteX0" fmla="*/ 9256557 w 9256557"/>
              <a:gd name="connsiteY0" fmla="*/ 956515 h 956515"/>
              <a:gd name="connsiteX1" fmla="*/ 7953051 w 9256557"/>
              <a:gd name="connsiteY1" fmla="*/ 547953 h 956515"/>
              <a:gd name="connsiteX2" fmla="*/ 7320753 w 9256557"/>
              <a:gd name="connsiteY2" fmla="*/ 382583 h 956515"/>
              <a:gd name="connsiteX3" fmla="*/ 6451277 w 9256557"/>
              <a:gd name="connsiteY3" fmla="*/ 21761 h 956515"/>
              <a:gd name="connsiteX4" fmla="*/ 4876830 w 9256557"/>
              <a:gd name="connsiteY4" fmla="*/ 531505 h 956515"/>
              <a:gd name="connsiteX5" fmla="*/ 579485 w 9256557"/>
              <a:gd name="connsiteY5" fmla="*/ 771689 h 956515"/>
              <a:gd name="connsiteX6" fmla="*/ 316838 w 9256557"/>
              <a:gd name="connsiteY6" fmla="*/ 781417 h 956515"/>
              <a:gd name="connsiteX0" fmla="*/ 9256557 w 9256557"/>
              <a:gd name="connsiteY0" fmla="*/ 1124762 h 1124762"/>
              <a:gd name="connsiteX1" fmla="*/ 7953051 w 9256557"/>
              <a:gd name="connsiteY1" fmla="*/ 716200 h 1124762"/>
              <a:gd name="connsiteX2" fmla="*/ 7320753 w 9256557"/>
              <a:gd name="connsiteY2" fmla="*/ 550830 h 1124762"/>
              <a:gd name="connsiteX3" fmla="*/ 6506953 w 9256557"/>
              <a:gd name="connsiteY3" fmla="*/ 16046 h 1124762"/>
              <a:gd name="connsiteX4" fmla="*/ 6451277 w 9256557"/>
              <a:gd name="connsiteY4" fmla="*/ 190008 h 1124762"/>
              <a:gd name="connsiteX5" fmla="*/ 4876830 w 9256557"/>
              <a:gd name="connsiteY5" fmla="*/ 699752 h 1124762"/>
              <a:gd name="connsiteX6" fmla="*/ 579485 w 9256557"/>
              <a:gd name="connsiteY6" fmla="*/ 939936 h 1124762"/>
              <a:gd name="connsiteX7" fmla="*/ 316838 w 9256557"/>
              <a:gd name="connsiteY7" fmla="*/ 949664 h 1124762"/>
              <a:gd name="connsiteX0" fmla="*/ 9256557 w 9256557"/>
              <a:gd name="connsiteY0" fmla="*/ 1126588 h 1126588"/>
              <a:gd name="connsiteX1" fmla="*/ 7953051 w 9256557"/>
              <a:gd name="connsiteY1" fmla="*/ 718026 h 1126588"/>
              <a:gd name="connsiteX2" fmla="*/ 7320753 w 9256557"/>
              <a:gd name="connsiteY2" fmla="*/ 552656 h 1126588"/>
              <a:gd name="connsiteX3" fmla="*/ 6506953 w 9256557"/>
              <a:gd name="connsiteY3" fmla="*/ 17872 h 1126588"/>
              <a:gd name="connsiteX4" fmla="*/ 6068296 w 9256557"/>
              <a:gd name="connsiteY4" fmla="*/ 173355 h 1126588"/>
              <a:gd name="connsiteX5" fmla="*/ 4876830 w 9256557"/>
              <a:gd name="connsiteY5" fmla="*/ 701578 h 1126588"/>
              <a:gd name="connsiteX6" fmla="*/ 579485 w 9256557"/>
              <a:gd name="connsiteY6" fmla="*/ 941762 h 1126588"/>
              <a:gd name="connsiteX7" fmla="*/ 316838 w 9256557"/>
              <a:gd name="connsiteY7" fmla="*/ 951490 h 1126588"/>
              <a:gd name="connsiteX0" fmla="*/ 9256557 w 9256557"/>
              <a:gd name="connsiteY0" fmla="*/ 1126588 h 1126588"/>
              <a:gd name="connsiteX1" fmla="*/ 7953051 w 9256557"/>
              <a:gd name="connsiteY1" fmla="*/ 718026 h 1126588"/>
              <a:gd name="connsiteX2" fmla="*/ 7310933 w 9256557"/>
              <a:gd name="connsiteY2" fmla="*/ 423305 h 1126588"/>
              <a:gd name="connsiteX3" fmla="*/ 6506953 w 9256557"/>
              <a:gd name="connsiteY3" fmla="*/ 17872 h 1126588"/>
              <a:gd name="connsiteX4" fmla="*/ 6068296 w 9256557"/>
              <a:gd name="connsiteY4" fmla="*/ 173355 h 1126588"/>
              <a:gd name="connsiteX5" fmla="*/ 4876830 w 9256557"/>
              <a:gd name="connsiteY5" fmla="*/ 701578 h 1126588"/>
              <a:gd name="connsiteX6" fmla="*/ 579485 w 9256557"/>
              <a:gd name="connsiteY6" fmla="*/ 941762 h 1126588"/>
              <a:gd name="connsiteX7" fmla="*/ 316838 w 9256557"/>
              <a:gd name="connsiteY7" fmla="*/ 951490 h 1126588"/>
              <a:gd name="connsiteX0" fmla="*/ 9256557 w 9256557"/>
              <a:gd name="connsiteY0" fmla="*/ 1213120 h 1213120"/>
              <a:gd name="connsiteX1" fmla="*/ 7953051 w 9256557"/>
              <a:gd name="connsiteY1" fmla="*/ 804558 h 1213120"/>
              <a:gd name="connsiteX2" fmla="*/ 7310933 w 9256557"/>
              <a:gd name="connsiteY2" fmla="*/ 509837 h 1213120"/>
              <a:gd name="connsiteX3" fmla="*/ 7056874 w 9256557"/>
              <a:gd name="connsiteY3" fmla="*/ 12011 h 1213120"/>
              <a:gd name="connsiteX4" fmla="*/ 6068296 w 9256557"/>
              <a:gd name="connsiteY4" fmla="*/ 259887 h 1213120"/>
              <a:gd name="connsiteX5" fmla="*/ 4876830 w 9256557"/>
              <a:gd name="connsiteY5" fmla="*/ 788110 h 1213120"/>
              <a:gd name="connsiteX6" fmla="*/ 579485 w 9256557"/>
              <a:gd name="connsiteY6" fmla="*/ 1028294 h 1213120"/>
              <a:gd name="connsiteX7" fmla="*/ 316838 w 9256557"/>
              <a:gd name="connsiteY7" fmla="*/ 1038022 h 1213120"/>
              <a:gd name="connsiteX0" fmla="*/ 9256557 w 9256557"/>
              <a:gd name="connsiteY0" fmla="*/ 1213120 h 1213120"/>
              <a:gd name="connsiteX1" fmla="*/ 7953051 w 9256557"/>
              <a:gd name="connsiteY1" fmla="*/ 804558 h 1213120"/>
              <a:gd name="connsiteX2" fmla="*/ 7556434 w 9256557"/>
              <a:gd name="connsiteY2" fmla="*/ 454402 h 1213120"/>
              <a:gd name="connsiteX3" fmla="*/ 7056874 w 9256557"/>
              <a:gd name="connsiteY3" fmla="*/ 12011 h 1213120"/>
              <a:gd name="connsiteX4" fmla="*/ 6068296 w 9256557"/>
              <a:gd name="connsiteY4" fmla="*/ 259887 h 1213120"/>
              <a:gd name="connsiteX5" fmla="*/ 4876830 w 9256557"/>
              <a:gd name="connsiteY5" fmla="*/ 788110 h 1213120"/>
              <a:gd name="connsiteX6" fmla="*/ 579485 w 9256557"/>
              <a:gd name="connsiteY6" fmla="*/ 1028294 h 1213120"/>
              <a:gd name="connsiteX7" fmla="*/ 316838 w 9256557"/>
              <a:gd name="connsiteY7" fmla="*/ 1038022 h 121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256557" h="1213120">
                <a:moveTo>
                  <a:pt x="9256557" y="1213120"/>
                </a:moveTo>
                <a:cubicBezTo>
                  <a:pt x="8822055" y="1076933"/>
                  <a:pt x="8236405" y="931011"/>
                  <a:pt x="7953051" y="804558"/>
                </a:cubicBezTo>
                <a:cubicBezTo>
                  <a:pt x="7669697" y="678105"/>
                  <a:pt x="7705797" y="586493"/>
                  <a:pt x="7556434" y="454402"/>
                </a:cubicBezTo>
                <a:cubicBezTo>
                  <a:pt x="7407071" y="322311"/>
                  <a:pt x="7201787" y="72148"/>
                  <a:pt x="7056874" y="12011"/>
                </a:cubicBezTo>
                <a:cubicBezTo>
                  <a:pt x="6911961" y="-48126"/>
                  <a:pt x="6431637" y="130537"/>
                  <a:pt x="6068296" y="259887"/>
                </a:cubicBezTo>
                <a:cubicBezTo>
                  <a:pt x="5704955" y="389237"/>
                  <a:pt x="5575133" y="495005"/>
                  <a:pt x="4876830" y="788110"/>
                </a:cubicBezTo>
                <a:lnTo>
                  <a:pt x="579485" y="1028294"/>
                </a:lnTo>
                <a:cubicBezTo>
                  <a:pt x="-180514" y="1069946"/>
                  <a:pt x="-110369" y="1064773"/>
                  <a:pt x="316838" y="1038022"/>
                </a:cubicBezTo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Freihandform 14"/>
          <p:cNvSpPr/>
          <p:nvPr/>
        </p:nvSpPr>
        <p:spPr>
          <a:xfrm>
            <a:off x="-38912" y="4105067"/>
            <a:ext cx="8861898" cy="584006"/>
          </a:xfrm>
          <a:custGeom>
            <a:avLst/>
            <a:gdLst>
              <a:gd name="connsiteX0" fmla="*/ 8861898 w 8861898"/>
              <a:gd name="connsiteY0" fmla="*/ 0 h 408562"/>
              <a:gd name="connsiteX1" fmla="*/ 7003915 w 8861898"/>
              <a:gd name="connsiteY1" fmla="*/ 19455 h 408562"/>
              <a:gd name="connsiteX2" fmla="*/ 6712085 w 8861898"/>
              <a:gd name="connsiteY2" fmla="*/ 38911 h 408562"/>
              <a:gd name="connsiteX3" fmla="*/ 0 w 8861898"/>
              <a:gd name="connsiteY3" fmla="*/ 408562 h 408562"/>
              <a:gd name="connsiteX4" fmla="*/ 0 w 8861898"/>
              <a:gd name="connsiteY4" fmla="*/ 408562 h 408562"/>
              <a:gd name="connsiteX0" fmla="*/ 8861898 w 8861898"/>
              <a:gd name="connsiteY0" fmla="*/ 0 h 408562"/>
              <a:gd name="connsiteX1" fmla="*/ 7003915 w 8861898"/>
              <a:gd name="connsiteY1" fmla="*/ 19455 h 408562"/>
              <a:gd name="connsiteX2" fmla="*/ 6712085 w 8861898"/>
              <a:gd name="connsiteY2" fmla="*/ 38911 h 408562"/>
              <a:gd name="connsiteX3" fmla="*/ 4941651 w 8861898"/>
              <a:gd name="connsiteY3" fmla="*/ 142914 h 408562"/>
              <a:gd name="connsiteX4" fmla="*/ 0 w 8861898"/>
              <a:gd name="connsiteY4" fmla="*/ 408562 h 408562"/>
              <a:gd name="connsiteX5" fmla="*/ 0 w 8861898"/>
              <a:gd name="connsiteY5" fmla="*/ 408562 h 408562"/>
              <a:gd name="connsiteX0" fmla="*/ 8861898 w 8861898"/>
              <a:gd name="connsiteY0" fmla="*/ 0 h 408562"/>
              <a:gd name="connsiteX1" fmla="*/ 7003915 w 8861898"/>
              <a:gd name="connsiteY1" fmla="*/ 19455 h 408562"/>
              <a:gd name="connsiteX2" fmla="*/ 6712085 w 8861898"/>
              <a:gd name="connsiteY2" fmla="*/ 38911 h 408562"/>
              <a:gd name="connsiteX3" fmla="*/ 4824919 w 8861898"/>
              <a:gd name="connsiteY3" fmla="*/ 347074 h 408562"/>
              <a:gd name="connsiteX4" fmla="*/ 0 w 8861898"/>
              <a:gd name="connsiteY4" fmla="*/ 408562 h 408562"/>
              <a:gd name="connsiteX5" fmla="*/ 0 w 8861898"/>
              <a:gd name="connsiteY5" fmla="*/ 408562 h 408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61898" h="408562">
                <a:moveTo>
                  <a:pt x="8861898" y="0"/>
                </a:moveTo>
                <a:lnTo>
                  <a:pt x="7003915" y="19455"/>
                </a:lnTo>
                <a:cubicBezTo>
                  <a:pt x="6645613" y="25940"/>
                  <a:pt x="7075251" y="-15692"/>
                  <a:pt x="6712085" y="38911"/>
                </a:cubicBezTo>
                <a:cubicBezTo>
                  <a:pt x="6348919" y="93514"/>
                  <a:pt x="5453974" y="244353"/>
                  <a:pt x="4824919" y="347074"/>
                </a:cubicBezTo>
                <a:lnTo>
                  <a:pt x="0" y="408562"/>
                </a:lnTo>
                <a:lnTo>
                  <a:pt x="0" y="408562"/>
                </a:lnTo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4" name="Picture 2" descr="C:\Users\sue33\AppData\Local\Microsoft\Windows\Temporary Internet Files\Content.IE5\WU1L19R7\MC900233594[1].wmf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8940" y="4615935"/>
            <a:ext cx="308830" cy="155122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Rechteck 51"/>
          <p:cNvSpPr/>
          <p:nvPr/>
        </p:nvSpPr>
        <p:spPr>
          <a:xfrm>
            <a:off x="-9728" y="4966173"/>
            <a:ext cx="9153728" cy="9144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3" name="Picture 2" descr="C:\Users\sue33\AppData\Local\Microsoft\Windows\Temporary Internet Files\Content.IE5\WU1L19R7\MC900233594[1].wmf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306184">
            <a:off x="4756552" y="4513360"/>
            <a:ext cx="404872" cy="203363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Gerade Verbindung mit Pfeil 12"/>
          <p:cNvCxnSpPr/>
          <p:nvPr/>
        </p:nvCxnSpPr>
        <p:spPr>
          <a:xfrm flipH="1">
            <a:off x="7419016" y="4067234"/>
            <a:ext cx="729574" cy="0"/>
          </a:xfrm>
          <a:prstGeom prst="straightConnector1">
            <a:avLst/>
          </a:prstGeom>
          <a:ln w="28575">
            <a:solidFill>
              <a:srgbClr val="00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/>
          <p:cNvCxnSpPr/>
          <p:nvPr/>
        </p:nvCxnSpPr>
        <p:spPr>
          <a:xfrm flipH="1">
            <a:off x="2590458" y="4576129"/>
            <a:ext cx="729574" cy="1"/>
          </a:xfrm>
          <a:prstGeom prst="straightConnector1">
            <a:avLst/>
          </a:prstGeom>
          <a:ln w="28575">
            <a:solidFill>
              <a:srgbClr val="00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/>
          <p:cNvCxnSpPr/>
          <p:nvPr/>
        </p:nvCxnSpPr>
        <p:spPr>
          <a:xfrm flipH="1">
            <a:off x="5414078" y="4153707"/>
            <a:ext cx="899174" cy="214334"/>
          </a:xfrm>
          <a:prstGeom prst="straightConnector1">
            <a:avLst/>
          </a:prstGeom>
          <a:ln w="28575">
            <a:solidFill>
              <a:srgbClr val="00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2"/>
          <p:cNvSpPr>
            <a:spLocks noGrp="1"/>
          </p:cNvSpPr>
          <p:nvPr>
            <p:ph type="title" idx="4294967295"/>
          </p:nvPr>
        </p:nvSpPr>
        <p:spPr>
          <a:xfrm>
            <a:off x="1780162" y="58738"/>
            <a:ext cx="6575898" cy="561975"/>
          </a:xfrm>
        </p:spPr>
        <p:txBody>
          <a:bodyPr/>
          <a:lstStyle/>
          <a:p>
            <a:r>
              <a:rPr lang="de-DE" altLang="de-DE" sz="2000" b="1" dirty="0" smtClean="0">
                <a:solidFill>
                  <a:schemeClr val="bg1"/>
                </a:solidFill>
              </a:rPr>
              <a:t>Maßnahmenkategorien Fließgewässer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430468" y="1835867"/>
            <a:ext cx="8441159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z="1600" b="1" dirty="0" smtClean="0"/>
              <a:t>Zu steile und daher ökologisch nicht durchgängige Sohlgleite (</a:t>
            </a:r>
            <a:r>
              <a:rPr lang="de-DE" sz="1600" b="1" dirty="0" err="1" smtClean="0"/>
              <a:t>Fließgschwindigkeit</a:t>
            </a:r>
            <a:r>
              <a:rPr lang="de-DE" sz="1600" b="1" dirty="0" smtClean="0"/>
              <a:t> i.d.R. &gt;1m/</a:t>
            </a:r>
            <a:r>
              <a:rPr lang="de-DE" sz="1600" b="1" dirty="0"/>
              <a:t>S</a:t>
            </a:r>
            <a:r>
              <a:rPr lang="de-DE" sz="1600" b="1" dirty="0" smtClean="0"/>
              <a:t>ek):</a:t>
            </a:r>
          </a:p>
          <a:p>
            <a:endParaRPr lang="de-DE" sz="1600" b="1" dirty="0" smtClean="0"/>
          </a:p>
        </p:txBody>
      </p:sp>
      <p:cxnSp>
        <p:nvCxnSpPr>
          <p:cNvPr id="20" name="Gerade Verbindung mit Pfeil 19"/>
          <p:cNvCxnSpPr/>
          <p:nvPr/>
        </p:nvCxnSpPr>
        <p:spPr>
          <a:xfrm flipH="1">
            <a:off x="5863665" y="4067234"/>
            <a:ext cx="449587" cy="107167"/>
          </a:xfrm>
          <a:prstGeom prst="straightConnector1">
            <a:avLst/>
          </a:prstGeom>
          <a:ln w="28575">
            <a:solidFill>
              <a:srgbClr val="00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3207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126437" y="974575"/>
            <a:ext cx="9280205" cy="405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600" b="1" dirty="0" smtClean="0">
                <a:solidFill>
                  <a:srgbClr val="002060"/>
                </a:solidFill>
              </a:rPr>
              <a:t>Maßnahmen </a:t>
            </a:r>
            <a:r>
              <a:rPr lang="de-DE" sz="1600" b="1" dirty="0">
                <a:solidFill>
                  <a:srgbClr val="002060"/>
                </a:solidFill>
              </a:rPr>
              <a:t>(69_10</a:t>
            </a:r>
            <a:r>
              <a:rPr lang="de-DE" sz="1600" b="1" dirty="0" smtClean="0">
                <a:solidFill>
                  <a:srgbClr val="002060"/>
                </a:solidFill>
              </a:rPr>
              <a:t>):</a:t>
            </a:r>
            <a:endParaRPr lang="de-DE" sz="1600" b="1" dirty="0">
              <a:solidFill>
                <a:srgbClr val="002060"/>
              </a:solidFill>
            </a:endParaRPr>
          </a:p>
          <a:p>
            <a:pPr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600" b="1" dirty="0" smtClean="0">
                <a:solidFill>
                  <a:srgbClr val="002060"/>
                </a:solidFill>
              </a:rPr>
              <a:t>„Durchlass </a:t>
            </a:r>
            <a:r>
              <a:rPr lang="de-DE" sz="1600" b="1" dirty="0" err="1">
                <a:solidFill>
                  <a:srgbClr val="002060"/>
                </a:solidFill>
              </a:rPr>
              <a:t>rückbauen</a:t>
            </a:r>
            <a:r>
              <a:rPr lang="de-DE" sz="1600" b="1" dirty="0">
                <a:solidFill>
                  <a:srgbClr val="002060"/>
                </a:solidFill>
              </a:rPr>
              <a:t> oder umgestalten (z.B. durch Errichtung einer </a:t>
            </a:r>
            <a:r>
              <a:rPr lang="de-DE" sz="1600" b="1" dirty="0" smtClean="0">
                <a:solidFill>
                  <a:srgbClr val="002060"/>
                </a:solidFill>
              </a:rPr>
              <a:t>Furt)“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de-DE" sz="1600" b="1" dirty="0" smtClean="0">
              <a:solidFill>
                <a:srgbClr val="002060"/>
              </a:solidFill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de-DE" sz="1600" b="1" dirty="0" smtClean="0">
                <a:solidFill>
                  <a:srgbClr val="002060"/>
                </a:solidFill>
              </a:rPr>
              <a:t>Planung für:</a:t>
            </a:r>
            <a:endParaRPr lang="de-DE" sz="1600" b="1" dirty="0">
              <a:solidFill>
                <a:srgbClr val="002060"/>
              </a:solidFill>
            </a:endParaRP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600" dirty="0" smtClean="0">
                <a:solidFill>
                  <a:srgbClr val="002060"/>
                </a:solidFill>
              </a:rPr>
              <a:t>Natürliche, erheblich veränderte und künstliche Gewässer in natürlicher Ausprägung und stetiger Wasserführung</a:t>
            </a: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600" dirty="0" smtClean="0">
                <a:solidFill>
                  <a:srgbClr val="002060"/>
                </a:solidFill>
              </a:rPr>
              <a:t>Rohrdurchlässe ohne Sedimentauflage, zu hoher Strömungsgeschwindigkeit bzw. bei </a:t>
            </a:r>
            <a:r>
              <a:rPr lang="de-DE" sz="1600" dirty="0" err="1" smtClean="0">
                <a:solidFill>
                  <a:srgbClr val="002060"/>
                </a:solidFill>
              </a:rPr>
              <a:t>zusedimentierten</a:t>
            </a:r>
            <a:r>
              <a:rPr lang="de-DE" sz="1600" dirty="0" smtClean="0">
                <a:solidFill>
                  <a:srgbClr val="002060"/>
                </a:solidFill>
              </a:rPr>
              <a:t> Durchlässen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de-DE" sz="1600" b="1" dirty="0" smtClean="0">
                <a:solidFill>
                  <a:srgbClr val="002060"/>
                </a:solidFill>
              </a:rPr>
              <a:t>Ziel</a:t>
            </a:r>
            <a:r>
              <a:rPr lang="de-DE" sz="1600" b="1" dirty="0">
                <a:solidFill>
                  <a:srgbClr val="002060"/>
                </a:solidFill>
              </a:rPr>
              <a:t>: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de-DE" sz="1600" dirty="0">
                <a:solidFill>
                  <a:srgbClr val="002060"/>
                </a:solidFill>
              </a:rPr>
              <a:t>Herstellung der Durchgängigkeit für Fische und </a:t>
            </a:r>
            <a:r>
              <a:rPr lang="de-DE" sz="1600" dirty="0" smtClean="0">
                <a:solidFill>
                  <a:srgbClr val="002060"/>
                </a:solidFill>
              </a:rPr>
              <a:t>Makrozoobenthos durch</a:t>
            </a:r>
            <a:endParaRPr lang="de-DE" sz="1600" dirty="0">
              <a:solidFill>
                <a:srgbClr val="002060"/>
              </a:solidFill>
            </a:endParaRP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600" dirty="0" smtClean="0">
                <a:solidFill>
                  <a:srgbClr val="002060"/>
                </a:solidFill>
              </a:rPr>
              <a:t>Schaffung einer u.a. für Makrozoobenthos durchwanderbaren Sohle und naturnaher Strömungsverhältnisse</a:t>
            </a: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600" dirty="0" smtClean="0">
                <a:solidFill>
                  <a:srgbClr val="002060"/>
                </a:solidFill>
              </a:rPr>
              <a:t>Punktuelle Verbesserung der Gewässerstruktur</a:t>
            </a:r>
            <a:endParaRPr lang="de-DE" sz="1600" dirty="0">
              <a:solidFill>
                <a:srgbClr val="002060"/>
              </a:solidFill>
            </a:endParaRPr>
          </a:p>
          <a:p>
            <a:pPr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de-DE" sz="1600" b="1" dirty="0">
              <a:solidFill>
                <a:srgbClr val="00206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253" y="4708184"/>
            <a:ext cx="2879675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2964" y="4698000"/>
            <a:ext cx="2879675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08677" y="4698000"/>
            <a:ext cx="2879675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97252" y="5910826"/>
            <a:ext cx="26653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 err="1" smtClean="0">
                <a:solidFill>
                  <a:schemeClr val="bg1"/>
                </a:solidFill>
              </a:rPr>
              <a:t>Milmersdorfer</a:t>
            </a:r>
            <a:r>
              <a:rPr lang="de-DE" sz="1200" b="1" dirty="0" smtClean="0">
                <a:solidFill>
                  <a:schemeClr val="bg1"/>
                </a:solidFill>
              </a:rPr>
              <a:t> Mühlenbach</a:t>
            </a:r>
            <a:endParaRPr lang="de-DE" sz="1200" b="1" dirty="0">
              <a:solidFill>
                <a:schemeClr val="bg1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4568742" y="6518979"/>
            <a:ext cx="15402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 err="1" smtClean="0">
                <a:solidFill>
                  <a:schemeClr val="bg1"/>
                </a:solidFill>
              </a:rPr>
              <a:t>Ahrensdorfer</a:t>
            </a:r>
            <a:r>
              <a:rPr lang="de-DE" sz="1200" b="1" dirty="0" smtClean="0">
                <a:solidFill>
                  <a:schemeClr val="bg1"/>
                </a:solidFill>
              </a:rPr>
              <a:t> Kanal</a:t>
            </a:r>
            <a:endParaRPr lang="de-DE" sz="1200" b="1" dirty="0">
              <a:solidFill>
                <a:schemeClr val="bg1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7603763" y="6526949"/>
            <a:ext cx="15402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 err="1" smtClean="0">
                <a:solidFill>
                  <a:schemeClr val="bg1"/>
                </a:solidFill>
              </a:rPr>
              <a:t>Ahrensdorfer</a:t>
            </a:r>
            <a:r>
              <a:rPr lang="de-DE" sz="1200" b="1" dirty="0" smtClean="0">
                <a:solidFill>
                  <a:schemeClr val="bg1"/>
                </a:solidFill>
              </a:rPr>
              <a:t> Kanal</a:t>
            </a:r>
            <a:endParaRPr lang="de-DE" sz="1200" b="1" dirty="0">
              <a:solidFill>
                <a:schemeClr val="bg1"/>
              </a:solidFill>
            </a:endParaRPr>
          </a:p>
        </p:txBody>
      </p:sp>
      <p:sp>
        <p:nvSpPr>
          <p:cNvPr id="13" name="Rechteck 1"/>
          <p:cNvSpPr>
            <a:spLocks noChangeArrowheads="1"/>
          </p:cNvSpPr>
          <p:nvPr/>
        </p:nvSpPr>
        <p:spPr bwMode="auto">
          <a:xfrm>
            <a:off x="0" y="640576"/>
            <a:ext cx="9144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Aft>
                <a:spcPts val="1200"/>
              </a:spcAft>
            </a:pPr>
            <a:r>
              <a:rPr lang="de-DE" altLang="de-DE" b="1" dirty="0" smtClean="0"/>
              <a:t>Maßnahmen </a:t>
            </a:r>
            <a:r>
              <a:rPr lang="de-DE" altLang="de-DE" b="1" dirty="0"/>
              <a:t>zur Verbesserung der </a:t>
            </a:r>
            <a:r>
              <a:rPr lang="de-DE" altLang="de-DE" b="1" dirty="0" smtClean="0"/>
              <a:t>ökologischen </a:t>
            </a:r>
            <a:r>
              <a:rPr lang="de-DE" altLang="de-DE" b="1" dirty="0"/>
              <a:t>Durchgängigkeit</a:t>
            </a:r>
          </a:p>
        </p:txBody>
      </p:sp>
      <p:sp>
        <p:nvSpPr>
          <p:cNvPr id="12" name="Rectangle 2"/>
          <p:cNvSpPr>
            <a:spLocks noGrp="1"/>
          </p:cNvSpPr>
          <p:nvPr>
            <p:ph type="title" idx="4294967295"/>
          </p:nvPr>
        </p:nvSpPr>
        <p:spPr>
          <a:xfrm>
            <a:off x="1780162" y="58738"/>
            <a:ext cx="6575898" cy="561975"/>
          </a:xfrm>
        </p:spPr>
        <p:txBody>
          <a:bodyPr/>
          <a:lstStyle/>
          <a:p>
            <a:r>
              <a:rPr lang="de-DE" altLang="de-DE" sz="2000" b="1" dirty="0" smtClean="0">
                <a:solidFill>
                  <a:schemeClr val="bg1"/>
                </a:solidFill>
              </a:rPr>
              <a:t>Maßnahmenkategorien Fließgewässer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73049" y="1225684"/>
            <a:ext cx="708599" cy="539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3909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050" y="1113207"/>
            <a:ext cx="7581900" cy="568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133644" y="5519672"/>
            <a:ext cx="5264150" cy="12422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altLang="de-DE" dirty="0"/>
              <a:t>Beispiel Furt:</a:t>
            </a:r>
          </a:p>
          <a:p>
            <a:pPr algn="ctr">
              <a:spcBef>
                <a:spcPct val="50000"/>
              </a:spcBef>
            </a:pPr>
            <a:r>
              <a:rPr lang="de-DE" altLang="de-DE" sz="1600" b="1" dirty="0"/>
              <a:t>Furt in der </a:t>
            </a:r>
            <a:r>
              <a:rPr lang="de-DE" altLang="de-DE" sz="1600" b="1" dirty="0" err="1"/>
              <a:t>Kramsbeek</a:t>
            </a:r>
            <a:r>
              <a:rPr lang="de-DE" altLang="de-DE" sz="1600" b="1" dirty="0"/>
              <a:t> bei </a:t>
            </a:r>
            <a:r>
              <a:rPr lang="de-DE" altLang="de-DE" sz="1600" b="1" dirty="0" smtClean="0"/>
              <a:t>Beutel (Uckermark)</a:t>
            </a:r>
            <a:r>
              <a:rPr lang="de-DE" altLang="de-DE" sz="1600" b="1" dirty="0"/>
              <a:t/>
            </a:r>
            <a:br>
              <a:rPr lang="de-DE" altLang="de-DE" sz="1600" b="1" dirty="0"/>
            </a:br>
            <a:r>
              <a:rPr lang="de-DE" altLang="de-DE" sz="1600" b="1" dirty="0"/>
              <a:t>ausgelegt für Abflüsse bis 300 Liter/Sekunde</a:t>
            </a:r>
            <a:br>
              <a:rPr lang="de-DE" altLang="de-DE" sz="1600" b="1" dirty="0"/>
            </a:br>
            <a:r>
              <a:rPr lang="de-DE" altLang="de-DE" sz="1600" b="1" dirty="0"/>
              <a:t>Verkehr bis 40 Tonnen</a:t>
            </a:r>
          </a:p>
        </p:txBody>
      </p:sp>
      <p:sp>
        <p:nvSpPr>
          <p:cNvPr id="8" name="Rechteck 1"/>
          <p:cNvSpPr>
            <a:spLocks noChangeArrowheads="1"/>
          </p:cNvSpPr>
          <p:nvPr/>
        </p:nvSpPr>
        <p:spPr bwMode="auto">
          <a:xfrm>
            <a:off x="0" y="741696"/>
            <a:ext cx="9144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Aft>
                <a:spcPts val="1200"/>
              </a:spcAft>
            </a:pPr>
            <a:r>
              <a:rPr lang="de-DE" altLang="de-DE" b="1" dirty="0" smtClean="0"/>
              <a:t>Maßnahmen </a:t>
            </a:r>
            <a:r>
              <a:rPr lang="de-DE" altLang="de-DE" b="1" dirty="0"/>
              <a:t>zur Verbesserung der </a:t>
            </a:r>
            <a:r>
              <a:rPr lang="de-DE" altLang="de-DE" b="1" dirty="0" smtClean="0"/>
              <a:t>ökologischen </a:t>
            </a:r>
            <a:r>
              <a:rPr lang="de-DE" altLang="de-DE" b="1" dirty="0"/>
              <a:t>Durchgängigkeit</a:t>
            </a:r>
          </a:p>
        </p:txBody>
      </p:sp>
      <p:sp>
        <p:nvSpPr>
          <p:cNvPr id="10" name="Rectangle 2"/>
          <p:cNvSpPr>
            <a:spLocks noGrp="1"/>
          </p:cNvSpPr>
          <p:nvPr>
            <p:ph type="title" idx="4294967295"/>
          </p:nvPr>
        </p:nvSpPr>
        <p:spPr>
          <a:xfrm>
            <a:off x="1780162" y="58738"/>
            <a:ext cx="6575898" cy="561975"/>
          </a:xfrm>
        </p:spPr>
        <p:txBody>
          <a:bodyPr/>
          <a:lstStyle/>
          <a:p>
            <a:r>
              <a:rPr lang="de-DE" altLang="de-DE" sz="2000" b="1" dirty="0" smtClean="0">
                <a:solidFill>
                  <a:schemeClr val="bg1"/>
                </a:solidFill>
              </a:rPr>
              <a:t>Maßnahmenkategorien Fließgewässer</a:t>
            </a:r>
          </a:p>
        </p:txBody>
      </p:sp>
    </p:spTree>
    <p:extLst>
      <p:ext uri="{BB962C8B-B14F-4D97-AF65-F5344CB8AC3E}">
        <p14:creationId xmlns:p14="http://schemas.microsoft.com/office/powerpoint/2010/main" val="3844401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hteck 1"/>
          <p:cNvSpPr>
            <a:spLocks noChangeArrowheads="1"/>
          </p:cNvSpPr>
          <p:nvPr/>
        </p:nvSpPr>
        <p:spPr bwMode="auto">
          <a:xfrm>
            <a:off x="0" y="887413"/>
            <a:ext cx="914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Aft>
                <a:spcPts val="1200"/>
              </a:spcAft>
            </a:pPr>
            <a:r>
              <a:rPr lang="de-DE" altLang="de-DE" b="1" dirty="0" smtClean="0"/>
              <a:t>Maßnahmen </a:t>
            </a:r>
            <a:r>
              <a:rPr lang="de-DE" altLang="de-DE" b="1" dirty="0"/>
              <a:t>zur Verbesserung der Gewässermorphologie</a:t>
            </a:r>
          </a:p>
        </p:txBody>
      </p:sp>
      <p:sp>
        <p:nvSpPr>
          <p:cNvPr id="2" name="Rechteck 1"/>
          <p:cNvSpPr/>
          <p:nvPr/>
        </p:nvSpPr>
        <p:spPr>
          <a:xfrm>
            <a:off x="496110" y="1686842"/>
            <a:ext cx="8414426" cy="34901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171450" indent="-171450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600" b="1" u="sng" dirty="0">
                <a:solidFill>
                  <a:srgbClr val="002060"/>
                </a:solidFill>
              </a:rPr>
              <a:t>Maßnahmen zur Verbesserung der Gewässermorphologie</a:t>
            </a:r>
          </a:p>
          <a:p>
            <a:pPr marL="171450" indent="-1714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600" b="1" dirty="0" smtClean="0">
                <a:solidFill>
                  <a:srgbClr val="002060"/>
                </a:solidFill>
              </a:rPr>
              <a:t>Gewässerentwicklungskorridor </a:t>
            </a:r>
            <a:r>
              <a:rPr lang="de-DE" sz="1600" b="1" dirty="0">
                <a:solidFill>
                  <a:srgbClr val="002060"/>
                </a:solidFill>
              </a:rPr>
              <a:t>ausweisen , Flächenerwerb (70_01, 70_02)</a:t>
            </a:r>
          </a:p>
          <a:p>
            <a:pPr marL="171450" indent="-1714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600" b="1" dirty="0">
                <a:solidFill>
                  <a:srgbClr val="002060"/>
                </a:solidFill>
              </a:rPr>
              <a:t>Gewässersohle anheben (z.B. durch Einbau von Grundschwellen oder Einschieben seitlich anstehenden Bodenmaterials) (70_05)</a:t>
            </a:r>
          </a:p>
          <a:p>
            <a:pPr marL="171450" indent="-1714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600" b="1" dirty="0">
                <a:solidFill>
                  <a:srgbClr val="002060"/>
                </a:solidFill>
              </a:rPr>
              <a:t>Gewässerunterhaltung einstellen, um Eigendynamik zu </a:t>
            </a:r>
            <a:r>
              <a:rPr lang="de-DE" sz="1600" b="1" dirty="0" smtClean="0">
                <a:solidFill>
                  <a:srgbClr val="002060"/>
                </a:solidFill>
              </a:rPr>
              <a:t>ermöglichen </a:t>
            </a:r>
            <a:r>
              <a:rPr lang="de-DE" sz="1600" b="1" dirty="0">
                <a:solidFill>
                  <a:srgbClr val="002060"/>
                </a:solidFill>
              </a:rPr>
              <a:t>(70_09)</a:t>
            </a:r>
          </a:p>
          <a:p>
            <a:pPr marL="171450" indent="-1714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600" b="1" dirty="0">
                <a:solidFill>
                  <a:srgbClr val="002060"/>
                </a:solidFill>
              </a:rPr>
              <a:t>Uferlinie durch Nischen, Vorsprünge und Randschüttungen punktuell brechen (72_04)</a:t>
            </a:r>
          </a:p>
          <a:p>
            <a:pPr marL="171450" indent="-1714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600" b="1" dirty="0" smtClean="0">
                <a:solidFill>
                  <a:srgbClr val="002060"/>
                </a:solidFill>
              </a:rPr>
              <a:t>Gewässerrandstreifen </a:t>
            </a:r>
            <a:r>
              <a:rPr lang="de-DE" sz="1600" b="1" dirty="0">
                <a:solidFill>
                  <a:srgbClr val="002060"/>
                </a:solidFill>
              </a:rPr>
              <a:t>ausweisen (</a:t>
            </a:r>
            <a:r>
              <a:rPr lang="de-DE" sz="1600" b="1" dirty="0" err="1">
                <a:solidFill>
                  <a:srgbClr val="002060"/>
                </a:solidFill>
              </a:rPr>
              <a:t>Festl</a:t>
            </a:r>
            <a:r>
              <a:rPr lang="de-DE" sz="1600" b="1" dirty="0">
                <a:solidFill>
                  <a:srgbClr val="002060"/>
                </a:solidFill>
              </a:rPr>
              <a:t>. durch Wasserbehörde) (73_01)</a:t>
            </a:r>
          </a:p>
          <a:p>
            <a:pPr marL="171450" indent="-1714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600" b="1" dirty="0">
                <a:solidFill>
                  <a:srgbClr val="002060"/>
                </a:solidFill>
              </a:rPr>
              <a:t>Initialpflanzungen für standortheimischen Gehölzsaum (73_05)</a:t>
            </a:r>
          </a:p>
          <a:p>
            <a:pPr marL="171450" indent="-1714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600" b="1" dirty="0">
                <a:solidFill>
                  <a:srgbClr val="002060"/>
                </a:solidFill>
              </a:rPr>
              <a:t>Sekundäraue anlegen (z.B. durch Sohlanhebung, Abgrabungen im Entwicklungskorridor oder Abtrag einer </a:t>
            </a:r>
            <a:r>
              <a:rPr lang="de-DE" sz="1600" b="1" dirty="0" err="1">
                <a:solidFill>
                  <a:srgbClr val="002060"/>
                </a:solidFill>
              </a:rPr>
              <a:t>Uferrehne</a:t>
            </a:r>
            <a:r>
              <a:rPr lang="de-DE" sz="1600" b="1" dirty="0">
                <a:solidFill>
                  <a:srgbClr val="002060"/>
                </a:solidFill>
              </a:rPr>
              <a:t>)  (74_02)</a:t>
            </a:r>
          </a:p>
          <a:p>
            <a:pPr marL="171450" indent="-1714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600" b="1" dirty="0" smtClean="0">
                <a:solidFill>
                  <a:srgbClr val="002060"/>
                </a:solidFill>
              </a:rPr>
              <a:t>sonstige </a:t>
            </a:r>
            <a:r>
              <a:rPr lang="de-DE" sz="1600" b="1" dirty="0">
                <a:solidFill>
                  <a:srgbClr val="002060"/>
                </a:solidFill>
              </a:rPr>
              <a:t>Maßnahme zum Initiieren / Herstellen einer Auendynamik / -entwicklung (74_99)</a:t>
            </a:r>
          </a:p>
          <a:p>
            <a:pPr marL="171450" indent="-1714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de-DE" sz="1600" b="1" dirty="0">
                <a:solidFill>
                  <a:srgbClr val="002060"/>
                </a:solidFill>
              </a:rPr>
              <a:t>sonstige Maßnahme zum Anschluss von Seitengewässern / </a:t>
            </a:r>
            <a:r>
              <a:rPr lang="de-DE" sz="1600" b="1" dirty="0" err="1">
                <a:solidFill>
                  <a:srgbClr val="002060"/>
                </a:solidFill>
              </a:rPr>
              <a:t>Altarmen</a:t>
            </a:r>
            <a:r>
              <a:rPr lang="de-DE" sz="1600" b="1" dirty="0">
                <a:solidFill>
                  <a:srgbClr val="002060"/>
                </a:solidFill>
              </a:rPr>
              <a:t> (</a:t>
            </a:r>
            <a:r>
              <a:rPr lang="de-DE" sz="1600" b="1" dirty="0" smtClean="0">
                <a:solidFill>
                  <a:srgbClr val="002060"/>
                </a:solidFill>
              </a:rPr>
              <a:t>75_99)</a:t>
            </a:r>
          </a:p>
        </p:txBody>
      </p:sp>
      <p:sp>
        <p:nvSpPr>
          <p:cNvPr id="6" name="Rectangle 2"/>
          <p:cNvSpPr>
            <a:spLocks noGrp="1"/>
          </p:cNvSpPr>
          <p:nvPr>
            <p:ph type="title" idx="4294967295"/>
          </p:nvPr>
        </p:nvSpPr>
        <p:spPr>
          <a:xfrm>
            <a:off x="1780162" y="58738"/>
            <a:ext cx="6575898" cy="561975"/>
          </a:xfrm>
        </p:spPr>
        <p:txBody>
          <a:bodyPr/>
          <a:lstStyle/>
          <a:p>
            <a:r>
              <a:rPr lang="de-DE" altLang="de-DE" sz="2000" b="1" dirty="0" smtClean="0">
                <a:solidFill>
                  <a:schemeClr val="bg1"/>
                </a:solidFill>
              </a:rPr>
              <a:t>Maßnahmenkategorien Fließgewässer</a:t>
            </a:r>
          </a:p>
        </p:txBody>
      </p:sp>
    </p:spTree>
    <p:extLst>
      <p:ext uri="{BB962C8B-B14F-4D97-AF65-F5344CB8AC3E}">
        <p14:creationId xmlns:p14="http://schemas.microsoft.com/office/powerpoint/2010/main" val="3491172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/>
          </p:cNvSpPr>
          <p:nvPr>
            <p:ph type="title" idx="4294967295"/>
          </p:nvPr>
        </p:nvSpPr>
        <p:spPr>
          <a:xfrm>
            <a:off x="1835150" y="58738"/>
            <a:ext cx="5761038" cy="561975"/>
          </a:xfrm>
        </p:spPr>
        <p:txBody>
          <a:bodyPr/>
          <a:lstStyle/>
          <a:p>
            <a:r>
              <a:rPr lang="de-DE" altLang="de-DE" sz="2000" b="1" dirty="0" smtClean="0">
                <a:solidFill>
                  <a:schemeClr val="bg1"/>
                </a:solidFill>
              </a:rPr>
              <a:t>Stand der Planungsarbeiten</a:t>
            </a:r>
          </a:p>
        </p:txBody>
      </p:sp>
      <p:grpSp>
        <p:nvGrpSpPr>
          <p:cNvPr id="53250" name="Group 14"/>
          <p:cNvGrpSpPr>
            <a:grpSpLocks/>
          </p:cNvGrpSpPr>
          <p:nvPr/>
        </p:nvGrpSpPr>
        <p:grpSpPr bwMode="auto">
          <a:xfrm>
            <a:off x="1644650" y="982663"/>
            <a:ext cx="2657475" cy="500062"/>
            <a:chOff x="1040" y="567"/>
            <a:chExt cx="1674" cy="315"/>
          </a:xfrm>
        </p:grpSpPr>
        <p:sp>
          <p:nvSpPr>
            <p:cNvPr id="53284" name="Oval 15"/>
            <p:cNvSpPr>
              <a:spLocks noChangeArrowheads="1"/>
            </p:cNvSpPr>
            <p:nvPr/>
          </p:nvSpPr>
          <p:spPr bwMode="auto">
            <a:xfrm>
              <a:off x="1040" y="567"/>
              <a:ext cx="1674" cy="315"/>
            </a:xfrm>
            <a:prstGeom prst="ellipse">
              <a:avLst/>
            </a:prstGeom>
            <a:solidFill>
              <a:srgbClr val="99CC00">
                <a:alpha val="50195"/>
              </a:srgbClr>
            </a:solidFill>
            <a:ln w="19050">
              <a:solidFill>
                <a:srgbClr val="CCFF66"/>
              </a:solidFill>
              <a:round/>
              <a:headEnd/>
              <a:tailEnd/>
            </a:ln>
          </p:spPr>
          <p:txBody>
            <a:bodyPr wrap="none" lIns="36000" tIns="36000" rIns="36000" bIns="36000" anchor="ctr"/>
            <a:lstStyle>
              <a:lvl1pPr>
                <a:defRPr sz="20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endParaRPr lang="de-DE" altLang="de-DE"/>
            </a:p>
          </p:txBody>
        </p:sp>
        <p:sp>
          <p:nvSpPr>
            <p:cNvPr id="53285" name="Text Box 16"/>
            <p:cNvSpPr txBox="1">
              <a:spLocks noChangeArrowheads="1"/>
            </p:cNvSpPr>
            <p:nvPr/>
          </p:nvSpPr>
          <p:spPr bwMode="auto">
            <a:xfrm>
              <a:off x="1205" y="619"/>
              <a:ext cx="140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de-DE" altLang="de-DE" sz="1400" b="1">
                  <a:latin typeface="Arial" charset="0"/>
                </a:rPr>
                <a:t>Grundlagenermittlung</a:t>
              </a:r>
              <a:endParaRPr lang="de-DE" altLang="de-DE" sz="1400" b="1" i="1">
                <a:latin typeface="Arial" charset="0"/>
              </a:endParaRPr>
            </a:p>
          </p:txBody>
        </p:sp>
      </p:grpSp>
      <p:sp>
        <p:nvSpPr>
          <p:cNvPr id="53251" name="Text Box 27"/>
          <p:cNvSpPr txBox="1">
            <a:spLocks noChangeArrowheads="1"/>
          </p:cNvSpPr>
          <p:nvPr/>
        </p:nvSpPr>
        <p:spPr bwMode="auto">
          <a:xfrm>
            <a:off x="109538" y="1095375"/>
            <a:ext cx="172085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de-DE" altLang="de-DE" sz="1400" b="1">
                <a:latin typeface="Arial" charset="0"/>
              </a:rPr>
              <a:t>02- 05/ 2013</a:t>
            </a:r>
          </a:p>
        </p:txBody>
      </p:sp>
      <p:sp>
        <p:nvSpPr>
          <p:cNvPr id="53252" name="Text Box 43"/>
          <p:cNvSpPr txBox="1">
            <a:spLocks noChangeArrowheads="1"/>
          </p:cNvSpPr>
          <p:nvPr/>
        </p:nvSpPr>
        <p:spPr bwMode="auto">
          <a:xfrm>
            <a:off x="4722813" y="809625"/>
            <a:ext cx="4310062" cy="287338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de-DE" altLang="de-DE" sz="1400">
                <a:latin typeface="Arial" charset="0"/>
              </a:rPr>
              <a:t> Datenrecherche</a:t>
            </a:r>
          </a:p>
        </p:txBody>
      </p:sp>
      <p:sp>
        <p:nvSpPr>
          <p:cNvPr id="53253" name="Text Box 64"/>
          <p:cNvSpPr txBox="1">
            <a:spLocks noChangeArrowheads="1"/>
          </p:cNvSpPr>
          <p:nvPr/>
        </p:nvSpPr>
        <p:spPr bwMode="auto">
          <a:xfrm>
            <a:off x="4729163" y="1439863"/>
            <a:ext cx="4303712" cy="288925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de-DE" altLang="de-DE" sz="1400">
                <a:latin typeface="Arial" charset="0"/>
              </a:rPr>
              <a:t> Gewässerbegehung</a:t>
            </a:r>
          </a:p>
        </p:txBody>
      </p:sp>
      <p:sp>
        <p:nvSpPr>
          <p:cNvPr id="53254" name="Text Box 65"/>
          <p:cNvSpPr txBox="1">
            <a:spLocks noChangeArrowheads="1"/>
          </p:cNvSpPr>
          <p:nvPr/>
        </p:nvSpPr>
        <p:spPr bwMode="auto">
          <a:xfrm>
            <a:off x="4729163" y="1122363"/>
            <a:ext cx="4303712" cy="287337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de-DE" altLang="de-DE" sz="1400">
                <a:latin typeface="Arial" charset="0"/>
              </a:rPr>
              <a:t> Strukturgütekartierung</a:t>
            </a:r>
          </a:p>
        </p:txBody>
      </p:sp>
      <p:sp>
        <p:nvSpPr>
          <p:cNvPr id="53255" name="Text Box 27"/>
          <p:cNvSpPr txBox="1">
            <a:spLocks noChangeArrowheads="1"/>
          </p:cNvSpPr>
          <p:nvPr/>
        </p:nvSpPr>
        <p:spPr bwMode="auto">
          <a:xfrm>
            <a:off x="117475" y="1400175"/>
            <a:ext cx="1303338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de-DE" altLang="de-DE" sz="1400" b="1">
                <a:latin typeface="Arial" charset="0"/>
              </a:rPr>
              <a:t>07- 09/ 2013</a:t>
            </a:r>
          </a:p>
        </p:txBody>
      </p:sp>
      <p:grpSp>
        <p:nvGrpSpPr>
          <p:cNvPr id="25" name="Group 14"/>
          <p:cNvGrpSpPr>
            <a:grpSpLocks/>
          </p:cNvGrpSpPr>
          <p:nvPr/>
        </p:nvGrpSpPr>
        <p:grpSpPr bwMode="auto">
          <a:xfrm>
            <a:off x="1630363" y="2209800"/>
            <a:ext cx="2657475" cy="500063"/>
            <a:chOff x="1016" y="567"/>
            <a:chExt cx="1674" cy="315"/>
          </a:xfrm>
        </p:grpSpPr>
        <p:sp>
          <p:nvSpPr>
            <p:cNvPr id="53282" name="Oval 15"/>
            <p:cNvSpPr>
              <a:spLocks noChangeArrowheads="1"/>
            </p:cNvSpPr>
            <p:nvPr/>
          </p:nvSpPr>
          <p:spPr bwMode="auto">
            <a:xfrm>
              <a:off x="1016" y="567"/>
              <a:ext cx="1674" cy="315"/>
            </a:xfrm>
            <a:prstGeom prst="ellipse">
              <a:avLst/>
            </a:prstGeom>
            <a:solidFill>
              <a:srgbClr val="99CC00">
                <a:alpha val="50195"/>
              </a:srgbClr>
            </a:solidFill>
            <a:ln w="19050">
              <a:solidFill>
                <a:srgbClr val="CCFF66"/>
              </a:solidFill>
              <a:round/>
              <a:headEnd/>
              <a:tailEnd/>
            </a:ln>
          </p:spPr>
          <p:txBody>
            <a:bodyPr wrap="none" lIns="36000" tIns="36000" rIns="36000" bIns="36000" anchor="ctr"/>
            <a:lstStyle>
              <a:lvl1pPr>
                <a:defRPr sz="20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endParaRPr lang="de-DE" altLang="de-DE"/>
            </a:p>
          </p:txBody>
        </p:sp>
        <p:sp>
          <p:nvSpPr>
            <p:cNvPr id="53283" name="Text Box 16"/>
            <p:cNvSpPr txBox="1">
              <a:spLocks noChangeArrowheads="1"/>
            </p:cNvSpPr>
            <p:nvPr/>
          </p:nvSpPr>
          <p:spPr bwMode="auto">
            <a:xfrm>
              <a:off x="1187" y="619"/>
              <a:ext cx="140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de-DE" altLang="de-DE" sz="1400" b="1">
                  <a:latin typeface="Arial" charset="0"/>
                </a:rPr>
                <a:t>Defizitanalyse</a:t>
              </a:r>
              <a:endParaRPr lang="de-DE" altLang="de-DE" sz="1400" b="1" i="1">
                <a:latin typeface="Arial" charset="0"/>
              </a:endParaRPr>
            </a:p>
          </p:txBody>
        </p:sp>
      </p:grpSp>
      <p:sp>
        <p:nvSpPr>
          <p:cNvPr id="28" name="Text Box 64"/>
          <p:cNvSpPr txBox="1">
            <a:spLocks noChangeArrowheads="1"/>
          </p:cNvSpPr>
          <p:nvPr/>
        </p:nvSpPr>
        <p:spPr bwMode="auto">
          <a:xfrm>
            <a:off x="4697413" y="1962150"/>
            <a:ext cx="4316412" cy="288925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de-DE" altLang="de-DE" sz="1400">
                <a:latin typeface="Arial" charset="0"/>
              </a:rPr>
              <a:t> Typzuweisung</a:t>
            </a:r>
          </a:p>
        </p:txBody>
      </p:sp>
      <p:sp>
        <p:nvSpPr>
          <p:cNvPr id="29" name="Text Box 64"/>
          <p:cNvSpPr txBox="1">
            <a:spLocks noChangeArrowheads="1"/>
          </p:cNvSpPr>
          <p:nvPr/>
        </p:nvSpPr>
        <p:spPr bwMode="auto">
          <a:xfrm>
            <a:off x="4703763" y="2270125"/>
            <a:ext cx="4310062" cy="287338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de-DE" altLang="de-DE" sz="1400">
                <a:latin typeface="Arial" charset="0"/>
              </a:rPr>
              <a:t> Bildung von Planungsabschnitten</a:t>
            </a:r>
          </a:p>
        </p:txBody>
      </p:sp>
      <p:sp>
        <p:nvSpPr>
          <p:cNvPr id="53259" name="Text Box 27"/>
          <p:cNvSpPr txBox="1">
            <a:spLocks noChangeArrowheads="1"/>
          </p:cNvSpPr>
          <p:nvPr/>
        </p:nvSpPr>
        <p:spPr bwMode="auto">
          <a:xfrm>
            <a:off x="109538" y="809625"/>
            <a:ext cx="172085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de-DE" altLang="de-DE" sz="1400" b="1">
                <a:latin typeface="Arial" charset="0"/>
              </a:rPr>
              <a:t>01- 02/ 2013</a:t>
            </a:r>
          </a:p>
        </p:txBody>
      </p:sp>
      <p:sp>
        <p:nvSpPr>
          <p:cNvPr id="31" name="Text Box 27"/>
          <p:cNvSpPr txBox="1">
            <a:spLocks noChangeArrowheads="1"/>
          </p:cNvSpPr>
          <p:nvPr/>
        </p:nvSpPr>
        <p:spPr bwMode="auto">
          <a:xfrm>
            <a:off x="88900" y="2319338"/>
            <a:ext cx="1303338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de-DE" altLang="de-DE" sz="1400" b="1" dirty="0">
                <a:latin typeface="Arial" charset="0"/>
              </a:rPr>
              <a:t>10 - 11/ 2013</a:t>
            </a:r>
          </a:p>
        </p:txBody>
      </p:sp>
      <p:sp>
        <p:nvSpPr>
          <p:cNvPr id="32" name="Text Box 64"/>
          <p:cNvSpPr txBox="1">
            <a:spLocks noChangeArrowheads="1"/>
          </p:cNvSpPr>
          <p:nvPr/>
        </p:nvSpPr>
        <p:spPr bwMode="auto">
          <a:xfrm>
            <a:off x="4713288" y="2581275"/>
            <a:ext cx="4310062" cy="503238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de-DE" altLang="de-DE" sz="1400">
                <a:latin typeface="Arial" charset="0"/>
              </a:rPr>
              <a:t> Ableitung von Defiziten, Belastungen und Handlungszielen</a:t>
            </a:r>
          </a:p>
        </p:txBody>
      </p:sp>
      <p:grpSp>
        <p:nvGrpSpPr>
          <p:cNvPr id="33" name="Group 14"/>
          <p:cNvGrpSpPr>
            <a:grpSpLocks/>
          </p:cNvGrpSpPr>
          <p:nvPr/>
        </p:nvGrpSpPr>
        <p:grpSpPr bwMode="auto">
          <a:xfrm>
            <a:off x="1711325" y="3983038"/>
            <a:ext cx="2657475" cy="500062"/>
            <a:chOff x="1022" y="567"/>
            <a:chExt cx="1674" cy="315"/>
          </a:xfrm>
        </p:grpSpPr>
        <p:sp>
          <p:nvSpPr>
            <p:cNvPr id="53280" name="Oval 15"/>
            <p:cNvSpPr>
              <a:spLocks noChangeArrowheads="1"/>
            </p:cNvSpPr>
            <p:nvPr/>
          </p:nvSpPr>
          <p:spPr bwMode="auto">
            <a:xfrm>
              <a:off x="1022" y="567"/>
              <a:ext cx="1674" cy="315"/>
            </a:xfrm>
            <a:prstGeom prst="ellipse">
              <a:avLst/>
            </a:prstGeom>
            <a:solidFill>
              <a:srgbClr val="99CC00">
                <a:alpha val="50195"/>
              </a:srgbClr>
            </a:solidFill>
            <a:ln w="19050">
              <a:solidFill>
                <a:srgbClr val="CCFF66"/>
              </a:solidFill>
              <a:round/>
              <a:headEnd/>
              <a:tailEnd/>
            </a:ln>
          </p:spPr>
          <p:txBody>
            <a:bodyPr wrap="none" lIns="36000" tIns="36000" rIns="36000" bIns="36000" anchor="ctr"/>
            <a:lstStyle>
              <a:lvl1pPr>
                <a:defRPr sz="20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endParaRPr lang="de-DE" altLang="de-DE"/>
            </a:p>
          </p:txBody>
        </p:sp>
        <p:sp>
          <p:nvSpPr>
            <p:cNvPr id="53281" name="Text Box 16"/>
            <p:cNvSpPr txBox="1">
              <a:spLocks noChangeArrowheads="1"/>
            </p:cNvSpPr>
            <p:nvPr/>
          </p:nvSpPr>
          <p:spPr bwMode="auto">
            <a:xfrm>
              <a:off x="1175" y="619"/>
              <a:ext cx="140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de-DE" altLang="de-DE" sz="1400" b="1">
                  <a:latin typeface="Arial" charset="0"/>
                </a:rPr>
                <a:t>Maßnahmenplanung</a:t>
              </a:r>
              <a:endParaRPr lang="de-DE" altLang="de-DE" sz="1400" b="1" i="1">
                <a:latin typeface="Arial" charset="0"/>
              </a:endParaRPr>
            </a:p>
          </p:txBody>
        </p:sp>
      </p:grpSp>
      <p:sp>
        <p:nvSpPr>
          <p:cNvPr id="36" name="Text Box 64"/>
          <p:cNvSpPr txBox="1">
            <a:spLocks noChangeArrowheads="1"/>
          </p:cNvSpPr>
          <p:nvPr/>
        </p:nvSpPr>
        <p:spPr bwMode="auto">
          <a:xfrm>
            <a:off x="4710113" y="3643313"/>
            <a:ext cx="4310062" cy="719137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lvl="2">
              <a:spcBef>
                <a:spcPct val="50000"/>
              </a:spcBef>
              <a:buFont typeface="Wingdings" pitchFamily="2" charset="2"/>
              <a:buChar char="Ø"/>
            </a:pPr>
            <a:r>
              <a:rPr lang="de-DE" altLang="de-DE" sz="1400" dirty="0">
                <a:latin typeface="Arial" charset="0"/>
              </a:rPr>
              <a:t> Ableitung von Maßnahmen unter Berücksichtigung </a:t>
            </a:r>
            <a:r>
              <a:rPr lang="de-DE" altLang="de-DE" sz="1400" i="1" dirty="0">
                <a:latin typeface="Arial" charset="0"/>
              </a:rPr>
              <a:t>Hochwasserschutz, Natura 2000, Denkmalpflege, Gewässerunterhaltung, Wassersport</a:t>
            </a:r>
            <a:endParaRPr lang="de-DE" altLang="de-DE" sz="1400" dirty="0">
              <a:latin typeface="Arial" charset="0"/>
            </a:endParaRPr>
          </a:p>
        </p:txBody>
      </p:sp>
      <p:sp>
        <p:nvSpPr>
          <p:cNvPr id="37" name="Text Box 64"/>
          <p:cNvSpPr txBox="1">
            <a:spLocks noChangeArrowheads="1"/>
          </p:cNvSpPr>
          <p:nvPr/>
        </p:nvSpPr>
        <p:spPr bwMode="auto">
          <a:xfrm>
            <a:off x="4721225" y="4791075"/>
            <a:ext cx="4329113" cy="288925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de-DE" altLang="de-DE" sz="1400" dirty="0">
                <a:latin typeface="Arial" charset="0"/>
              </a:rPr>
              <a:t> Abschließende Maßnahmenvorstellung</a:t>
            </a:r>
          </a:p>
        </p:txBody>
      </p:sp>
      <p:sp>
        <p:nvSpPr>
          <p:cNvPr id="38" name="Text Box 64"/>
          <p:cNvSpPr txBox="1">
            <a:spLocks noChangeArrowheads="1"/>
          </p:cNvSpPr>
          <p:nvPr/>
        </p:nvSpPr>
        <p:spPr bwMode="auto">
          <a:xfrm>
            <a:off x="4738688" y="5480050"/>
            <a:ext cx="4300537" cy="504825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de-DE" altLang="de-DE" sz="1400">
                <a:latin typeface="Arial" charset="0"/>
              </a:rPr>
              <a:t> Priorisierung, Zeit- und Kostenplan, Umsetzungsmöglichkeiten</a:t>
            </a: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60325" y="4081463"/>
            <a:ext cx="1303338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de-DE" altLang="de-DE" sz="1400" b="1" dirty="0">
                <a:latin typeface="Arial" charset="0"/>
              </a:rPr>
              <a:t>01 - 09/ 2014</a:t>
            </a:r>
          </a:p>
        </p:txBody>
      </p:sp>
      <p:sp>
        <p:nvSpPr>
          <p:cNvPr id="40" name="Text Box 64"/>
          <p:cNvSpPr txBox="1">
            <a:spLocks noChangeArrowheads="1"/>
          </p:cNvSpPr>
          <p:nvPr/>
        </p:nvSpPr>
        <p:spPr bwMode="auto">
          <a:xfrm>
            <a:off x="4738688" y="5129213"/>
            <a:ext cx="4300537" cy="287337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de-DE" altLang="de-DE" sz="1400" dirty="0">
                <a:latin typeface="Arial" charset="0"/>
              </a:rPr>
              <a:t> Einschätzung Effizienz &amp; Akzeptanz</a:t>
            </a:r>
          </a:p>
        </p:txBody>
      </p:sp>
      <p:sp>
        <p:nvSpPr>
          <p:cNvPr id="41" name="Text Box 77"/>
          <p:cNvSpPr txBox="1">
            <a:spLocks noChangeArrowheads="1"/>
          </p:cNvSpPr>
          <p:nvPr/>
        </p:nvSpPr>
        <p:spPr bwMode="auto">
          <a:xfrm>
            <a:off x="1516063" y="6450013"/>
            <a:ext cx="3030537" cy="339725"/>
          </a:xfrm>
          <a:prstGeom prst="rect">
            <a:avLst/>
          </a:prstGeom>
          <a:solidFill>
            <a:srgbClr val="99CC00">
              <a:alpha val="50195"/>
            </a:srgbClr>
          </a:solidFill>
          <a:ln w="19050">
            <a:solidFill>
              <a:srgbClr val="CCFF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altLang="de-DE" sz="1600" b="1">
                <a:latin typeface="Arial" charset="0"/>
              </a:rPr>
              <a:t>Fertigstellung des Planes</a:t>
            </a:r>
          </a:p>
        </p:txBody>
      </p:sp>
      <p:sp>
        <p:nvSpPr>
          <p:cNvPr id="3" name="Rechteck 2"/>
          <p:cNvSpPr/>
          <p:nvPr/>
        </p:nvSpPr>
        <p:spPr>
          <a:xfrm>
            <a:off x="4697413" y="766763"/>
            <a:ext cx="4335462" cy="2709862"/>
          </a:xfrm>
          <a:prstGeom prst="rect">
            <a:avLst/>
          </a:prstGeom>
          <a:noFill/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6600"/>
              </a:solidFill>
            </a:endParaRPr>
          </a:p>
        </p:txBody>
      </p:sp>
      <p:sp>
        <p:nvSpPr>
          <p:cNvPr id="44" name="Rechteck 43"/>
          <p:cNvSpPr/>
          <p:nvPr/>
        </p:nvSpPr>
        <p:spPr>
          <a:xfrm>
            <a:off x="4713288" y="3614738"/>
            <a:ext cx="4337050" cy="1065212"/>
          </a:xfrm>
          <a:prstGeom prst="rect">
            <a:avLst/>
          </a:prstGeom>
          <a:noFill/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45" name="Textfeld 44"/>
          <p:cNvSpPr txBox="1">
            <a:spLocks noChangeArrowheads="1"/>
          </p:cNvSpPr>
          <p:nvPr/>
        </p:nvSpPr>
        <p:spPr bwMode="auto">
          <a:xfrm>
            <a:off x="4713288" y="4303713"/>
            <a:ext cx="43370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de-DE" altLang="de-DE" b="1" dirty="0">
                <a:solidFill>
                  <a:srgbClr val="FF6600"/>
                </a:solidFill>
              </a:rPr>
              <a:t>2.PAG</a:t>
            </a:r>
            <a:r>
              <a:rPr lang="de-DE" altLang="de-DE" sz="2400" b="1" dirty="0">
                <a:solidFill>
                  <a:srgbClr val="FF6600"/>
                </a:solidFill>
              </a:rPr>
              <a:t> </a:t>
            </a:r>
            <a:r>
              <a:rPr lang="de-DE" altLang="de-DE" sz="1400" b="1" dirty="0">
                <a:solidFill>
                  <a:srgbClr val="FF6600"/>
                </a:solidFill>
              </a:rPr>
              <a:t>(</a:t>
            </a:r>
            <a:r>
              <a:rPr lang="de-DE" altLang="de-DE" sz="1400" b="1" dirty="0" smtClean="0">
                <a:solidFill>
                  <a:srgbClr val="FF6600"/>
                </a:solidFill>
              </a:rPr>
              <a:t>07/2014</a:t>
            </a:r>
            <a:r>
              <a:rPr lang="de-DE" altLang="de-DE" sz="1400" b="1" dirty="0">
                <a:solidFill>
                  <a:srgbClr val="FF6600"/>
                </a:solidFill>
              </a:rPr>
              <a:t>)</a:t>
            </a:r>
          </a:p>
        </p:txBody>
      </p:sp>
      <p:sp>
        <p:nvSpPr>
          <p:cNvPr id="46" name="Rechteck 45"/>
          <p:cNvSpPr/>
          <p:nvPr/>
        </p:nvSpPr>
        <p:spPr>
          <a:xfrm>
            <a:off x="4724400" y="4765675"/>
            <a:ext cx="4335463" cy="1565275"/>
          </a:xfrm>
          <a:prstGeom prst="rect">
            <a:avLst/>
          </a:prstGeom>
          <a:noFill/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50" name="Textfeld 49"/>
          <p:cNvSpPr txBox="1">
            <a:spLocks noChangeArrowheads="1"/>
          </p:cNvSpPr>
          <p:nvPr/>
        </p:nvSpPr>
        <p:spPr bwMode="auto">
          <a:xfrm>
            <a:off x="4624388" y="6418263"/>
            <a:ext cx="45672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de-DE" altLang="de-DE" b="1" dirty="0">
                <a:solidFill>
                  <a:srgbClr val="FF6600"/>
                </a:solidFill>
              </a:rPr>
              <a:t>Öffentlichkeitsveranstaltung </a:t>
            </a:r>
            <a:r>
              <a:rPr lang="de-DE" altLang="de-DE" sz="1400" b="1" dirty="0">
                <a:solidFill>
                  <a:srgbClr val="FF6600"/>
                </a:solidFill>
              </a:rPr>
              <a:t>(vor. </a:t>
            </a:r>
            <a:r>
              <a:rPr lang="de-DE" altLang="de-DE" sz="1400" b="1" dirty="0" smtClean="0">
                <a:solidFill>
                  <a:srgbClr val="FF6600"/>
                </a:solidFill>
              </a:rPr>
              <a:t>10/2014</a:t>
            </a:r>
            <a:r>
              <a:rPr lang="de-DE" altLang="de-DE" sz="1400" b="1" dirty="0">
                <a:solidFill>
                  <a:srgbClr val="FF6600"/>
                </a:solidFill>
              </a:rPr>
              <a:t>)</a:t>
            </a:r>
          </a:p>
        </p:txBody>
      </p:sp>
      <p:sp>
        <p:nvSpPr>
          <p:cNvPr id="51" name="Textfeld 50"/>
          <p:cNvSpPr txBox="1">
            <a:spLocks noChangeArrowheads="1"/>
          </p:cNvSpPr>
          <p:nvPr/>
        </p:nvSpPr>
        <p:spPr bwMode="auto">
          <a:xfrm>
            <a:off x="4833938" y="5930900"/>
            <a:ext cx="41386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de-DE" altLang="de-DE" b="1" dirty="0">
                <a:solidFill>
                  <a:srgbClr val="FF6600"/>
                </a:solidFill>
              </a:rPr>
              <a:t>3.PAG</a:t>
            </a:r>
            <a:r>
              <a:rPr lang="de-DE" altLang="de-DE" sz="2400" b="1" dirty="0">
                <a:solidFill>
                  <a:srgbClr val="FF6600"/>
                </a:solidFill>
              </a:rPr>
              <a:t> </a:t>
            </a:r>
            <a:r>
              <a:rPr lang="de-DE" altLang="de-DE" sz="1400" b="1" dirty="0">
                <a:solidFill>
                  <a:srgbClr val="FF6600"/>
                </a:solidFill>
              </a:rPr>
              <a:t>(vor. </a:t>
            </a:r>
            <a:r>
              <a:rPr lang="de-DE" altLang="de-DE" sz="1400" b="1" dirty="0" smtClean="0">
                <a:solidFill>
                  <a:srgbClr val="FF6600"/>
                </a:solidFill>
              </a:rPr>
              <a:t>09/2014</a:t>
            </a:r>
            <a:r>
              <a:rPr lang="de-DE" altLang="de-DE" sz="1400" b="1" dirty="0">
                <a:solidFill>
                  <a:srgbClr val="FF6600"/>
                </a:solidFill>
              </a:rPr>
              <a:t>)</a:t>
            </a:r>
          </a:p>
        </p:txBody>
      </p:sp>
      <p:sp>
        <p:nvSpPr>
          <p:cNvPr id="52" name="Text Box 27"/>
          <p:cNvSpPr txBox="1">
            <a:spLocks noChangeArrowheads="1"/>
          </p:cNvSpPr>
          <p:nvPr/>
        </p:nvSpPr>
        <p:spPr bwMode="auto">
          <a:xfrm>
            <a:off x="95250" y="6478588"/>
            <a:ext cx="1303338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de-DE" altLang="de-DE" sz="1400" b="1">
                <a:latin typeface="Arial" charset="0"/>
              </a:rPr>
              <a:t>09 - 10/ 2014</a:t>
            </a:r>
          </a:p>
        </p:txBody>
      </p:sp>
      <p:sp>
        <p:nvSpPr>
          <p:cNvPr id="53" name="Textfeld 52"/>
          <p:cNvSpPr txBox="1">
            <a:spLocks noChangeArrowheads="1"/>
          </p:cNvSpPr>
          <p:nvPr/>
        </p:nvSpPr>
        <p:spPr bwMode="auto">
          <a:xfrm>
            <a:off x="4565650" y="3078163"/>
            <a:ext cx="43354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de-DE" altLang="de-DE" b="1">
                <a:solidFill>
                  <a:srgbClr val="FF6600"/>
                </a:solidFill>
              </a:rPr>
              <a:t>1.PAG</a:t>
            </a:r>
            <a:r>
              <a:rPr lang="de-DE" altLang="de-DE" sz="2400" b="1">
                <a:solidFill>
                  <a:srgbClr val="FF6600"/>
                </a:solidFill>
              </a:rPr>
              <a:t> </a:t>
            </a:r>
            <a:r>
              <a:rPr lang="de-DE" altLang="de-DE" sz="1400" b="1">
                <a:solidFill>
                  <a:srgbClr val="FF6600"/>
                </a:solidFill>
              </a:rPr>
              <a:t>(12/2013)</a:t>
            </a:r>
          </a:p>
        </p:txBody>
      </p:sp>
      <p:cxnSp>
        <p:nvCxnSpPr>
          <p:cNvPr id="42" name="Gerade Verbindung mit Pfeil 41"/>
          <p:cNvCxnSpPr/>
          <p:nvPr/>
        </p:nvCxnSpPr>
        <p:spPr>
          <a:xfrm>
            <a:off x="2973388" y="1528763"/>
            <a:ext cx="0" cy="593725"/>
          </a:xfrm>
          <a:prstGeom prst="straightConnector1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 Verbindung mit Pfeil 42"/>
          <p:cNvCxnSpPr/>
          <p:nvPr/>
        </p:nvCxnSpPr>
        <p:spPr>
          <a:xfrm>
            <a:off x="2959100" y="2781300"/>
            <a:ext cx="0" cy="1116013"/>
          </a:xfrm>
          <a:prstGeom prst="straightConnector1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 Verbindung mit Pfeil 46"/>
          <p:cNvCxnSpPr/>
          <p:nvPr/>
        </p:nvCxnSpPr>
        <p:spPr>
          <a:xfrm>
            <a:off x="2944813" y="4679950"/>
            <a:ext cx="0" cy="1481138"/>
          </a:xfrm>
          <a:prstGeom prst="straightConnector1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39" grpId="0"/>
      <p:bldP spid="40" grpId="0" animBg="1"/>
      <p:bldP spid="41" grpId="0" animBg="1"/>
      <p:bldP spid="44" grpId="0" animBg="1"/>
      <p:bldP spid="45" grpId="0"/>
      <p:bldP spid="46" grpId="0" animBg="1"/>
      <p:bldP spid="50" grpId="0"/>
      <p:bldP spid="51" grpId="0"/>
      <p:bldP spid="5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hteck 1"/>
          <p:cNvSpPr>
            <a:spLocks noChangeArrowheads="1"/>
          </p:cNvSpPr>
          <p:nvPr/>
        </p:nvSpPr>
        <p:spPr bwMode="auto">
          <a:xfrm>
            <a:off x="0" y="887413"/>
            <a:ext cx="914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Aft>
                <a:spcPts val="1200"/>
              </a:spcAft>
            </a:pPr>
            <a:r>
              <a:rPr lang="de-DE" altLang="de-DE" b="1" dirty="0" smtClean="0"/>
              <a:t>Maßnahmen </a:t>
            </a:r>
            <a:r>
              <a:rPr lang="de-DE" altLang="de-DE" b="1" dirty="0"/>
              <a:t>zur Verbesserung der Gewässermorphologie</a:t>
            </a:r>
          </a:p>
        </p:txBody>
      </p:sp>
      <p:sp>
        <p:nvSpPr>
          <p:cNvPr id="70659" name="Textfeld 2"/>
          <p:cNvSpPr txBox="1">
            <a:spLocks noChangeArrowheads="1"/>
          </p:cNvSpPr>
          <p:nvPr/>
        </p:nvSpPr>
        <p:spPr bwMode="auto">
          <a:xfrm>
            <a:off x="2587883" y="1225191"/>
            <a:ext cx="43529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de-DE" altLang="de-DE" sz="1800" b="1" dirty="0" smtClean="0"/>
              <a:t>Trittstein- oder Strahlwirkungsprinzip</a:t>
            </a:r>
            <a:endParaRPr lang="de-DE" altLang="de-DE" sz="1800" b="1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49866" y="1623707"/>
            <a:ext cx="5647376" cy="2456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hteck 8"/>
          <p:cNvSpPr/>
          <p:nvPr/>
        </p:nvSpPr>
        <p:spPr>
          <a:xfrm>
            <a:off x="165370" y="4183769"/>
            <a:ext cx="8978630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b="1" i="1" dirty="0" smtClean="0"/>
              <a:t>Ziel ist es … </a:t>
            </a:r>
          </a:p>
          <a:p>
            <a:pPr algn="ctr"/>
            <a:r>
              <a:rPr lang="de-DE" sz="1600" b="1" dirty="0" smtClean="0"/>
              <a:t>„… landesweit </a:t>
            </a:r>
            <a:r>
              <a:rPr lang="de-DE" sz="1600" b="1" dirty="0"/>
              <a:t>verteilt eine möglichst </a:t>
            </a:r>
            <a:r>
              <a:rPr lang="de-DE" sz="1600" b="1" dirty="0" smtClean="0"/>
              <a:t>große </a:t>
            </a:r>
            <a:r>
              <a:rPr lang="de-DE" sz="1600" b="1" dirty="0"/>
              <a:t>Zahl an Gewässerabschnitten </a:t>
            </a:r>
            <a:r>
              <a:rPr lang="de-DE" sz="1600" b="1" dirty="0" smtClean="0"/>
              <a:t>zu </a:t>
            </a:r>
            <a:r>
              <a:rPr lang="de-DE" sz="1600" b="1" dirty="0"/>
              <a:t>entwickeln, die eine bestmögliche Gewässerstruktur und </a:t>
            </a:r>
            <a:r>
              <a:rPr lang="de-DE" sz="1600" b="1" dirty="0" smtClean="0"/>
              <a:t>Wasserbeschaffenheit </a:t>
            </a:r>
            <a:r>
              <a:rPr lang="de-DE" sz="1600" b="1" dirty="0"/>
              <a:t>aufweisen. </a:t>
            </a:r>
            <a:endParaRPr lang="de-DE" sz="1600" b="1" dirty="0" smtClean="0"/>
          </a:p>
          <a:p>
            <a:pPr algn="ctr"/>
            <a:endParaRPr lang="de-DE" sz="1600" b="1" dirty="0" smtClean="0"/>
          </a:p>
          <a:p>
            <a:pPr algn="ctr"/>
            <a:r>
              <a:rPr lang="de-DE" sz="1600" b="1" dirty="0" smtClean="0"/>
              <a:t>Dadurch </a:t>
            </a:r>
            <a:r>
              <a:rPr lang="de-DE" sz="1600" b="1" dirty="0"/>
              <a:t>kann sich durch </a:t>
            </a:r>
            <a:r>
              <a:rPr lang="de-DE" sz="1600" b="1" dirty="0" smtClean="0"/>
              <a:t>Wanderungsbewegungen </a:t>
            </a:r>
            <a:r>
              <a:rPr lang="de-DE" sz="1600" b="1" dirty="0"/>
              <a:t>und Drift der Bestand fließgewässertypischer </a:t>
            </a:r>
            <a:r>
              <a:rPr lang="de-DE" sz="1600" b="1" dirty="0" smtClean="0"/>
              <a:t>Arten </a:t>
            </a:r>
            <a:r>
              <a:rPr lang="de-DE" sz="1600" b="1" dirty="0"/>
              <a:t>beständig auf Gewässerabschnitte ausbreiten, die durch Nutzungen stärker belastet </a:t>
            </a:r>
            <a:r>
              <a:rPr lang="de-DE" sz="1600" b="1" dirty="0" smtClean="0"/>
              <a:t>sind</a:t>
            </a:r>
            <a:r>
              <a:rPr lang="de-DE" sz="1600" b="1" dirty="0"/>
              <a:t>. </a:t>
            </a:r>
            <a:endParaRPr lang="de-DE" sz="1600" b="1" dirty="0" smtClean="0"/>
          </a:p>
          <a:p>
            <a:pPr algn="ctr"/>
            <a:endParaRPr lang="de-DE" sz="1600" b="1" dirty="0"/>
          </a:p>
          <a:p>
            <a:pPr algn="ctr"/>
            <a:r>
              <a:rPr lang="de-DE" sz="1600" b="1" dirty="0" smtClean="0"/>
              <a:t>Naturnahe </a:t>
            </a:r>
            <a:r>
              <a:rPr lang="de-DE" sz="1600" b="1" dirty="0"/>
              <a:t>Gewässerabschnitte haben somit die Funktion, den Durchschnitt der </a:t>
            </a:r>
            <a:r>
              <a:rPr lang="de-DE" sz="1600" b="1" dirty="0" smtClean="0"/>
              <a:t>ökologischen </a:t>
            </a:r>
            <a:r>
              <a:rPr lang="de-DE" sz="1600" b="1" dirty="0"/>
              <a:t>Zustandsklasse im gesamten betrachteten Oberflächenwasserkörper auf gutem </a:t>
            </a:r>
            <a:r>
              <a:rPr lang="de-DE" sz="1600" b="1" dirty="0" smtClean="0"/>
              <a:t>Niveau zu stabilisieren.“</a:t>
            </a:r>
          </a:p>
          <a:p>
            <a:pPr algn="ctr"/>
            <a:r>
              <a:rPr lang="de-DE" sz="1600" b="1" dirty="0" smtClean="0"/>
              <a:t>								(C-Bericht 2011</a:t>
            </a:r>
            <a:r>
              <a:rPr lang="de-DE" sz="1600" dirty="0" smtClean="0"/>
              <a:t>)  </a:t>
            </a:r>
            <a:endParaRPr lang="de-DE" sz="1600" dirty="0"/>
          </a:p>
        </p:txBody>
      </p:sp>
      <p:sp>
        <p:nvSpPr>
          <p:cNvPr id="10" name="Textfeld 9"/>
          <p:cNvSpPr txBox="1"/>
          <p:nvPr/>
        </p:nvSpPr>
        <p:spPr>
          <a:xfrm>
            <a:off x="5775452" y="3894269"/>
            <a:ext cx="18677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/>
              <a:t>Quelle: LANUV, Arbeitsblatt 16</a:t>
            </a:r>
            <a:endParaRPr lang="de-DE" sz="1000" dirty="0"/>
          </a:p>
        </p:txBody>
      </p:sp>
      <p:sp>
        <p:nvSpPr>
          <p:cNvPr id="8" name="Rectangle 2"/>
          <p:cNvSpPr>
            <a:spLocks noGrp="1"/>
          </p:cNvSpPr>
          <p:nvPr>
            <p:ph type="title" idx="4294967295"/>
          </p:nvPr>
        </p:nvSpPr>
        <p:spPr>
          <a:xfrm>
            <a:off x="1780162" y="58738"/>
            <a:ext cx="6575898" cy="561975"/>
          </a:xfrm>
        </p:spPr>
        <p:txBody>
          <a:bodyPr/>
          <a:lstStyle/>
          <a:p>
            <a:r>
              <a:rPr lang="de-DE" altLang="de-DE" sz="2000" b="1" dirty="0" smtClean="0">
                <a:solidFill>
                  <a:schemeClr val="bg1"/>
                </a:solidFill>
              </a:rPr>
              <a:t>Maßnahmenkategorien Fließgewässer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hteck 1"/>
          <p:cNvSpPr>
            <a:spLocks noChangeArrowheads="1"/>
          </p:cNvSpPr>
          <p:nvPr/>
        </p:nvSpPr>
        <p:spPr bwMode="auto">
          <a:xfrm>
            <a:off x="0" y="887413"/>
            <a:ext cx="914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Aft>
                <a:spcPts val="1200"/>
              </a:spcAft>
            </a:pPr>
            <a:r>
              <a:rPr lang="de-DE" altLang="de-DE" b="1" dirty="0" smtClean="0"/>
              <a:t>Maßnahmen </a:t>
            </a:r>
            <a:r>
              <a:rPr lang="de-DE" altLang="de-DE" b="1" dirty="0"/>
              <a:t>zur Verbesserung der Gewässermorphologie</a:t>
            </a:r>
          </a:p>
        </p:txBody>
      </p:sp>
      <p:sp>
        <p:nvSpPr>
          <p:cNvPr id="3" name="Rechteck 2"/>
          <p:cNvSpPr/>
          <p:nvPr/>
        </p:nvSpPr>
        <p:spPr>
          <a:xfrm>
            <a:off x="583660" y="1299031"/>
            <a:ext cx="8219872" cy="320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de-DE" sz="1600" b="1" dirty="0" smtClean="0">
                <a:solidFill>
                  <a:srgbClr val="002060"/>
                </a:solidFill>
              </a:rPr>
              <a:t>Maßnahme (</a:t>
            </a:r>
            <a:r>
              <a:rPr lang="de-DE" sz="1600" b="1" dirty="0">
                <a:solidFill>
                  <a:srgbClr val="002060"/>
                </a:solidFill>
              </a:rPr>
              <a:t>70_01, </a:t>
            </a:r>
            <a:r>
              <a:rPr lang="de-DE" sz="1600" b="1" dirty="0" smtClean="0">
                <a:solidFill>
                  <a:srgbClr val="002060"/>
                </a:solidFill>
              </a:rPr>
              <a:t>70_02):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de-DE" sz="1600" b="1" dirty="0" smtClean="0">
                <a:solidFill>
                  <a:srgbClr val="002060"/>
                </a:solidFill>
              </a:rPr>
              <a:t> „Gewässerentwicklungskorridor </a:t>
            </a:r>
            <a:r>
              <a:rPr lang="de-DE" sz="1600" b="1" dirty="0">
                <a:solidFill>
                  <a:srgbClr val="002060"/>
                </a:solidFill>
              </a:rPr>
              <a:t>ausweisen , </a:t>
            </a:r>
            <a:r>
              <a:rPr lang="de-DE" sz="1600" b="1" dirty="0" smtClean="0">
                <a:solidFill>
                  <a:srgbClr val="002060"/>
                </a:solidFill>
              </a:rPr>
              <a:t>Flächenerwerb“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de-DE" sz="1600" b="1" dirty="0">
              <a:solidFill>
                <a:srgbClr val="002060"/>
              </a:solidFill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de-DE" sz="1600" b="1" dirty="0">
                <a:solidFill>
                  <a:srgbClr val="002060"/>
                </a:solidFill>
              </a:rPr>
              <a:t>Planung bei: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de-DE" sz="1600" dirty="0">
                <a:solidFill>
                  <a:srgbClr val="002060"/>
                </a:solidFill>
              </a:rPr>
              <a:t>e</a:t>
            </a:r>
            <a:r>
              <a:rPr lang="de-DE" sz="1600" dirty="0" smtClean="0">
                <a:solidFill>
                  <a:srgbClr val="002060"/>
                </a:solidFill>
              </a:rPr>
              <a:t>rheblich veränderten Fließgewässern, bei denen durch komplexe Maßnahmen eine eigendynamische Entwicklung initiiert werden soll. </a:t>
            </a:r>
            <a:endParaRPr lang="de-DE" sz="1600" dirty="0">
              <a:solidFill>
                <a:srgbClr val="002060"/>
              </a:solidFill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de-DE" sz="1600" b="1" dirty="0">
              <a:solidFill>
                <a:srgbClr val="002060"/>
              </a:solidFill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de-DE" sz="1600" b="1" dirty="0">
                <a:solidFill>
                  <a:srgbClr val="002060"/>
                </a:solidFill>
              </a:rPr>
              <a:t>Ziel: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de-DE" sz="1600" dirty="0" smtClean="0">
                <a:solidFill>
                  <a:srgbClr val="002060"/>
                </a:solidFill>
              </a:rPr>
              <a:t>Schaffung eines Raumes, in dem die natürliche Lateral- und </a:t>
            </a:r>
            <a:r>
              <a:rPr lang="de-DE" sz="1600" dirty="0">
                <a:solidFill>
                  <a:srgbClr val="002060"/>
                </a:solidFill>
              </a:rPr>
              <a:t>Überflutungsdynamik </a:t>
            </a:r>
            <a:r>
              <a:rPr lang="de-DE" sz="1600" dirty="0" smtClean="0">
                <a:solidFill>
                  <a:srgbClr val="002060"/>
                </a:solidFill>
              </a:rPr>
              <a:t> </a:t>
            </a:r>
            <a:r>
              <a:rPr lang="de-DE" sz="1600" dirty="0">
                <a:solidFill>
                  <a:srgbClr val="002060"/>
                </a:solidFill>
              </a:rPr>
              <a:t>ungehindert stattfinden </a:t>
            </a:r>
            <a:r>
              <a:rPr lang="de-DE" sz="1600" dirty="0" smtClean="0">
                <a:solidFill>
                  <a:srgbClr val="002060"/>
                </a:solidFill>
              </a:rPr>
              <a:t>kann.</a:t>
            </a:r>
            <a:endParaRPr lang="de-DE" sz="1600" dirty="0">
              <a:solidFill>
                <a:srgbClr val="002060"/>
              </a:solidFill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de-DE" sz="1600" b="1" dirty="0">
              <a:solidFill>
                <a:srgbClr val="002060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676072" y="4663388"/>
            <a:ext cx="5413441" cy="19007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sz="1600" b="1" dirty="0" smtClean="0"/>
              <a:t>Ausweisung eines </a:t>
            </a:r>
            <a:r>
              <a:rPr lang="de-DE" sz="1600" b="1" dirty="0" err="1" smtClean="0"/>
              <a:t>Gewässerentwicklungskorridores</a:t>
            </a:r>
            <a:r>
              <a:rPr lang="de-DE" sz="1600" b="1" dirty="0" smtClean="0"/>
              <a:t> entsprechend der </a:t>
            </a:r>
            <a:r>
              <a:rPr lang="de-DE" sz="1600" b="1" dirty="0"/>
              <a:t>potenziell </a:t>
            </a:r>
            <a:r>
              <a:rPr lang="de-DE" sz="1600" b="1" dirty="0" smtClean="0"/>
              <a:t>natürlichen </a:t>
            </a:r>
            <a:r>
              <a:rPr lang="de-DE" sz="1600" b="1" dirty="0" err="1"/>
              <a:t>Gerinnebreite</a:t>
            </a:r>
            <a:r>
              <a:rPr lang="de-DE" sz="1600" b="1" dirty="0"/>
              <a:t> </a:t>
            </a:r>
            <a:r>
              <a:rPr lang="de-DE" sz="1600" b="1" dirty="0" smtClean="0"/>
              <a:t>und dem potenziell natürlichen </a:t>
            </a:r>
            <a:r>
              <a:rPr lang="de-DE" sz="1600" b="1" dirty="0"/>
              <a:t>Windungsgrad </a:t>
            </a:r>
            <a:r>
              <a:rPr lang="de-DE" sz="1600" b="1" dirty="0" smtClean="0"/>
              <a:t>des Fließgewässertyps </a:t>
            </a:r>
          </a:p>
          <a:p>
            <a:pPr algn="ctr">
              <a:lnSpc>
                <a:spcPct val="150000"/>
              </a:lnSpc>
            </a:pPr>
            <a:r>
              <a:rPr lang="de-DE" sz="1600" b="1" dirty="0" smtClean="0"/>
              <a:t>(nach DWA-Merkblatt 610)</a:t>
            </a:r>
            <a:endParaRPr lang="de-DE" sz="1600" b="1" dirty="0"/>
          </a:p>
        </p:txBody>
      </p:sp>
      <p:sp>
        <p:nvSpPr>
          <p:cNvPr id="6" name="Rectangle 2"/>
          <p:cNvSpPr>
            <a:spLocks noGrp="1"/>
          </p:cNvSpPr>
          <p:nvPr>
            <p:ph type="title" idx="4294967295"/>
          </p:nvPr>
        </p:nvSpPr>
        <p:spPr>
          <a:xfrm>
            <a:off x="1780162" y="58738"/>
            <a:ext cx="6575898" cy="561975"/>
          </a:xfrm>
        </p:spPr>
        <p:txBody>
          <a:bodyPr/>
          <a:lstStyle/>
          <a:p>
            <a:r>
              <a:rPr lang="de-DE" altLang="de-DE" sz="2000" b="1" dirty="0" smtClean="0">
                <a:solidFill>
                  <a:schemeClr val="bg1"/>
                </a:solidFill>
              </a:rPr>
              <a:t>Maßnahmenkategorien Fließgewässer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67372" y="3943273"/>
            <a:ext cx="2022151" cy="2914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0964" y="1532208"/>
            <a:ext cx="79057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4106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hteck 1"/>
          <p:cNvSpPr>
            <a:spLocks noChangeArrowheads="1"/>
          </p:cNvSpPr>
          <p:nvPr/>
        </p:nvSpPr>
        <p:spPr bwMode="auto">
          <a:xfrm>
            <a:off x="0" y="887413"/>
            <a:ext cx="914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Aft>
                <a:spcPts val="1200"/>
              </a:spcAft>
            </a:pPr>
            <a:r>
              <a:rPr lang="de-DE" altLang="de-DE" b="1" dirty="0" smtClean="0"/>
              <a:t>Maßnahmen </a:t>
            </a:r>
            <a:r>
              <a:rPr lang="de-DE" altLang="de-DE" b="1" dirty="0"/>
              <a:t>zur Verbesserung der Gewässermorphologie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63972" y="1741504"/>
            <a:ext cx="3242188" cy="2227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09"/>
          <a:stretch/>
        </p:blipFill>
        <p:spPr bwMode="auto">
          <a:xfrm>
            <a:off x="48635" y="1741504"/>
            <a:ext cx="5518058" cy="4670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63972" y="4116209"/>
            <a:ext cx="3292192" cy="229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5846300" y="3576200"/>
            <a:ext cx="1147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 smtClean="0">
                <a:solidFill>
                  <a:schemeClr val="bg1"/>
                </a:solidFill>
              </a:rPr>
              <a:t>Hammerfließ</a:t>
            </a:r>
            <a:endParaRPr lang="de-DE" sz="1200" b="1" dirty="0">
              <a:solidFill>
                <a:schemeClr val="bg1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7402750" y="6053511"/>
            <a:ext cx="15228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 err="1" smtClean="0">
                <a:solidFill>
                  <a:schemeClr val="bg1"/>
                </a:solidFill>
              </a:rPr>
              <a:t>Trebehnseegraben</a:t>
            </a:r>
            <a:endParaRPr lang="de-DE" sz="1200" b="1" dirty="0">
              <a:solidFill>
                <a:schemeClr val="bg1"/>
              </a:solidFill>
            </a:endParaRPr>
          </a:p>
        </p:txBody>
      </p:sp>
      <p:sp>
        <p:nvSpPr>
          <p:cNvPr id="10" name="Rectangle 2"/>
          <p:cNvSpPr>
            <a:spLocks noGrp="1"/>
          </p:cNvSpPr>
          <p:nvPr>
            <p:ph type="title" idx="4294967295"/>
          </p:nvPr>
        </p:nvSpPr>
        <p:spPr>
          <a:xfrm>
            <a:off x="1780162" y="58738"/>
            <a:ext cx="6575898" cy="561975"/>
          </a:xfrm>
        </p:spPr>
        <p:txBody>
          <a:bodyPr/>
          <a:lstStyle/>
          <a:p>
            <a:r>
              <a:rPr lang="de-DE" altLang="de-DE" sz="2000" b="1" dirty="0" smtClean="0">
                <a:solidFill>
                  <a:schemeClr val="bg1"/>
                </a:solidFill>
              </a:rPr>
              <a:t>Maßnahmenkategorien Fließgewässer</a:t>
            </a:r>
          </a:p>
        </p:txBody>
      </p:sp>
    </p:spTree>
    <p:extLst>
      <p:ext uri="{BB962C8B-B14F-4D97-AF65-F5344CB8AC3E}">
        <p14:creationId xmlns:p14="http://schemas.microsoft.com/office/powerpoint/2010/main" val="2576454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hteck 1"/>
          <p:cNvSpPr>
            <a:spLocks noChangeArrowheads="1"/>
          </p:cNvSpPr>
          <p:nvPr/>
        </p:nvSpPr>
        <p:spPr bwMode="auto">
          <a:xfrm>
            <a:off x="77824" y="624757"/>
            <a:ext cx="914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Aft>
                <a:spcPts val="1200"/>
              </a:spcAft>
            </a:pPr>
            <a:r>
              <a:rPr lang="de-DE" altLang="de-DE" b="1" dirty="0" smtClean="0"/>
              <a:t>Maßnahmen </a:t>
            </a:r>
            <a:r>
              <a:rPr lang="de-DE" altLang="de-DE" b="1" dirty="0"/>
              <a:t>zur Verbesserung der Gewässermorphologie</a:t>
            </a:r>
          </a:p>
        </p:txBody>
      </p:sp>
      <p:sp>
        <p:nvSpPr>
          <p:cNvPr id="4" name="Rechteck 3"/>
          <p:cNvSpPr/>
          <p:nvPr/>
        </p:nvSpPr>
        <p:spPr>
          <a:xfrm>
            <a:off x="369649" y="942475"/>
            <a:ext cx="8589523" cy="405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de-DE" sz="1600" b="1" dirty="0" smtClean="0">
                <a:solidFill>
                  <a:srgbClr val="002060"/>
                </a:solidFill>
              </a:rPr>
              <a:t>Maßnahme </a:t>
            </a:r>
            <a:r>
              <a:rPr lang="de-DE" sz="1600" b="1" dirty="0">
                <a:solidFill>
                  <a:srgbClr val="002060"/>
                </a:solidFill>
              </a:rPr>
              <a:t>(74_02</a:t>
            </a:r>
            <a:r>
              <a:rPr lang="de-DE" sz="1600" b="1" dirty="0" smtClean="0">
                <a:solidFill>
                  <a:srgbClr val="002060"/>
                </a:solidFill>
              </a:rPr>
              <a:t>):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de-DE" sz="1600" b="1" dirty="0" smtClean="0">
                <a:solidFill>
                  <a:srgbClr val="002060"/>
                </a:solidFill>
              </a:rPr>
              <a:t>„Sekundäraue </a:t>
            </a:r>
            <a:r>
              <a:rPr lang="de-DE" sz="1600" b="1" dirty="0">
                <a:solidFill>
                  <a:srgbClr val="002060"/>
                </a:solidFill>
              </a:rPr>
              <a:t>anlegen (z.B. durch Sohlanhebung, Abgrabungen im Entwicklungskorridor oder Abtrag einer </a:t>
            </a:r>
            <a:r>
              <a:rPr lang="de-DE" sz="1600" b="1" dirty="0" err="1"/>
              <a:t>Uferrehne</a:t>
            </a:r>
            <a:r>
              <a:rPr lang="de-DE" sz="1600" b="1" dirty="0" smtClean="0"/>
              <a:t>)</a:t>
            </a:r>
            <a:r>
              <a:rPr lang="de-DE" sz="1600" b="1" dirty="0" smtClean="0">
                <a:solidFill>
                  <a:srgbClr val="002060"/>
                </a:solidFill>
              </a:rPr>
              <a:t>“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de-DE" sz="1600" b="1" dirty="0">
              <a:solidFill>
                <a:srgbClr val="002060"/>
              </a:solidFill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de-DE" sz="1600" b="1" dirty="0">
                <a:solidFill>
                  <a:srgbClr val="002060"/>
                </a:solidFill>
              </a:rPr>
              <a:t>Planung bei: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de-DE" sz="1600" dirty="0">
                <a:solidFill>
                  <a:srgbClr val="002060"/>
                </a:solidFill>
              </a:rPr>
              <a:t>erheblich veränderten Fließgewässer, </a:t>
            </a:r>
            <a:r>
              <a:rPr lang="de-DE" sz="1600" dirty="0" smtClean="0">
                <a:solidFill>
                  <a:srgbClr val="002060"/>
                </a:solidFill>
              </a:rPr>
              <a:t>für die aufgrund ihrer konstanten Wasserführung und der günstigen Umgebungsstrukturen über längere Strecken eine eigendynamische Entwicklung initiiert werden kann</a:t>
            </a:r>
            <a:endParaRPr lang="de-DE" sz="1600" b="1" dirty="0">
              <a:solidFill>
                <a:srgbClr val="002060"/>
              </a:solidFill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de-DE" sz="1600" b="1" dirty="0">
                <a:solidFill>
                  <a:srgbClr val="002060"/>
                </a:solidFill>
              </a:rPr>
              <a:t>Ziel:</a:t>
            </a: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600" dirty="0" smtClean="0">
                <a:solidFill>
                  <a:srgbClr val="002060"/>
                </a:solidFill>
              </a:rPr>
              <a:t>„Eigendynamische oder bauliche </a:t>
            </a:r>
            <a:r>
              <a:rPr lang="de-DE" sz="1600" dirty="0">
                <a:solidFill>
                  <a:srgbClr val="002060"/>
                </a:solidFill>
              </a:rPr>
              <a:t>Schaffung eines Auenbereiches entlang des Fließgewässers auf einem tieferen Niveau </a:t>
            </a:r>
            <a:r>
              <a:rPr lang="de-DE" sz="1600" dirty="0" smtClean="0">
                <a:solidFill>
                  <a:srgbClr val="002060"/>
                </a:solidFill>
              </a:rPr>
              <a:t>als </a:t>
            </a:r>
            <a:r>
              <a:rPr lang="de-DE" sz="1600" dirty="0">
                <a:solidFill>
                  <a:srgbClr val="002060"/>
                </a:solidFill>
              </a:rPr>
              <a:t>die ursprüngliche Aue. Diese Sekundäraue </a:t>
            </a:r>
            <a:r>
              <a:rPr lang="de-DE" sz="1600" dirty="0"/>
              <a:t>wird unterjährlich </a:t>
            </a:r>
            <a:r>
              <a:rPr lang="de-DE" sz="1600" dirty="0">
                <a:solidFill>
                  <a:srgbClr val="002060"/>
                </a:solidFill>
              </a:rPr>
              <a:t>überflutet, ist nutzungsfrei und steht dem </a:t>
            </a:r>
            <a:r>
              <a:rPr lang="de-DE" sz="1600" dirty="0" smtClean="0">
                <a:solidFill>
                  <a:srgbClr val="002060"/>
                </a:solidFill>
              </a:rPr>
              <a:t>Fließgewässer </a:t>
            </a:r>
            <a:r>
              <a:rPr lang="de-DE" sz="1600" dirty="0">
                <a:solidFill>
                  <a:srgbClr val="002060"/>
                </a:solidFill>
              </a:rPr>
              <a:t>für mögliche Laufverlagerungen etc. vollständig zur </a:t>
            </a:r>
            <a:r>
              <a:rPr lang="de-DE" sz="1600" dirty="0" smtClean="0">
                <a:solidFill>
                  <a:srgbClr val="002060"/>
                </a:solidFill>
              </a:rPr>
              <a:t>Verfügung“ (DWA 610).</a:t>
            </a: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600" dirty="0" smtClean="0">
                <a:solidFill>
                  <a:srgbClr val="002060"/>
                </a:solidFill>
              </a:rPr>
              <a:t>Verbesserung der Gewässerstruktur, Wiederherstellung einer nat. Fließgeschwindigkeit, </a:t>
            </a:r>
            <a:endParaRPr lang="de-DE" sz="1600" dirty="0">
              <a:solidFill>
                <a:srgbClr val="002060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523" b="-3431"/>
          <a:stretch/>
        </p:blipFill>
        <p:spPr bwMode="auto">
          <a:xfrm>
            <a:off x="17323" y="5282124"/>
            <a:ext cx="9126677" cy="1702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>
            <a:spLocks noGrp="1"/>
          </p:cNvSpPr>
          <p:nvPr>
            <p:ph type="title" idx="4294967295"/>
          </p:nvPr>
        </p:nvSpPr>
        <p:spPr>
          <a:xfrm>
            <a:off x="1780162" y="58738"/>
            <a:ext cx="6575898" cy="561975"/>
          </a:xfrm>
        </p:spPr>
        <p:txBody>
          <a:bodyPr/>
          <a:lstStyle/>
          <a:p>
            <a:r>
              <a:rPr lang="de-DE" altLang="de-DE" sz="2000" b="1" dirty="0" smtClean="0">
                <a:solidFill>
                  <a:schemeClr val="bg1"/>
                </a:solidFill>
              </a:rPr>
              <a:t>Maßnahmenkategorien Fließgewässer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37956" y="1618338"/>
            <a:ext cx="9334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1692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Freihandform 205"/>
          <p:cNvSpPr/>
          <p:nvPr/>
        </p:nvSpPr>
        <p:spPr>
          <a:xfrm>
            <a:off x="3000645" y="5917552"/>
            <a:ext cx="1595238" cy="865548"/>
          </a:xfrm>
          <a:custGeom>
            <a:avLst/>
            <a:gdLst>
              <a:gd name="connsiteX0" fmla="*/ 50915 w 1595238"/>
              <a:gd name="connsiteY0" fmla="*/ 222652 h 865548"/>
              <a:gd name="connsiteX1" fmla="*/ 381656 w 1595238"/>
              <a:gd name="connsiteY1" fmla="*/ 135103 h 865548"/>
              <a:gd name="connsiteX2" fmla="*/ 838856 w 1595238"/>
              <a:gd name="connsiteY2" fmla="*/ 290746 h 865548"/>
              <a:gd name="connsiteX3" fmla="*/ 1237690 w 1595238"/>
              <a:gd name="connsiteY3" fmla="*/ 290746 h 865548"/>
              <a:gd name="connsiteX4" fmla="*/ 1548975 w 1595238"/>
              <a:gd name="connsiteY4" fmla="*/ 76737 h 865548"/>
              <a:gd name="connsiteX5" fmla="*/ 1587885 w 1595238"/>
              <a:gd name="connsiteY5" fmla="*/ 8644 h 865548"/>
              <a:gd name="connsiteX6" fmla="*/ 1490609 w 1595238"/>
              <a:gd name="connsiteY6" fmla="*/ 251835 h 865548"/>
              <a:gd name="connsiteX7" fmla="*/ 1276600 w 1595238"/>
              <a:gd name="connsiteY7" fmla="*/ 786856 h 865548"/>
              <a:gd name="connsiteX8" fmla="*/ 1247417 w 1595238"/>
              <a:gd name="connsiteY8" fmla="*/ 835495 h 865548"/>
              <a:gd name="connsiteX9" fmla="*/ 692941 w 1595238"/>
              <a:gd name="connsiteY9" fmla="*/ 845222 h 865548"/>
              <a:gd name="connsiteX10" fmla="*/ 264924 w 1595238"/>
              <a:gd name="connsiteY10" fmla="*/ 845222 h 865548"/>
              <a:gd name="connsiteX11" fmla="*/ 226013 w 1595238"/>
              <a:gd name="connsiteY11" fmla="*/ 816039 h 865548"/>
              <a:gd name="connsiteX12" fmla="*/ 21732 w 1595238"/>
              <a:gd name="connsiteY12" fmla="*/ 281018 h 865548"/>
              <a:gd name="connsiteX13" fmla="*/ 50915 w 1595238"/>
              <a:gd name="connsiteY13" fmla="*/ 222652 h 865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595238" h="865548">
                <a:moveTo>
                  <a:pt x="50915" y="222652"/>
                </a:moveTo>
                <a:cubicBezTo>
                  <a:pt x="110902" y="198333"/>
                  <a:pt x="250333" y="123754"/>
                  <a:pt x="381656" y="135103"/>
                </a:cubicBezTo>
                <a:cubicBezTo>
                  <a:pt x="512979" y="146452"/>
                  <a:pt x="696184" y="264806"/>
                  <a:pt x="838856" y="290746"/>
                </a:cubicBezTo>
                <a:cubicBezTo>
                  <a:pt x="981528" y="316686"/>
                  <a:pt x="1119337" y="326414"/>
                  <a:pt x="1237690" y="290746"/>
                </a:cubicBezTo>
                <a:cubicBezTo>
                  <a:pt x="1356043" y="255078"/>
                  <a:pt x="1490609" y="123754"/>
                  <a:pt x="1548975" y="76737"/>
                </a:cubicBezTo>
                <a:cubicBezTo>
                  <a:pt x="1607341" y="29720"/>
                  <a:pt x="1597613" y="-20539"/>
                  <a:pt x="1587885" y="8644"/>
                </a:cubicBezTo>
                <a:cubicBezTo>
                  <a:pt x="1578157" y="37827"/>
                  <a:pt x="1490609" y="251835"/>
                  <a:pt x="1490609" y="251835"/>
                </a:cubicBezTo>
                <a:cubicBezTo>
                  <a:pt x="1438728" y="381537"/>
                  <a:pt x="1317132" y="689579"/>
                  <a:pt x="1276600" y="786856"/>
                </a:cubicBezTo>
                <a:cubicBezTo>
                  <a:pt x="1236068" y="884133"/>
                  <a:pt x="1344694" y="825767"/>
                  <a:pt x="1247417" y="835495"/>
                </a:cubicBezTo>
                <a:cubicBezTo>
                  <a:pt x="1150140" y="845223"/>
                  <a:pt x="692941" y="845222"/>
                  <a:pt x="692941" y="845222"/>
                </a:cubicBezTo>
                <a:cubicBezTo>
                  <a:pt x="529192" y="846843"/>
                  <a:pt x="342745" y="850086"/>
                  <a:pt x="264924" y="845222"/>
                </a:cubicBezTo>
                <a:cubicBezTo>
                  <a:pt x="187103" y="840358"/>
                  <a:pt x="266545" y="910073"/>
                  <a:pt x="226013" y="816039"/>
                </a:cubicBezTo>
                <a:cubicBezTo>
                  <a:pt x="185481" y="722005"/>
                  <a:pt x="55779" y="379916"/>
                  <a:pt x="21732" y="281018"/>
                </a:cubicBezTo>
                <a:cubicBezTo>
                  <a:pt x="-12315" y="182120"/>
                  <a:pt x="-9072" y="246971"/>
                  <a:pt x="50915" y="222652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Freihandform 22"/>
          <p:cNvSpPr/>
          <p:nvPr/>
        </p:nvSpPr>
        <p:spPr>
          <a:xfrm>
            <a:off x="2916021" y="3746233"/>
            <a:ext cx="1595238" cy="865548"/>
          </a:xfrm>
          <a:custGeom>
            <a:avLst/>
            <a:gdLst>
              <a:gd name="connsiteX0" fmla="*/ 50915 w 1595238"/>
              <a:gd name="connsiteY0" fmla="*/ 222652 h 865548"/>
              <a:gd name="connsiteX1" fmla="*/ 381656 w 1595238"/>
              <a:gd name="connsiteY1" fmla="*/ 135103 h 865548"/>
              <a:gd name="connsiteX2" fmla="*/ 838856 w 1595238"/>
              <a:gd name="connsiteY2" fmla="*/ 290746 h 865548"/>
              <a:gd name="connsiteX3" fmla="*/ 1237690 w 1595238"/>
              <a:gd name="connsiteY3" fmla="*/ 290746 h 865548"/>
              <a:gd name="connsiteX4" fmla="*/ 1548975 w 1595238"/>
              <a:gd name="connsiteY4" fmla="*/ 76737 h 865548"/>
              <a:gd name="connsiteX5" fmla="*/ 1587885 w 1595238"/>
              <a:gd name="connsiteY5" fmla="*/ 8644 h 865548"/>
              <a:gd name="connsiteX6" fmla="*/ 1490609 w 1595238"/>
              <a:gd name="connsiteY6" fmla="*/ 251835 h 865548"/>
              <a:gd name="connsiteX7" fmla="*/ 1276600 w 1595238"/>
              <a:gd name="connsiteY7" fmla="*/ 786856 h 865548"/>
              <a:gd name="connsiteX8" fmla="*/ 1247417 w 1595238"/>
              <a:gd name="connsiteY8" fmla="*/ 835495 h 865548"/>
              <a:gd name="connsiteX9" fmla="*/ 692941 w 1595238"/>
              <a:gd name="connsiteY9" fmla="*/ 845222 h 865548"/>
              <a:gd name="connsiteX10" fmla="*/ 264924 w 1595238"/>
              <a:gd name="connsiteY10" fmla="*/ 845222 h 865548"/>
              <a:gd name="connsiteX11" fmla="*/ 226013 w 1595238"/>
              <a:gd name="connsiteY11" fmla="*/ 816039 h 865548"/>
              <a:gd name="connsiteX12" fmla="*/ 21732 w 1595238"/>
              <a:gd name="connsiteY12" fmla="*/ 281018 h 865548"/>
              <a:gd name="connsiteX13" fmla="*/ 50915 w 1595238"/>
              <a:gd name="connsiteY13" fmla="*/ 222652 h 865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595238" h="865548">
                <a:moveTo>
                  <a:pt x="50915" y="222652"/>
                </a:moveTo>
                <a:cubicBezTo>
                  <a:pt x="110902" y="198333"/>
                  <a:pt x="250333" y="123754"/>
                  <a:pt x="381656" y="135103"/>
                </a:cubicBezTo>
                <a:cubicBezTo>
                  <a:pt x="512979" y="146452"/>
                  <a:pt x="696184" y="264806"/>
                  <a:pt x="838856" y="290746"/>
                </a:cubicBezTo>
                <a:cubicBezTo>
                  <a:pt x="981528" y="316686"/>
                  <a:pt x="1119337" y="326414"/>
                  <a:pt x="1237690" y="290746"/>
                </a:cubicBezTo>
                <a:cubicBezTo>
                  <a:pt x="1356043" y="255078"/>
                  <a:pt x="1490609" y="123754"/>
                  <a:pt x="1548975" y="76737"/>
                </a:cubicBezTo>
                <a:cubicBezTo>
                  <a:pt x="1607341" y="29720"/>
                  <a:pt x="1597613" y="-20539"/>
                  <a:pt x="1587885" y="8644"/>
                </a:cubicBezTo>
                <a:cubicBezTo>
                  <a:pt x="1578157" y="37827"/>
                  <a:pt x="1490609" y="251835"/>
                  <a:pt x="1490609" y="251835"/>
                </a:cubicBezTo>
                <a:cubicBezTo>
                  <a:pt x="1438728" y="381537"/>
                  <a:pt x="1317132" y="689579"/>
                  <a:pt x="1276600" y="786856"/>
                </a:cubicBezTo>
                <a:cubicBezTo>
                  <a:pt x="1236068" y="884133"/>
                  <a:pt x="1344694" y="825767"/>
                  <a:pt x="1247417" y="835495"/>
                </a:cubicBezTo>
                <a:cubicBezTo>
                  <a:pt x="1150140" y="845223"/>
                  <a:pt x="692941" y="845222"/>
                  <a:pt x="692941" y="845222"/>
                </a:cubicBezTo>
                <a:cubicBezTo>
                  <a:pt x="529192" y="846843"/>
                  <a:pt x="342745" y="850086"/>
                  <a:pt x="264924" y="845222"/>
                </a:cubicBezTo>
                <a:cubicBezTo>
                  <a:pt x="187103" y="840358"/>
                  <a:pt x="266545" y="910073"/>
                  <a:pt x="226013" y="816039"/>
                </a:cubicBezTo>
                <a:cubicBezTo>
                  <a:pt x="185481" y="722005"/>
                  <a:pt x="55779" y="379916"/>
                  <a:pt x="21732" y="281018"/>
                </a:cubicBezTo>
                <a:cubicBezTo>
                  <a:pt x="-12315" y="182120"/>
                  <a:pt x="-9072" y="246971"/>
                  <a:pt x="50915" y="222652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rapezoid 9"/>
          <p:cNvSpPr/>
          <p:nvPr/>
        </p:nvSpPr>
        <p:spPr>
          <a:xfrm rot="10800000">
            <a:off x="2783504" y="1762249"/>
            <a:ext cx="1714014" cy="982126"/>
          </a:xfrm>
          <a:custGeom>
            <a:avLst/>
            <a:gdLst>
              <a:gd name="connsiteX0" fmla="*/ 0 w 1633228"/>
              <a:gd name="connsiteY0" fmla="*/ 959042 h 959042"/>
              <a:gd name="connsiteX1" fmla="*/ 239761 w 1633228"/>
              <a:gd name="connsiteY1" fmla="*/ 0 h 959042"/>
              <a:gd name="connsiteX2" fmla="*/ 1393468 w 1633228"/>
              <a:gd name="connsiteY2" fmla="*/ 0 h 959042"/>
              <a:gd name="connsiteX3" fmla="*/ 1633228 w 1633228"/>
              <a:gd name="connsiteY3" fmla="*/ 959042 h 959042"/>
              <a:gd name="connsiteX4" fmla="*/ 0 w 1633228"/>
              <a:gd name="connsiteY4" fmla="*/ 959042 h 959042"/>
              <a:gd name="connsiteX0" fmla="*/ 0 w 1633228"/>
              <a:gd name="connsiteY0" fmla="*/ 959042 h 959042"/>
              <a:gd name="connsiteX1" fmla="*/ 239761 w 1633228"/>
              <a:gd name="connsiteY1" fmla="*/ 0 h 959042"/>
              <a:gd name="connsiteX2" fmla="*/ 1344830 w 1633228"/>
              <a:gd name="connsiteY2" fmla="*/ 29183 h 959042"/>
              <a:gd name="connsiteX3" fmla="*/ 1633228 w 1633228"/>
              <a:gd name="connsiteY3" fmla="*/ 959042 h 959042"/>
              <a:gd name="connsiteX4" fmla="*/ 0 w 1633228"/>
              <a:gd name="connsiteY4" fmla="*/ 959042 h 959042"/>
              <a:gd name="connsiteX0" fmla="*/ 0 w 1730505"/>
              <a:gd name="connsiteY0" fmla="*/ 959042 h 959042"/>
              <a:gd name="connsiteX1" fmla="*/ 239761 w 1730505"/>
              <a:gd name="connsiteY1" fmla="*/ 0 h 959042"/>
              <a:gd name="connsiteX2" fmla="*/ 1344830 w 1730505"/>
              <a:gd name="connsiteY2" fmla="*/ 29183 h 959042"/>
              <a:gd name="connsiteX3" fmla="*/ 1730505 w 1730505"/>
              <a:gd name="connsiteY3" fmla="*/ 959042 h 959042"/>
              <a:gd name="connsiteX4" fmla="*/ 0 w 1730505"/>
              <a:gd name="connsiteY4" fmla="*/ 959042 h 959042"/>
              <a:gd name="connsiteX0" fmla="*/ 0 w 1730505"/>
              <a:gd name="connsiteY0" fmla="*/ 949315 h 949315"/>
              <a:gd name="connsiteX1" fmla="*/ 298127 w 1730505"/>
              <a:gd name="connsiteY1" fmla="*/ 0 h 949315"/>
              <a:gd name="connsiteX2" fmla="*/ 1344830 w 1730505"/>
              <a:gd name="connsiteY2" fmla="*/ 19456 h 949315"/>
              <a:gd name="connsiteX3" fmla="*/ 1730505 w 1730505"/>
              <a:gd name="connsiteY3" fmla="*/ 949315 h 949315"/>
              <a:gd name="connsiteX4" fmla="*/ 0 w 1730505"/>
              <a:gd name="connsiteY4" fmla="*/ 949315 h 949315"/>
              <a:gd name="connsiteX0" fmla="*/ 0 w 1759688"/>
              <a:gd name="connsiteY0" fmla="*/ 910405 h 949315"/>
              <a:gd name="connsiteX1" fmla="*/ 327310 w 1759688"/>
              <a:gd name="connsiteY1" fmla="*/ 0 h 949315"/>
              <a:gd name="connsiteX2" fmla="*/ 1374013 w 1759688"/>
              <a:gd name="connsiteY2" fmla="*/ 19456 h 949315"/>
              <a:gd name="connsiteX3" fmla="*/ 1759688 w 1759688"/>
              <a:gd name="connsiteY3" fmla="*/ 949315 h 949315"/>
              <a:gd name="connsiteX4" fmla="*/ 0 w 1759688"/>
              <a:gd name="connsiteY4" fmla="*/ 910405 h 949315"/>
              <a:gd name="connsiteX0" fmla="*/ 0 w 1759688"/>
              <a:gd name="connsiteY0" fmla="*/ 929309 h 968219"/>
              <a:gd name="connsiteX1" fmla="*/ 327310 w 1759688"/>
              <a:gd name="connsiteY1" fmla="*/ 18904 h 968219"/>
              <a:gd name="connsiteX2" fmla="*/ 1354040 w 1759688"/>
              <a:gd name="connsiteY2" fmla="*/ 0 h 968219"/>
              <a:gd name="connsiteX3" fmla="*/ 1759688 w 1759688"/>
              <a:gd name="connsiteY3" fmla="*/ 968219 h 968219"/>
              <a:gd name="connsiteX4" fmla="*/ 0 w 1759688"/>
              <a:gd name="connsiteY4" fmla="*/ 929309 h 968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9688" h="968219">
                <a:moveTo>
                  <a:pt x="0" y="929309"/>
                </a:moveTo>
                <a:lnTo>
                  <a:pt x="327310" y="18904"/>
                </a:lnTo>
                <a:lnTo>
                  <a:pt x="1354040" y="0"/>
                </a:lnTo>
                <a:lnTo>
                  <a:pt x="1759688" y="968219"/>
                </a:lnTo>
                <a:lnTo>
                  <a:pt x="0" y="929309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19708" y="5642041"/>
            <a:ext cx="1786639" cy="1227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7" name="Rechteck 1"/>
          <p:cNvSpPr>
            <a:spLocks noChangeArrowheads="1"/>
          </p:cNvSpPr>
          <p:nvPr/>
        </p:nvSpPr>
        <p:spPr bwMode="auto">
          <a:xfrm>
            <a:off x="107004" y="680445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Aft>
                <a:spcPts val="1200"/>
              </a:spcAft>
            </a:pPr>
            <a:r>
              <a:rPr lang="de-DE" altLang="de-DE" sz="1800" b="1" dirty="0" smtClean="0"/>
              <a:t>Maßnahmen </a:t>
            </a:r>
            <a:r>
              <a:rPr lang="de-DE" altLang="de-DE" sz="1800" b="1" dirty="0"/>
              <a:t>zur Verbesserung der Gewässermorphologie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87749" y="5645883"/>
            <a:ext cx="1791993" cy="1248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7409176" y="6578360"/>
            <a:ext cx="1147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 smtClean="0">
                <a:solidFill>
                  <a:schemeClr val="bg1"/>
                </a:solidFill>
              </a:rPr>
              <a:t>Hammerfließ</a:t>
            </a:r>
            <a:endParaRPr lang="de-DE" sz="1200" b="1" dirty="0">
              <a:solidFill>
                <a:schemeClr val="bg1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5536321" y="6592469"/>
            <a:ext cx="15228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 err="1" smtClean="0">
                <a:solidFill>
                  <a:schemeClr val="bg1"/>
                </a:solidFill>
              </a:rPr>
              <a:t>Trebehnseegraben</a:t>
            </a:r>
            <a:endParaRPr lang="de-DE" sz="1200" b="1" dirty="0">
              <a:solidFill>
                <a:schemeClr val="bg1"/>
              </a:solidFill>
            </a:endParaRPr>
          </a:p>
        </p:txBody>
      </p:sp>
      <p:grpSp>
        <p:nvGrpSpPr>
          <p:cNvPr id="3" name="Gruppieren 2"/>
          <p:cNvGrpSpPr/>
          <p:nvPr/>
        </p:nvGrpSpPr>
        <p:grpSpPr>
          <a:xfrm>
            <a:off x="1550996" y="1184097"/>
            <a:ext cx="4287888" cy="1555375"/>
            <a:chOff x="870036" y="1213281"/>
            <a:chExt cx="4287888" cy="1555375"/>
          </a:xfrm>
        </p:grpSpPr>
        <p:sp>
          <p:nvSpPr>
            <p:cNvPr id="16" name="Line 9"/>
            <p:cNvSpPr>
              <a:spLocks noChangeShapeType="1"/>
            </p:cNvSpPr>
            <p:nvPr/>
          </p:nvSpPr>
          <p:spPr bwMode="auto">
            <a:xfrm flipH="1">
              <a:off x="3488049" y="1333275"/>
              <a:ext cx="541026" cy="14353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/>
            <a:lstStyle/>
            <a:p>
              <a:endParaRPr lang="de-DE"/>
            </a:p>
          </p:txBody>
        </p:sp>
        <p:sp>
          <p:nvSpPr>
            <p:cNvPr id="11" name="Line 4"/>
            <p:cNvSpPr>
              <a:spLocks noChangeShapeType="1"/>
            </p:cNvSpPr>
            <p:nvPr/>
          </p:nvSpPr>
          <p:spPr bwMode="auto">
            <a:xfrm>
              <a:off x="2097716" y="1805069"/>
              <a:ext cx="17402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/>
            <a:lstStyle/>
            <a:p>
              <a:endParaRPr lang="de-DE"/>
            </a:p>
          </p:txBody>
        </p:sp>
        <p:sp>
          <p:nvSpPr>
            <p:cNvPr id="15" name="Line 8"/>
            <p:cNvSpPr>
              <a:spLocks noChangeShapeType="1"/>
            </p:cNvSpPr>
            <p:nvPr/>
          </p:nvSpPr>
          <p:spPr bwMode="auto">
            <a:xfrm>
              <a:off x="1886777" y="1323275"/>
              <a:ext cx="593099" cy="14435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/>
            <a:lstStyle/>
            <a:p>
              <a:endParaRPr lang="de-DE"/>
            </a:p>
          </p:txBody>
        </p:sp>
        <p:sp>
          <p:nvSpPr>
            <p:cNvPr id="17" name="Line 10"/>
            <p:cNvSpPr>
              <a:spLocks noChangeShapeType="1"/>
            </p:cNvSpPr>
            <p:nvPr/>
          </p:nvSpPr>
          <p:spPr bwMode="auto">
            <a:xfrm>
              <a:off x="2473699" y="2764111"/>
              <a:ext cx="1003488" cy="45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/>
            <a:lstStyle/>
            <a:p>
              <a:endParaRPr lang="de-DE"/>
            </a:p>
          </p:txBody>
        </p:sp>
        <p:sp>
          <p:nvSpPr>
            <p:cNvPr id="21" name="Line 14"/>
            <p:cNvSpPr>
              <a:spLocks noChangeShapeType="1"/>
            </p:cNvSpPr>
            <p:nvPr/>
          </p:nvSpPr>
          <p:spPr bwMode="auto">
            <a:xfrm>
              <a:off x="870036" y="1213281"/>
              <a:ext cx="1010563" cy="1145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/>
            <a:lstStyle/>
            <a:p>
              <a:endParaRPr lang="de-DE"/>
            </a:p>
          </p:txBody>
        </p:sp>
        <p:sp>
          <p:nvSpPr>
            <p:cNvPr id="22" name="Line 15"/>
            <p:cNvSpPr>
              <a:spLocks noChangeShapeType="1"/>
            </p:cNvSpPr>
            <p:nvPr/>
          </p:nvSpPr>
          <p:spPr bwMode="auto">
            <a:xfrm flipV="1">
              <a:off x="4026447" y="1230553"/>
              <a:ext cx="1131477" cy="9999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/>
            <a:lstStyle/>
            <a:p>
              <a:endParaRPr lang="de-DE"/>
            </a:p>
          </p:txBody>
        </p:sp>
      </p:grpSp>
      <p:sp>
        <p:nvSpPr>
          <p:cNvPr id="41" name="Freeform 17"/>
          <p:cNvSpPr>
            <a:spLocks/>
          </p:cNvSpPr>
          <p:nvPr/>
        </p:nvSpPr>
        <p:spPr bwMode="auto">
          <a:xfrm>
            <a:off x="299689" y="3041791"/>
            <a:ext cx="5539195" cy="997004"/>
          </a:xfrm>
          <a:custGeom>
            <a:avLst/>
            <a:gdLst>
              <a:gd name="T0" fmla="*/ 0 w 5428"/>
              <a:gd name="T1" fmla="*/ 52 h 745"/>
              <a:gd name="T2" fmla="*/ 133 w 5428"/>
              <a:gd name="T3" fmla="*/ 207 h 745"/>
              <a:gd name="T4" fmla="*/ 576 w 5428"/>
              <a:gd name="T5" fmla="*/ 251 h 745"/>
              <a:gd name="T6" fmla="*/ 2356 w 5428"/>
              <a:gd name="T7" fmla="*/ 406 h 745"/>
              <a:gd name="T8" fmla="*/ 2969 w 5428"/>
              <a:gd name="T9" fmla="*/ 480 h 745"/>
              <a:gd name="T10" fmla="*/ 3198 w 5428"/>
              <a:gd name="T11" fmla="*/ 687 h 745"/>
              <a:gd name="T12" fmla="*/ 3663 w 5428"/>
              <a:gd name="T13" fmla="*/ 738 h 745"/>
              <a:gd name="T14" fmla="*/ 3892 w 5428"/>
              <a:gd name="T15" fmla="*/ 642 h 745"/>
              <a:gd name="T16" fmla="*/ 4040 w 5428"/>
              <a:gd name="T17" fmla="*/ 487 h 745"/>
              <a:gd name="T18" fmla="*/ 4150 w 5428"/>
              <a:gd name="T19" fmla="*/ 443 h 745"/>
              <a:gd name="T20" fmla="*/ 4697 w 5428"/>
              <a:gd name="T21" fmla="*/ 280 h 745"/>
              <a:gd name="T22" fmla="*/ 5184 w 5428"/>
              <a:gd name="T23" fmla="*/ 155 h 745"/>
              <a:gd name="T24" fmla="*/ 5428 w 5428"/>
              <a:gd name="T25" fmla="*/ 0 h 745"/>
              <a:gd name="connsiteX0" fmla="*/ 0 w 10000"/>
              <a:gd name="connsiteY0" fmla="*/ 698 h 9928"/>
              <a:gd name="connsiteX1" fmla="*/ 245 w 10000"/>
              <a:gd name="connsiteY1" fmla="*/ 2779 h 9928"/>
              <a:gd name="connsiteX2" fmla="*/ 1061 w 10000"/>
              <a:gd name="connsiteY2" fmla="*/ 3369 h 9928"/>
              <a:gd name="connsiteX3" fmla="*/ 3956 w 10000"/>
              <a:gd name="connsiteY3" fmla="*/ 6287 h 9928"/>
              <a:gd name="connsiteX4" fmla="*/ 5470 w 10000"/>
              <a:gd name="connsiteY4" fmla="*/ 6443 h 9928"/>
              <a:gd name="connsiteX5" fmla="*/ 5892 w 10000"/>
              <a:gd name="connsiteY5" fmla="*/ 9221 h 9928"/>
              <a:gd name="connsiteX6" fmla="*/ 6748 w 10000"/>
              <a:gd name="connsiteY6" fmla="*/ 9906 h 9928"/>
              <a:gd name="connsiteX7" fmla="*/ 7170 w 10000"/>
              <a:gd name="connsiteY7" fmla="*/ 8617 h 9928"/>
              <a:gd name="connsiteX8" fmla="*/ 7443 w 10000"/>
              <a:gd name="connsiteY8" fmla="*/ 6537 h 9928"/>
              <a:gd name="connsiteX9" fmla="*/ 7646 w 10000"/>
              <a:gd name="connsiteY9" fmla="*/ 5946 h 9928"/>
              <a:gd name="connsiteX10" fmla="*/ 8653 w 10000"/>
              <a:gd name="connsiteY10" fmla="*/ 3758 h 9928"/>
              <a:gd name="connsiteX11" fmla="*/ 9550 w 10000"/>
              <a:gd name="connsiteY11" fmla="*/ 2081 h 9928"/>
              <a:gd name="connsiteX12" fmla="*/ 10000 w 10000"/>
              <a:gd name="connsiteY12" fmla="*/ 0 h 9928"/>
              <a:gd name="connsiteX0" fmla="*/ 0 w 10000"/>
              <a:gd name="connsiteY0" fmla="*/ 703 h 10000"/>
              <a:gd name="connsiteX1" fmla="*/ 245 w 10000"/>
              <a:gd name="connsiteY1" fmla="*/ 2799 h 10000"/>
              <a:gd name="connsiteX2" fmla="*/ 1061 w 10000"/>
              <a:gd name="connsiteY2" fmla="*/ 3393 h 10000"/>
              <a:gd name="connsiteX3" fmla="*/ 3895 w 10000"/>
              <a:gd name="connsiteY3" fmla="*/ 8300 h 10000"/>
              <a:gd name="connsiteX4" fmla="*/ 5470 w 10000"/>
              <a:gd name="connsiteY4" fmla="*/ 6490 h 10000"/>
              <a:gd name="connsiteX5" fmla="*/ 5892 w 10000"/>
              <a:gd name="connsiteY5" fmla="*/ 9288 h 10000"/>
              <a:gd name="connsiteX6" fmla="*/ 6748 w 10000"/>
              <a:gd name="connsiteY6" fmla="*/ 9978 h 10000"/>
              <a:gd name="connsiteX7" fmla="*/ 7170 w 10000"/>
              <a:gd name="connsiteY7" fmla="*/ 8679 h 10000"/>
              <a:gd name="connsiteX8" fmla="*/ 7443 w 10000"/>
              <a:gd name="connsiteY8" fmla="*/ 6584 h 10000"/>
              <a:gd name="connsiteX9" fmla="*/ 7646 w 10000"/>
              <a:gd name="connsiteY9" fmla="*/ 5989 h 10000"/>
              <a:gd name="connsiteX10" fmla="*/ 8653 w 10000"/>
              <a:gd name="connsiteY10" fmla="*/ 3785 h 10000"/>
              <a:gd name="connsiteX11" fmla="*/ 9550 w 10000"/>
              <a:gd name="connsiteY11" fmla="*/ 2096 h 10000"/>
              <a:gd name="connsiteX12" fmla="*/ 10000 w 10000"/>
              <a:gd name="connsiteY12" fmla="*/ 0 h 10000"/>
              <a:gd name="connsiteX0" fmla="*/ 0 w 10000"/>
              <a:gd name="connsiteY0" fmla="*/ 703 h 10000"/>
              <a:gd name="connsiteX1" fmla="*/ 245 w 10000"/>
              <a:gd name="connsiteY1" fmla="*/ 2799 h 10000"/>
              <a:gd name="connsiteX2" fmla="*/ 1061 w 10000"/>
              <a:gd name="connsiteY2" fmla="*/ 3393 h 10000"/>
              <a:gd name="connsiteX3" fmla="*/ 3895 w 10000"/>
              <a:gd name="connsiteY3" fmla="*/ 8300 h 10000"/>
              <a:gd name="connsiteX4" fmla="*/ 5470 w 10000"/>
              <a:gd name="connsiteY4" fmla="*/ 6490 h 10000"/>
              <a:gd name="connsiteX5" fmla="*/ 5892 w 10000"/>
              <a:gd name="connsiteY5" fmla="*/ 9288 h 10000"/>
              <a:gd name="connsiteX6" fmla="*/ 6748 w 10000"/>
              <a:gd name="connsiteY6" fmla="*/ 9978 h 10000"/>
              <a:gd name="connsiteX7" fmla="*/ 7170 w 10000"/>
              <a:gd name="connsiteY7" fmla="*/ 8679 h 10000"/>
              <a:gd name="connsiteX8" fmla="*/ 7443 w 10000"/>
              <a:gd name="connsiteY8" fmla="*/ 6584 h 10000"/>
              <a:gd name="connsiteX9" fmla="*/ 7646 w 10000"/>
              <a:gd name="connsiteY9" fmla="*/ 5989 h 10000"/>
              <a:gd name="connsiteX10" fmla="*/ 8653 w 10000"/>
              <a:gd name="connsiteY10" fmla="*/ 3785 h 10000"/>
              <a:gd name="connsiteX11" fmla="*/ 9550 w 10000"/>
              <a:gd name="connsiteY11" fmla="*/ 2096 h 10000"/>
              <a:gd name="connsiteX12" fmla="*/ 10000 w 10000"/>
              <a:gd name="connsiteY12" fmla="*/ 0 h 10000"/>
              <a:gd name="connsiteX0" fmla="*/ 0 w 10000"/>
              <a:gd name="connsiteY0" fmla="*/ 703 h 9998"/>
              <a:gd name="connsiteX1" fmla="*/ 245 w 10000"/>
              <a:gd name="connsiteY1" fmla="*/ 2799 h 9998"/>
              <a:gd name="connsiteX2" fmla="*/ 1061 w 10000"/>
              <a:gd name="connsiteY2" fmla="*/ 3393 h 9998"/>
              <a:gd name="connsiteX3" fmla="*/ 3895 w 10000"/>
              <a:gd name="connsiteY3" fmla="*/ 8300 h 9998"/>
              <a:gd name="connsiteX4" fmla="*/ 5228 w 10000"/>
              <a:gd name="connsiteY4" fmla="*/ 6631 h 9998"/>
              <a:gd name="connsiteX5" fmla="*/ 5892 w 10000"/>
              <a:gd name="connsiteY5" fmla="*/ 9288 h 9998"/>
              <a:gd name="connsiteX6" fmla="*/ 6748 w 10000"/>
              <a:gd name="connsiteY6" fmla="*/ 9978 h 9998"/>
              <a:gd name="connsiteX7" fmla="*/ 7170 w 10000"/>
              <a:gd name="connsiteY7" fmla="*/ 8679 h 9998"/>
              <a:gd name="connsiteX8" fmla="*/ 7443 w 10000"/>
              <a:gd name="connsiteY8" fmla="*/ 6584 h 9998"/>
              <a:gd name="connsiteX9" fmla="*/ 7646 w 10000"/>
              <a:gd name="connsiteY9" fmla="*/ 5989 h 9998"/>
              <a:gd name="connsiteX10" fmla="*/ 8653 w 10000"/>
              <a:gd name="connsiteY10" fmla="*/ 3785 h 9998"/>
              <a:gd name="connsiteX11" fmla="*/ 9550 w 10000"/>
              <a:gd name="connsiteY11" fmla="*/ 2096 h 9998"/>
              <a:gd name="connsiteX12" fmla="*/ 10000 w 10000"/>
              <a:gd name="connsiteY12" fmla="*/ 0 h 9998"/>
              <a:gd name="connsiteX0" fmla="*/ 0 w 10000"/>
              <a:gd name="connsiteY0" fmla="*/ 703 h 10171"/>
              <a:gd name="connsiteX1" fmla="*/ 245 w 10000"/>
              <a:gd name="connsiteY1" fmla="*/ 2800 h 10171"/>
              <a:gd name="connsiteX2" fmla="*/ 1061 w 10000"/>
              <a:gd name="connsiteY2" fmla="*/ 3394 h 10171"/>
              <a:gd name="connsiteX3" fmla="*/ 3895 w 10000"/>
              <a:gd name="connsiteY3" fmla="*/ 8302 h 10171"/>
              <a:gd name="connsiteX4" fmla="*/ 5228 w 10000"/>
              <a:gd name="connsiteY4" fmla="*/ 6632 h 10171"/>
              <a:gd name="connsiteX5" fmla="*/ 5892 w 10000"/>
              <a:gd name="connsiteY5" fmla="*/ 9290 h 10171"/>
              <a:gd name="connsiteX6" fmla="*/ 6748 w 10000"/>
              <a:gd name="connsiteY6" fmla="*/ 9980 h 10171"/>
              <a:gd name="connsiteX7" fmla="*/ 7271 w 10000"/>
              <a:gd name="connsiteY7" fmla="*/ 6151 h 10171"/>
              <a:gd name="connsiteX8" fmla="*/ 7443 w 10000"/>
              <a:gd name="connsiteY8" fmla="*/ 6585 h 10171"/>
              <a:gd name="connsiteX9" fmla="*/ 7646 w 10000"/>
              <a:gd name="connsiteY9" fmla="*/ 5990 h 10171"/>
              <a:gd name="connsiteX10" fmla="*/ 8653 w 10000"/>
              <a:gd name="connsiteY10" fmla="*/ 3786 h 10171"/>
              <a:gd name="connsiteX11" fmla="*/ 9550 w 10000"/>
              <a:gd name="connsiteY11" fmla="*/ 2096 h 10171"/>
              <a:gd name="connsiteX12" fmla="*/ 10000 w 10000"/>
              <a:gd name="connsiteY12" fmla="*/ 0 h 10171"/>
              <a:gd name="connsiteX0" fmla="*/ 0 w 10000"/>
              <a:gd name="connsiteY0" fmla="*/ 703 h 10171"/>
              <a:gd name="connsiteX1" fmla="*/ 245 w 10000"/>
              <a:gd name="connsiteY1" fmla="*/ 2800 h 10171"/>
              <a:gd name="connsiteX2" fmla="*/ 1061 w 10000"/>
              <a:gd name="connsiteY2" fmla="*/ 3394 h 10171"/>
              <a:gd name="connsiteX3" fmla="*/ 3895 w 10000"/>
              <a:gd name="connsiteY3" fmla="*/ 8302 h 10171"/>
              <a:gd name="connsiteX4" fmla="*/ 5228 w 10000"/>
              <a:gd name="connsiteY4" fmla="*/ 6632 h 10171"/>
              <a:gd name="connsiteX5" fmla="*/ 5892 w 10000"/>
              <a:gd name="connsiteY5" fmla="*/ 9290 h 10171"/>
              <a:gd name="connsiteX6" fmla="*/ 6748 w 10000"/>
              <a:gd name="connsiteY6" fmla="*/ 9980 h 10171"/>
              <a:gd name="connsiteX7" fmla="*/ 7271 w 10000"/>
              <a:gd name="connsiteY7" fmla="*/ 6151 h 10171"/>
              <a:gd name="connsiteX8" fmla="*/ 7646 w 10000"/>
              <a:gd name="connsiteY8" fmla="*/ 5990 h 10171"/>
              <a:gd name="connsiteX9" fmla="*/ 8653 w 10000"/>
              <a:gd name="connsiteY9" fmla="*/ 3786 h 10171"/>
              <a:gd name="connsiteX10" fmla="*/ 9550 w 10000"/>
              <a:gd name="connsiteY10" fmla="*/ 2096 h 10171"/>
              <a:gd name="connsiteX11" fmla="*/ 10000 w 10000"/>
              <a:gd name="connsiteY11" fmla="*/ 0 h 10171"/>
              <a:gd name="connsiteX0" fmla="*/ 0 w 10000"/>
              <a:gd name="connsiteY0" fmla="*/ 703 h 10171"/>
              <a:gd name="connsiteX1" fmla="*/ 245 w 10000"/>
              <a:gd name="connsiteY1" fmla="*/ 2800 h 10171"/>
              <a:gd name="connsiteX2" fmla="*/ 1061 w 10000"/>
              <a:gd name="connsiteY2" fmla="*/ 3394 h 10171"/>
              <a:gd name="connsiteX3" fmla="*/ 3895 w 10000"/>
              <a:gd name="connsiteY3" fmla="*/ 8302 h 10171"/>
              <a:gd name="connsiteX4" fmla="*/ 5228 w 10000"/>
              <a:gd name="connsiteY4" fmla="*/ 6632 h 10171"/>
              <a:gd name="connsiteX5" fmla="*/ 5892 w 10000"/>
              <a:gd name="connsiteY5" fmla="*/ 9290 h 10171"/>
              <a:gd name="connsiteX6" fmla="*/ 6748 w 10000"/>
              <a:gd name="connsiteY6" fmla="*/ 9980 h 10171"/>
              <a:gd name="connsiteX7" fmla="*/ 7271 w 10000"/>
              <a:gd name="connsiteY7" fmla="*/ 6151 h 10171"/>
              <a:gd name="connsiteX8" fmla="*/ 7828 w 10000"/>
              <a:gd name="connsiteY8" fmla="*/ 789 h 10171"/>
              <a:gd name="connsiteX9" fmla="*/ 8653 w 10000"/>
              <a:gd name="connsiteY9" fmla="*/ 3786 h 10171"/>
              <a:gd name="connsiteX10" fmla="*/ 9550 w 10000"/>
              <a:gd name="connsiteY10" fmla="*/ 2096 h 10171"/>
              <a:gd name="connsiteX11" fmla="*/ 10000 w 10000"/>
              <a:gd name="connsiteY11" fmla="*/ 0 h 10171"/>
              <a:gd name="connsiteX0" fmla="*/ 0 w 10000"/>
              <a:gd name="connsiteY0" fmla="*/ 1068 h 10536"/>
              <a:gd name="connsiteX1" fmla="*/ 245 w 10000"/>
              <a:gd name="connsiteY1" fmla="*/ 3165 h 10536"/>
              <a:gd name="connsiteX2" fmla="*/ 1061 w 10000"/>
              <a:gd name="connsiteY2" fmla="*/ 3759 h 10536"/>
              <a:gd name="connsiteX3" fmla="*/ 3895 w 10000"/>
              <a:gd name="connsiteY3" fmla="*/ 8667 h 10536"/>
              <a:gd name="connsiteX4" fmla="*/ 5228 w 10000"/>
              <a:gd name="connsiteY4" fmla="*/ 6997 h 10536"/>
              <a:gd name="connsiteX5" fmla="*/ 5892 w 10000"/>
              <a:gd name="connsiteY5" fmla="*/ 9655 h 10536"/>
              <a:gd name="connsiteX6" fmla="*/ 6748 w 10000"/>
              <a:gd name="connsiteY6" fmla="*/ 10345 h 10536"/>
              <a:gd name="connsiteX7" fmla="*/ 7271 w 10000"/>
              <a:gd name="connsiteY7" fmla="*/ 6516 h 10536"/>
              <a:gd name="connsiteX8" fmla="*/ 7828 w 10000"/>
              <a:gd name="connsiteY8" fmla="*/ 1154 h 10536"/>
              <a:gd name="connsiteX9" fmla="*/ 9037 w 10000"/>
              <a:gd name="connsiteY9" fmla="*/ 75 h 10536"/>
              <a:gd name="connsiteX10" fmla="*/ 9550 w 10000"/>
              <a:gd name="connsiteY10" fmla="*/ 2461 h 10536"/>
              <a:gd name="connsiteX11" fmla="*/ 10000 w 10000"/>
              <a:gd name="connsiteY11" fmla="*/ 365 h 10536"/>
              <a:gd name="connsiteX0" fmla="*/ 0 w 10000"/>
              <a:gd name="connsiteY0" fmla="*/ 1275 h 10743"/>
              <a:gd name="connsiteX1" fmla="*/ 245 w 10000"/>
              <a:gd name="connsiteY1" fmla="*/ 3372 h 10743"/>
              <a:gd name="connsiteX2" fmla="*/ 1061 w 10000"/>
              <a:gd name="connsiteY2" fmla="*/ 3966 h 10743"/>
              <a:gd name="connsiteX3" fmla="*/ 3895 w 10000"/>
              <a:gd name="connsiteY3" fmla="*/ 8874 h 10743"/>
              <a:gd name="connsiteX4" fmla="*/ 5228 w 10000"/>
              <a:gd name="connsiteY4" fmla="*/ 7204 h 10743"/>
              <a:gd name="connsiteX5" fmla="*/ 5892 w 10000"/>
              <a:gd name="connsiteY5" fmla="*/ 9862 h 10743"/>
              <a:gd name="connsiteX6" fmla="*/ 6748 w 10000"/>
              <a:gd name="connsiteY6" fmla="*/ 10552 h 10743"/>
              <a:gd name="connsiteX7" fmla="*/ 7271 w 10000"/>
              <a:gd name="connsiteY7" fmla="*/ 6723 h 10743"/>
              <a:gd name="connsiteX8" fmla="*/ 7828 w 10000"/>
              <a:gd name="connsiteY8" fmla="*/ 1361 h 10743"/>
              <a:gd name="connsiteX9" fmla="*/ 9037 w 10000"/>
              <a:gd name="connsiteY9" fmla="*/ 282 h 10743"/>
              <a:gd name="connsiteX10" fmla="*/ 9752 w 10000"/>
              <a:gd name="connsiteY10" fmla="*/ 138 h 10743"/>
              <a:gd name="connsiteX11" fmla="*/ 10000 w 10000"/>
              <a:gd name="connsiteY11" fmla="*/ 572 h 10743"/>
              <a:gd name="connsiteX0" fmla="*/ 0 w 10000"/>
              <a:gd name="connsiteY0" fmla="*/ 1275 h 12459"/>
              <a:gd name="connsiteX1" fmla="*/ 245 w 10000"/>
              <a:gd name="connsiteY1" fmla="*/ 3372 h 12459"/>
              <a:gd name="connsiteX2" fmla="*/ 1061 w 10000"/>
              <a:gd name="connsiteY2" fmla="*/ 3966 h 12459"/>
              <a:gd name="connsiteX3" fmla="*/ 3895 w 10000"/>
              <a:gd name="connsiteY3" fmla="*/ 8874 h 12459"/>
              <a:gd name="connsiteX4" fmla="*/ 5228 w 10000"/>
              <a:gd name="connsiteY4" fmla="*/ 7204 h 12459"/>
              <a:gd name="connsiteX5" fmla="*/ 5892 w 10000"/>
              <a:gd name="connsiteY5" fmla="*/ 9862 h 12459"/>
              <a:gd name="connsiteX6" fmla="*/ 6667 w 10000"/>
              <a:gd name="connsiteY6" fmla="*/ 12379 h 12459"/>
              <a:gd name="connsiteX7" fmla="*/ 7271 w 10000"/>
              <a:gd name="connsiteY7" fmla="*/ 6723 h 12459"/>
              <a:gd name="connsiteX8" fmla="*/ 7828 w 10000"/>
              <a:gd name="connsiteY8" fmla="*/ 1361 h 12459"/>
              <a:gd name="connsiteX9" fmla="*/ 9037 w 10000"/>
              <a:gd name="connsiteY9" fmla="*/ 282 h 12459"/>
              <a:gd name="connsiteX10" fmla="*/ 9752 w 10000"/>
              <a:gd name="connsiteY10" fmla="*/ 138 h 12459"/>
              <a:gd name="connsiteX11" fmla="*/ 10000 w 10000"/>
              <a:gd name="connsiteY11" fmla="*/ 572 h 12459"/>
              <a:gd name="connsiteX0" fmla="*/ 0 w 10000"/>
              <a:gd name="connsiteY0" fmla="*/ 1275 h 12807"/>
              <a:gd name="connsiteX1" fmla="*/ 245 w 10000"/>
              <a:gd name="connsiteY1" fmla="*/ 3372 h 12807"/>
              <a:gd name="connsiteX2" fmla="*/ 1061 w 10000"/>
              <a:gd name="connsiteY2" fmla="*/ 3966 h 12807"/>
              <a:gd name="connsiteX3" fmla="*/ 3895 w 10000"/>
              <a:gd name="connsiteY3" fmla="*/ 8874 h 12807"/>
              <a:gd name="connsiteX4" fmla="*/ 5228 w 10000"/>
              <a:gd name="connsiteY4" fmla="*/ 7204 h 12807"/>
              <a:gd name="connsiteX5" fmla="*/ 6013 w 10000"/>
              <a:gd name="connsiteY5" fmla="*/ 11830 h 12807"/>
              <a:gd name="connsiteX6" fmla="*/ 6667 w 10000"/>
              <a:gd name="connsiteY6" fmla="*/ 12379 h 12807"/>
              <a:gd name="connsiteX7" fmla="*/ 7271 w 10000"/>
              <a:gd name="connsiteY7" fmla="*/ 6723 h 12807"/>
              <a:gd name="connsiteX8" fmla="*/ 7828 w 10000"/>
              <a:gd name="connsiteY8" fmla="*/ 1361 h 12807"/>
              <a:gd name="connsiteX9" fmla="*/ 9037 w 10000"/>
              <a:gd name="connsiteY9" fmla="*/ 282 h 12807"/>
              <a:gd name="connsiteX10" fmla="*/ 9752 w 10000"/>
              <a:gd name="connsiteY10" fmla="*/ 138 h 12807"/>
              <a:gd name="connsiteX11" fmla="*/ 10000 w 10000"/>
              <a:gd name="connsiteY11" fmla="*/ 572 h 12807"/>
              <a:gd name="connsiteX0" fmla="*/ 0 w 9752"/>
              <a:gd name="connsiteY0" fmla="*/ 1137 h 12669"/>
              <a:gd name="connsiteX1" fmla="*/ 245 w 9752"/>
              <a:gd name="connsiteY1" fmla="*/ 3234 h 12669"/>
              <a:gd name="connsiteX2" fmla="*/ 1061 w 9752"/>
              <a:gd name="connsiteY2" fmla="*/ 3828 h 12669"/>
              <a:gd name="connsiteX3" fmla="*/ 3895 w 9752"/>
              <a:gd name="connsiteY3" fmla="*/ 8736 h 12669"/>
              <a:gd name="connsiteX4" fmla="*/ 5228 w 9752"/>
              <a:gd name="connsiteY4" fmla="*/ 7066 h 12669"/>
              <a:gd name="connsiteX5" fmla="*/ 6013 w 9752"/>
              <a:gd name="connsiteY5" fmla="*/ 11692 h 12669"/>
              <a:gd name="connsiteX6" fmla="*/ 6667 w 9752"/>
              <a:gd name="connsiteY6" fmla="*/ 12241 h 12669"/>
              <a:gd name="connsiteX7" fmla="*/ 7271 w 9752"/>
              <a:gd name="connsiteY7" fmla="*/ 6585 h 12669"/>
              <a:gd name="connsiteX8" fmla="*/ 7828 w 9752"/>
              <a:gd name="connsiteY8" fmla="*/ 1223 h 12669"/>
              <a:gd name="connsiteX9" fmla="*/ 9037 w 9752"/>
              <a:gd name="connsiteY9" fmla="*/ 144 h 12669"/>
              <a:gd name="connsiteX10" fmla="*/ 9752 w 9752"/>
              <a:gd name="connsiteY10" fmla="*/ 0 h 12669"/>
              <a:gd name="connsiteX0" fmla="*/ 0 w 10642"/>
              <a:gd name="connsiteY0" fmla="*/ 1896 h 10999"/>
              <a:gd name="connsiteX1" fmla="*/ 251 w 10642"/>
              <a:gd name="connsiteY1" fmla="*/ 3552 h 10999"/>
              <a:gd name="connsiteX2" fmla="*/ 1088 w 10642"/>
              <a:gd name="connsiteY2" fmla="*/ 4021 h 10999"/>
              <a:gd name="connsiteX3" fmla="*/ 3994 w 10642"/>
              <a:gd name="connsiteY3" fmla="*/ 7895 h 10999"/>
              <a:gd name="connsiteX4" fmla="*/ 5361 w 10642"/>
              <a:gd name="connsiteY4" fmla="*/ 6576 h 10999"/>
              <a:gd name="connsiteX5" fmla="*/ 6166 w 10642"/>
              <a:gd name="connsiteY5" fmla="*/ 10228 h 10999"/>
              <a:gd name="connsiteX6" fmla="*/ 6837 w 10642"/>
              <a:gd name="connsiteY6" fmla="*/ 10661 h 10999"/>
              <a:gd name="connsiteX7" fmla="*/ 7456 w 10642"/>
              <a:gd name="connsiteY7" fmla="*/ 6197 h 10999"/>
              <a:gd name="connsiteX8" fmla="*/ 8027 w 10642"/>
              <a:gd name="connsiteY8" fmla="*/ 1964 h 10999"/>
              <a:gd name="connsiteX9" fmla="*/ 9267 w 10642"/>
              <a:gd name="connsiteY9" fmla="*/ 1113 h 10999"/>
              <a:gd name="connsiteX10" fmla="*/ 10642 w 10642"/>
              <a:gd name="connsiteY10" fmla="*/ 0 h 10999"/>
              <a:gd name="connsiteX0" fmla="*/ 0 w 10642"/>
              <a:gd name="connsiteY0" fmla="*/ 1896 h 10999"/>
              <a:gd name="connsiteX1" fmla="*/ 251 w 10642"/>
              <a:gd name="connsiteY1" fmla="*/ 3552 h 10999"/>
              <a:gd name="connsiteX2" fmla="*/ 1709 w 10642"/>
              <a:gd name="connsiteY2" fmla="*/ 6573 h 10999"/>
              <a:gd name="connsiteX3" fmla="*/ 3994 w 10642"/>
              <a:gd name="connsiteY3" fmla="*/ 7895 h 10999"/>
              <a:gd name="connsiteX4" fmla="*/ 5361 w 10642"/>
              <a:gd name="connsiteY4" fmla="*/ 6576 h 10999"/>
              <a:gd name="connsiteX5" fmla="*/ 6166 w 10642"/>
              <a:gd name="connsiteY5" fmla="*/ 10228 h 10999"/>
              <a:gd name="connsiteX6" fmla="*/ 6837 w 10642"/>
              <a:gd name="connsiteY6" fmla="*/ 10661 h 10999"/>
              <a:gd name="connsiteX7" fmla="*/ 7456 w 10642"/>
              <a:gd name="connsiteY7" fmla="*/ 6197 h 10999"/>
              <a:gd name="connsiteX8" fmla="*/ 8027 w 10642"/>
              <a:gd name="connsiteY8" fmla="*/ 1964 h 10999"/>
              <a:gd name="connsiteX9" fmla="*/ 9267 w 10642"/>
              <a:gd name="connsiteY9" fmla="*/ 1113 h 10999"/>
              <a:gd name="connsiteX10" fmla="*/ 10642 w 10642"/>
              <a:gd name="connsiteY10" fmla="*/ 0 h 10999"/>
              <a:gd name="connsiteX0" fmla="*/ 0 w 11325"/>
              <a:gd name="connsiteY0" fmla="*/ 787 h 10999"/>
              <a:gd name="connsiteX1" fmla="*/ 934 w 11325"/>
              <a:gd name="connsiteY1" fmla="*/ 3552 h 10999"/>
              <a:gd name="connsiteX2" fmla="*/ 2392 w 11325"/>
              <a:gd name="connsiteY2" fmla="*/ 6573 h 10999"/>
              <a:gd name="connsiteX3" fmla="*/ 4677 w 11325"/>
              <a:gd name="connsiteY3" fmla="*/ 7895 h 10999"/>
              <a:gd name="connsiteX4" fmla="*/ 6044 w 11325"/>
              <a:gd name="connsiteY4" fmla="*/ 6576 h 10999"/>
              <a:gd name="connsiteX5" fmla="*/ 6849 w 11325"/>
              <a:gd name="connsiteY5" fmla="*/ 10228 h 10999"/>
              <a:gd name="connsiteX6" fmla="*/ 7520 w 11325"/>
              <a:gd name="connsiteY6" fmla="*/ 10661 h 10999"/>
              <a:gd name="connsiteX7" fmla="*/ 8139 w 11325"/>
              <a:gd name="connsiteY7" fmla="*/ 6197 h 10999"/>
              <a:gd name="connsiteX8" fmla="*/ 8710 w 11325"/>
              <a:gd name="connsiteY8" fmla="*/ 1964 h 10999"/>
              <a:gd name="connsiteX9" fmla="*/ 9950 w 11325"/>
              <a:gd name="connsiteY9" fmla="*/ 1113 h 10999"/>
              <a:gd name="connsiteX10" fmla="*/ 11325 w 11325"/>
              <a:gd name="connsiteY10" fmla="*/ 0 h 10999"/>
              <a:gd name="connsiteX0" fmla="*/ 0 w 11325"/>
              <a:gd name="connsiteY0" fmla="*/ 787 h 10999"/>
              <a:gd name="connsiteX1" fmla="*/ 934 w 11325"/>
              <a:gd name="connsiteY1" fmla="*/ 3552 h 10999"/>
              <a:gd name="connsiteX2" fmla="*/ 2392 w 11325"/>
              <a:gd name="connsiteY2" fmla="*/ 6573 h 10999"/>
              <a:gd name="connsiteX3" fmla="*/ 4532 w 11325"/>
              <a:gd name="connsiteY3" fmla="*/ 9892 h 10999"/>
              <a:gd name="connsiteX4" fmla="*/ 6044 w 11325"/>
              <a:gd name="connsiteY4" fmla="*/ 6576 h 10999"/>
              <a:gd name="connsiteX5" fmla="*/ 6849 w 11325"/>
              <a:gd name="connsiteY5" fmla="*/ 10228 h 10999"/>
              <a:gd name="connsiteX6" fmla="*/ 7520 w 11325"/>
              <a:gd name="connsiteY6" fmla="*/ 10661 h 10999"/>
              <a:gd name="connsiteX7" fmla="*/ 8139 w 11325"/>
              <a:gd name="connsiteY7" fmla="*/ 6197 h 10999"/>
              <a:gd name="connsiteX8" fmla="*/ 8710 w 11325"/>
              <a:gd name="connsiteY8" fmla="*/ 1964 h 10999"/>
              <a:gd name="connsiteX9" fmla="*/ 9950 w 11325"/>
              <a:gd name="connsiteY9" fmla="*/ 1113 h 10999"/>
              <a:gd name="connsiteX10" fmla="*/ 11325 w 11325"/>
              <a:gd name="connsiteY10" fmla="*/ 0 h 10999"/>
              <a:gd name="connsiteX0" fmla="*/ 0 w 11325"/>
              <a:gd name="connsiteY0" fmla="*/ 787 h 10950"/>
              <a:gd name="connsiteX1" fmla="*/ 934 w 11325"/>
              <a:gd name="connsiteY1" fmla="*/ 3552 h 10950"/>
              <a:gd name="connsiteX2" fmla="*/ 2392 w 11325"/>
              <a:gd name="connsiteY2" fmla="*/ 6573 h 10950"/>
              <a:gd name="connsiteX3" fmla="*/ 4532 w 11325"/>
              <a:gd name="connsiteY3" fmla="*/ 9892 h 10950"/>
              <a:gd name="connsiteX4" fmla="*/ 5961 w 11325"/>
              <a:gd name="connsiteY4" fmla="*/ 7907 h 10950"/>
              <a:gd name="connsiteX5" fmla="*/ 6849 w 11325"/>
              <a:gd name="connsiteY5" fmla="*/ 10228 h 10950"/>
              <a:gd name="connsiteX6" fmla="*/ 7520 w 11325"/>
              <a:gd name="connsiteY6" fmla="*/ 10661 h 10950"/>
              <a:gd name="connsiteX7" fmla="*/ 8139 w 11325"/>
              <a:gd name="connsiteY7" fmla="*/ 6197 h 10950"/>
              <a:gd name="connsiteX8" fmla="*/ 8710 w 11325"/>
              <a:gd name="connsiteY8" fmla="*/ 1964 h 10950"/>
              <a:gd name="connsiteX9" fmla="*/ 9950 w 11325"/>
              <a:gd name="connsiteY9" fmla="*/ 1113 h 10950"/>
              <a:gd name="connsiteX10" fmla="*/ 11325 w 11325"/>
              <a:gd name="connsiteY10" fmla="*/ 0 h 10950"/>
              <a:gd name="connsiteX0" fmla="*/ 0 w 11325"/>
              <a:gd name="connsiteY0" fmla="*/ 787 h 12132"/>
              <a:gd name="connsiteX1" fmla="*/ 934 w 11325"/>
              <a:gd name="connsiteY1" fmla="*/ 3552 h 12132"/>
              <a:gd name="connsiteX2" fmla="*/ 2392 w 11325"/>
              <a:gd name="connsiteY2" fmla="*/ 6573 h 12132"/>
              <a:gd name="connsiteX3" fmla="*/ 4532 w 11325"/>
              <a:gd name="connsiteY3" fmla="*/ 9892 h 12132"/>
              <a:gd name="connsiteX4" fmla="*/ 5961 w 11325"/>
              <a:gd name="connsiteY4" fmla="*/ 7907 h 12132"/>
              <a:gd name="connsiteX5" fmla="*/ 6725 w 11325"/>
              <a:gd name="connsiteY5" fmla="*/ 12003 h 12132"/>
              <a:gd name="connsiteX6" fmla="*/ 7520 w 11325"/>
              <a:gd name="connsiteY6" fmla="*/ 10661 h 12132"/>
              <a:gd name="connsiteX7" fmla="*/ 8139 w 11325"/>
              <a:gd name="connsiteY7" fmla="*/ 6197 h 12132"/>
              <a:gd name="connsiteX8" fmla="*/ 8710 w 11325"/>
              <a:gd name="connsiteY8" fmla="*/ 1964 h 12132"/>
              <a:gd name="connsiteX9" fmla="*/ 9950 w 11325"/>
              <a:gd name="connsiteY9" fmla="*/ 1113 h 12132"/>
              <a:gd name="connsiteX10" fmla="*/ 11325 w 11325"/>
              <a:gd name="connsiteY10" fmla="*/ 0 h 12132"/>
              <a:gd name="connsiteX0" fmla="*/ 0 w 11325"/>
              <a:gd name="connsiteY0" fmla="*/ 787 h 12337"/>
              <a:gd name="connsiteX1" fmla="*/ 934 w 11325"/>
              <a:gd name="connsiteY1" fmla="*/ 3552 h 12337"/>
              <a:gd name="connsiteX2" fmla="*/ 2392 w 11325"/>
              <a:gd name="connsiteY2" fmla="*/ 6573 h 12337"/>
              <a:gd name="connsiteX3" fmla="*/ 4532 w 11325"/>
              <a:gd name="connsiteY3" fmla="*/ 9892 h 12337"/>
              <a:gd name="connsiteX4" fmla="*/ 5961 w 11325"/>
              <a:gd name="connsiteY4" fmla="*/ 7907 h 12337"/>
              <a:gd name="connsiteX5" fmla="*/ 6725 w 11325"/>
              <a:gd name="connsiteY5" fmla="*/ 12003 h 12337"/>
              <a:gd name="connsiteX6" fmla="*/ 7582 w 11325"/>
              <a:gd name="connsiteY6" fmla="*/ 11438 h 12337"/>
              <a:gd name="connsiteX7" fmla="*/ 8139 w 11325"/>
              <a:gd name="connsiteY7" fmla="*/ 6197 h 12337"/>
              <a:gd name="connsiteX8" fmla="*/ 8710 w 11325"/>
              <a:gd name="connsiteY8" fmla="*/ 1964 h 12337"/>
              <a:gd name="connsiteX9" fmla="*/ 9950 w 11325"/>
              <a:gd name="connsiteY9" fmla="*/ 1113 h 12337"/>
              <a:gd name="connsiteX10" fmla="*/ 11325 w 11325"/>
              <a:gd name="connsiteY10" fmla="*/ 0 h 12337"/>
              <a:gd name="connsiteX0" fmla="*/ 0 w 11325"/>
              <a:gd name="connsiteY0" fmla="*/ 787 h 12337"/>
              <a:gd name="connsiteX1" fmla="*/ 934 w 11325"/>
              <a:gd name="connsiteY1" fmla="*/ 3552 h 12337"/>
              <a:gd name="connsiteX2" fmla="*/ 2392 w 11325"/>
              <a:gd name="connsiteY2" fmla="*/ 6573 h 12337"/>
              <a:gd name="connsiteX3" fmla="*/ 4739 w 11325"/>
              <a:gd name="connsiteY3" fmla="*/ 10558 h 12337"/>
              <a:gd name="connsiteX4" fmla="*/ 5961 w 11325"/>
              <a:gd name="connsiteY4" fmla="*/ 7907 h 12337"/>
              <a:gd name="connsiteX5" fmla="*/ 6725 w 11325"/>
              <a:gd name="connsiteY5" fmla="*/ 12003 h 12337"/>
              <a:gd name="connsiteX6" fmla="*/ 7582 w 11325"/>
              <a:gd name="connsiteY6" fmla="*/ 11438 h 12337"/>
              <a:gd name="connsiteX7" fmla="*/ 8139 w 11325"/>
              <a:gd name="connsiteY7" fmla="*/ 6197 h 12337"/>
              <a:gd name="connsiteX8" fmla="*/ 8710 w 11325"/>
              <a:gd name="connsiteY8" fmla="*/ 1964 h 12337"/>
              <a:gd name="connsiteX9" fmla="*/ 9950 w 11325"/>
              <a:gd name="connsiteY9" fmla="*/ 1113 h 12337"/>
              <a:gd name="connsiteX10" fmla="*/ 11325 w 11325"/>
              <a:gd name="connsiteY10" fmla="*/ 0 h 12337"/>
              <a:gd name="connsiteX0" fmla="*/ 0 w 11325"/>
              <a:gd name="connsiteY0" fmla="*/ 787 h 12337"/>
              <a:gd name="connsiteX1" fmla="*/ 934 w 11325"/>
              <a:gd name="connsiteY1" fmla="*/ 3552 h 12337"/>
              <a:gd name="connsiteX2" fmla="*/ 2392 w 11325"/>
              <a:gd name="connsiteY2" fmla="*/ 6573 h 12337"/>
              <a:gd name="connsiteX3" fmla="*/ 4387 w 11325"/>
              <a:gd name="connsiteY3" fmla="*/ 11446 h 12337"/>
              <a:gd name="connsiteX4" fmla="*/ 5961 w 11325"/>
              <a:gd name="connsiteY4" fmla="*/ 7907 h 12337"/>
              <a:gd name="connsiteX5" fmla="*/ 6725 w 11325"/>
              <a:gd name="connsiteY5" fmla="*/ 12003 h 12337"/>
              <a:gd name="connsiteX6" fmla="*/ 7582 w 11325"/>
              <a:gd name="connsiteY6" fmla="*/ 11438 h 12337"/>
              <a:gd name="connsiteX7" fmla="*/ 8139 w 11325"/>
              <a:gd name="connsiteY7" fmla="*/ 6197 h 12337"/>
              <a:gd name="connsiteX8" fmla="*/ 8710 w 11325"/>
              <a:gd name="connsiteY8" fmla="*/ 1964 h 12337"/>
              <a:gd name="connsiteX9" fmla="*/ 9950 w 11325"/>
              <a:gd name="connsiteY9" fmla="*/ 1113 h 12337"/>
              <a:gd name="connsiteX10" fmla="*/ 11325 w 11325"/>
              <a:gd name="connsiteY10" fmla="*/ 0 h 12337"/>
              <a:gd name="connsiteX0" fmla="*/ 0 w 11325"/>
              <a:gd name="connsiteY0" fmla="*/ 787 h 12337"/>
              <a:gd name="connsiteX1" fmla="*/ 934 w 11325"/>
              <a:gd name="connsiteY1" fmla="*/ 3552 h 12337"/>
              <a:gd name="connsiteX2" fmla="*/ 2392 w 11325"/>
              <a:gd name="connsiteY2" fmla="*/ 6573 h 12337"/>
              <a:gd name="connsiteX3" fmla="*/ 4387 w 11325"/>
              <a:gd name="connsiteY3" fmla="*/ 11446 h 12337"/>
              <a:gd name="connsiteX4" fmla="*/ 5588 w 11325"/>
              <a:gd name="connsiteY4" fmla="*/ 7907 h 12337"/>
              <a:gd name="connsiteX5" fmla="*/ 6725 w 11325"/>
              <a:gd name="connsiteY5" fmla="*/ 12003 h 12337"/>
              <a:gd name="connsiteX6" fmla="*/ 7582 w 11325"/>
              <a:gd name="connsiteY6" fmla="*/ 11438 h 12337"/>
              <a:gd name="connsiteX7" fmla="*/ 8139 w 11325"/>
              <a:gd name="connsiteY7" fmla="*/ 6197 h 12337"/>
              <a:gd name="connsiteX8" fmla="*/ 8710 w 11325"/>
              <a:gd name="connsiteY8" fmla="*/ 1964 h 12337"/>
              <a:gd name="connsiteX9" fmla="*/ 9950 w 11325"/>
              <a:gd name="connsiteY9" fmla="*/ 1113 h 12337"/>
              <a:gd name="connsiteX10" fmla="*/ 11325 w 11325"/>
              <a:gd name="connsiteY10" fmla="*/ 0 h 12337"/>
              <a:gd name="connsiteX0" fmla="*/ 0 w 11325"/>
              <a:gd name="connsiteY0" fmla="*/ 787 h 12419"/>
              <a:gd name="connsiteX1" fmla="*/ 934 w 11325"/>
              <a:gd name="connsiteY1" fmla="*/ 3552 h 12419"/>
              <a:gd name="connsiteX2" fmla="*/ 2392 w 11325"/>
              <a:gd name="connsiteY2" fmla="*/ 6573 h 12419"/>
              <a:gd name="connsiteX3" fmla="*/ 4387 w 11325"/>
              <a:gd name="connsiteY3" fmla="*/ 11446 h 12419"/>
              <a:gd name="connsiteX4" fmla="*/ 5588 w 11325"/>
              <a:gd name="connsiteY4" fmla="*/ 7907 h 12419"/>
              <a:gd name="connsiteX5" fmla="*/ 6269 w 11325"/>
              <a:gd name="connsiteY5" fmla="*/ 12114 h 12419"/>
              <a:gd name="connsiteX6" fmla="*/ 7582 w 11325"/>
              <a:gd name="connsiteY6" fmla="*/ 11438 h 12419"/>
              <a:gd name="connsiteX7" fmla="*/ 8139 w 11325"/>
              <a:gd name="connsiteY7" fmla="*/ 6197 h 12419"/>
              <a:gd name="connsiteX8" fmla="*/ 8710 w 11325"/>
              <a:gd name="connsiteY8" fmla="*/ 1964 h 12419"/>
              <a:gd name="connsiteX9" fmla="*/ 9950 w 11325"/>
              <a:gd name="connsiteY9" fmla="*/ 1113 h 12419"/>
              <a:gd name="connsiteX10" fmla="*/ 11325 w 11325"/>
              <a:gd name="connsiteY10" fmla="*/ 0 h 12419"/>
              <a:gd name="connsiteX0" fmla="*/ 0 w 11325"/>
              <a:gd name="connsiteY0" fmla="*/ 787 h 12338"/>
              <a:gd name="connsiteX1" fmla="*/ 934 w 11325"/>
              <a:gd name="connsiteY1" fmla="*/ 3552 h 12338"/>
              <a:gd name="connsiteX2" fmla="*/ 2392 w 11325"/>
              <a:gd name="connsiteY2" fmla="*/ 6573 h 12338"/>
              <a:gd name="connsiteX3" fmla="*/ 4387 w 11325"/>
              <a:gd name="connsiteY3" fmla="*/ 11446 h 12338"/>
              <a:gd name="connsiteX4" fmla="*/ 5464 w 11325"/>
              <a:gd name="connsiteY4" fmla="*/ 9016 h 12338"/>
              <a:gd name="connsiteX5" fmla="*/ 6269 w 11325"/>
              <a:gd name="connsiteY5" fmla="*/ 12114 h 12338"/>
              <a:gd name="connsiteX6" fmla="*/ 7582 w 11325"/>
              <a:gd name="connsiteY6" fmla="*/ 11438 h 12338"/>
              <a:gd name="connsiteX7" fmla="*/ 8139 w 11325"/>
              <a:gd name="connsiteY7" fmla="*/ 6197 h 12338"/>
              <a:gd name="connsiteX8" fmla="*/ 8710 w 11325"/>
              <a:gd name="connsiteY8" fmla="*/ 1964 h 12338"/>
              <a:gd name="connsiteX9" fmla="*/ 9950 w 11325"/>
              <a:gd name="connsiteY9" fmla="*/ 1113 h 12338"/>
              <a:gd name="connsiteX10" fmla="*/ 11325 w 11325"/>
              <a:gd name="connsiteY10" fmla="*/ 0 h 12338"/>
              <a:gd name="connsiteX0" fmla="*/ 0 w 11325"/>
              <a:gd name="connsiteY0" fmla="*/ 787 h 12338"/>
              <a:gd name="connsiteX1" fmla="*/ 934 w 11325"/>
              <a:gd name="connsiteY1" fmla="*/ 3552 h 12338"/>
              <a:gd name="connsiteX2" fmla="*/ 2102 w 11325"/>
              <a:gd name="connsiteY2" fmla="*/ 7461 h 12338"/>
              <a:gd name="connsiteX3" fmla="*/ 4387 w 11325"/>
              <a:gd name="connsiteY3" fmla="*/ 11446 h 12338"/>
              <a:gd name="connsiteX4" fmla="*/ 5464 w 11325"/>
              <a:gd name="connsiteY4" fmla="*/ 9016 h 12338"/>
              <a:gd name="connsiteX5" fmla="*/ 6269 w 11325"/>
              <a:gd name="connsiteY5" fmla="*/ 12114 h 12338"/>
              <a:gd name="connsiteX6" fmla="*/ 7582 w 11325"/>
              <a:gd name="connsiteY6" fmla="*/ 11438 h 12338"/>
              <a:gd name="connsiteX7" fmla="*/ 8139 w 11325"/>
              <a:gd name="connsiteY7" fmla="*/ 6197 h 12338"/>
              <a:gd name="connsiteX8" fmla="*/ 8710 w 11325"/>
              <a:gd name="connsiteY8" fmla="*/ 1964 h 12338"/>
              <a:gd name="connsiteX9" fmla="*/ 9950 w 11325"/>
              <a:gd name="connsiteY9" fmla="*/ 1113 h 12338"/>
              <a:gd name="connsiteX10" fmla="*/ 11325 w 11325"/>
              <a:gd name="connsiteY10" fmla="*/ 0 h 12338"/>
              <a:gd name="connsiteX0" fmla="*/ 0 w 11325"/>
              <a:gd name="connsiteY0" fmla="*/ 787 h 12338"/>
              <a:gd name="connsiteX1" fmla="*/ 686 w 11325"/>
              <a:gd name="connsiteY1" fmla="*/ 4218 h 12338"/>
              <a:gd name="connsiteX2" fmla="*/ 2102 w 11325"/>
              <a:gd name="connsiteY2" fmla="*/ 7461 h 12338"/>
              <a:gd name="connsiteX3" fmla="*/ 4387 w 11325"/>
              <a:gd name="connsiteY3" fmla="*/ 11446 h 12338"/>
              <a:gd name="connsiteX4" fmla="*/ 5464 w 11325"/>
              <a:gd name="connsiteY4" fmla="*/ 9016 h 12338"/>
              <a:gd name="connsiteX5" fmla="*/ 6269 w 11325"/>
              <a:gd name="connsiteY5" fmla="*/ 12114 h 12338"/>
              <a:gd name="connsiteX6" fmla="*/ 7582 w 11325"/>
              <a:gd name="connsiteY6" fmla="*/ 11438 h 12338"/>
              <a:gd name="connsiteX7" fmla="*/ 8139 w 11325"/>
              <a:gd name="connsiteY7" fmla="*/ 6197 h 12338"/>
              <a:gd name="connsiteX8" fmla="*/ 8710 w 11325"/>
              <a:gd name="connsiteY8" fmla="*/ 1964 h 12338"/>
              <a:gd name="connsiteX9" fmla="*/ 9950 w 11325"/>
              <a:gd name="connsiteY9" fmla="*/ 1113 h 12338"/>
              <a:gd name="connsiteX10" fmla="*/ 11325 w 11325"/>
              <a:gd name="connsiteY10" fmla="*/ 0 h 12338"/>
              <a:gd name="connsiteX0" fmla="*/ 183 w 11508"/>
              <a:gd name="connsiteY0" fmla="*/ 787 h 12338"/>
              <a:gd name="connsiteX1" fmla="*/ 27 w 11508"/>
              <a:gd name="connsiteY1" fmla="*/ 1118 h 12338"/>
              <a:gd name="connsiteX2" fmla="*/ 869 w 11508"/>
              <a:gd name="connsiteY2" fmla="*/ 4218 h 12338"/>
              <a:gd name="connsiteX3" fmla="*/ 2285 w 11508"/>
              <a:gd name="connsiteY3" fmla="*/ 7461 h 12338"/>
              <a:gd name="connsiteX4" fmla="*/ 4570 w 11508"/>
              <a:gd name="connsiteY4" fmla="*/ 11446 h 12338"/>
              <a:gd name="connsiteX5" fmla="*/ 5647 w 11508"/>
              <a:gd name="connsiteY5" fmla="*/ 9016 h 12338"/>
              <a:gd name="connsiteX6" fmla="*/ 6452 w 11508"/>
              <a:gd name="connsiteY6" fmla="*/ 12114 h 12338"/>
              <a:gd name="connsiteX7" fmla="*/ 7765 w 11508"/>
              <a:gd name="connsiteY7" fmla="*/ 11438 h 12338"/>
              <a:gd name="connsiteX8" fmla="*/ 8322 w 11508"/>
              <a:gd name="connsiteY8" fmla="*/ 6197 h 12338"/>
              <a:gd name="connsiteX9" fmla="*/ 8893 w 11508"/>
              <a:gd name="connsiteY9" fmla="*/ 1964 h 12338"/>
              <a:gd name="connsiteX10" fmla="*/ 10133 w 11508"/>
              <a:gd name="connsiteY10" fmla="*/ 1113 h 12338"/>
              <a:gd name="connsiteX11" fmla="*/ 11508 w 11508"/>
              <a:gd name="connsiteY11" fmla="*/ 0 h 12338"/>
              <a:gd name="connsiteX0" fmla="*/ 0 w 11481"/>
              <a:gd name="connsiteY0" fmla="*/ 1118 h 12338"/>
              <a:gd name="connsiteX1" fmla="*/ 842 w 11481"/>
              <a:gd name="connsiteY1" fmla="*/ 4218 h 12338"/>
              <a:gd name="connsiteX2" fmla="*/ 2258 w 11481"/>
              <a:gd name="connsiteY2" fmla="*/ 7461 h 12338"/>
              <a:gd name="connsiteX3" fmla="*/ 4543 w 11481"/>
              <a:gd name="connsiteY3" fmla="*/ 11446 h 12338"/>
              <a:gd name="connsiteX4" fmla="*/ 5620 w 11481"/>
              <a:gd name="connsiteY4" fmla="*/ 9016 h 12338"/>
              <a:gd name="connsiteX5" fmla="*/ 6425 w 11481"/>
              <a:gd name="connsiteY5" fmla="*/ 12114 h 12338"/>
              <a:gd name="connsiteX6" fmla="*/ 7738 w 11481"/>
              <a:gd name="connsiteY6" fmla="*/ 11438 h 12338"/>
              <a:gd name="connsiteX7" fmla="*/ 8295 w 11481"/>
              <a:gd name="connsiteY7" fmla="*/ 6197 h 12338"/>
              <a:gd name="connsiteX8" fmla="*/ 8866 w 11481"/>
              <a:gd name="connsiteY8" fmla="*/ 1964 h 12338"/>
              <a:gd name="connsiteX9" fmla="*/ 10106 w 11481"/>
              <a:gd name="connsiteY9" fmla="*/ 1113 h 12338"/>
              <a:gd name="connsiteX10" fmla="*/ 11481 w 11481"/>
              <a:gd name="connsiteY10" fmla="*/ 0 h 12338"/>
              <a:gd name="connsiteX0" fmla="*/ 0 w 11481"/>
              <a:gd name="connsiteY0" fmla="*/ 1118 h 12338"/>
              <a:gd name="connsiteX1" fmla="*/ 904 w 11481"/>
              <a:gd name="connsiteY1" fmla="*/ 3330 h 12338"/>
              <a:gd name="connsiteX2" fmla="*/ 2258 w 11481"/>
              <a:gd name="connsiteY2" fmla="*/ 7461 h 12338"/>
              <a:gd name="connsiteX3" fmla="*/ 4543 w 11481"/>
              <a:gd name="connsiteY3" fmla="*/ 11446 h 12338"/>
              <a:gd name="connsiteX4" fmla="*/ 5620 w 11481"/>
              <a:gd name="connsiteY4" fmla="*/ 9016 h 12338"/>
              <a:gd name="connsiteX5" fmla="*/ 6425 w 11481"/>
              <a:gd name="connsiteY5" fmla="*/ 12114 h 12338"/>
              <a:gd name="connsiteX6" fmla="*/ 7738 w 11481"/>
              <a:gd name="connsiteY6" fmla="*/ 11438 h 12338"/>
              <a:gd name="connsiteX7" fmla="*/ 8295 w 11481"/>
              <a:gd name="connsiteY7" fmla="*/ 6197 h 12338"/>
              <a:gd name="connsiteX8" fmla="*/ 8866 w 11481"/>
              <a:gd name="connsiteY8" fmla="*/ 1964 h 12338"/>
              <a:gd name="connsiteX9" fmla="*/ 10106 w 11481"/>
              <a:gd name="connsiteY9" fmla="*/ 1113 h 12338"/>
              <a:gd name="connsiteX10" fmla="*/ 11481 w 11481"/>
              <a:gd name="connsiteY10" fmla="*/ 0 h 12338"/>
              <a:gd name="connsiteX0" fmla="*/ 0 w 11481"/>
              <a:gd name="connsiteY0" fmla="*/ 1118 h 12338"/>
              <a:gd name="connsiteX1" fmla="*/ 842 w 11481"/>
              <a:gd name="connsiteY1" fmla="*/ 3885 h 12338"/>
              <a:gd name="connsiteX2" fmla="*/ 2258 w 11481"/>
              <a:gd name="connsiteY2" fmla="*/ 7461 h 12338"/>
              <a:gd name="connsiteX3" fmla="*/ 4543 w 11481"/>
              <a:gd name="connsiteY3" fmla="*/ 11446 h 12338"/>
              <a:gd name="connsiteX4" fmla="*/ 5620 w 11481"/>
              <a:gd name="connsiteY4" fmla="*/ 9016 h 12338"/>
              <a:gd name="connsiteX5" fmla="*/ 6425 w 11481"/>
              <a:gd name="connsiteY5" fmla="*/ 12114 h 12338"/>
              <a:gd name="connsiteX6" fmla="*/ 7738 w 11481"/>
              <a:gd name="connsiteY6" fmla="*/ 11438 h 12338"/>
              <a:gd name="connsiteX7" fmla="*/ 8295 w 11481"/>
              <a:gd name="connsiteY7" fmla="*/ 6197 h 12338"/>
              <a:gd name="connsiteX8" fmla="*/ 8866 w 11481"/>
              <a:gd name="connsiteY8" fmla="*/ 1964 h 12338"/>
              <a:gd name="connsiteX9" fmla="*/ 10106 w 11481"/>
              <a:gd name="connsiteY9" fmla="*/ 1113 h 12338"/>
              <a:gd name="connsiteX10" fmla="*/ 11481 w 11481"/>
              <a:gd name="connsiteY10" fmla="*/ 0 h 12338"/>
              <a:gd name="connsiteX0" fmla="*/ 0 w 12592"/>
              <a:gd name="connsiteY0" fmla="*/ 452 h 12338"/>
              <a:gd name="connsiteX1" fmla="*/ 1953 w 12592"/>
              <a:gd name="connsiteY1" fmla="*/ 3885 h 12338"/>
              <a:gd name="connsiteX2" fmla="*/ 3369 w 12592"/>
              <a:gd name="connsiteY2" fmla="*/ 7461 h 12338"/>
              <a:gd name="connsiteX3" fmla="*/ 5654 w 12592"/>
              <a:gd name="connsiteY3" fmla="*/ 11446 h 12338"/>
              <a:gd name="connsiteX4" fmla="*/ 6731 w 12592"/>
              <a:gd name="connsiteY4" fmla="*/ 9016 h 12338"/>
              <a:gd name="connsiteX5" fmla="*/ 7536 w 12592"/>
              <a:gd name="connsiteY5" fmla="*/ 12114 h 12338"/>
              <a:gd name="connsiteX6" fmla="*/ 8849 w 12592"/>
              <a:gd name="connsiteY6" fmla="*/ 11438 h 12338"/>
              <a:gd name="connsiteX7" fmla="*/ 9406 w 12592"/>
              <a:gd name="connsiteY7" fmla="*/ 6197 h 12338"/>
              <a:gd name="connsiteX8" fmla="*/ 9977 w 12592"/>
              <a:gd name="connsiteY8" fmla="*/ 1964 h 12338"/>
              <a:gd name="connsiteX9" fmla="*/ 11217 w 12592"/>
              <a:gd name="connsiteY9" fmla="*/ 1113 h 12338"/>
              <a:gd name="connsiteX10" fmla="*/ 12592 w 12592"/>
              <a:gd name="connsiteY10" fmla="*/ 0 h 12338"/>
              <a:gd name="connsiteX0" fmla="*/ 0 w 12592"/>
              <a:gd name="connsiteY0" fmla="*/ 452 h 12338"/>
              <a:gd name="connsiteX1" fmla="*/ 1953 w 12592"/>
              <a:gd name="connsiteY1" fmla="*/ 3885 h 12338"/>
              <a:gd name="connsiteX2" fmla="*/ 3538 w 12592"/>
              <a:gd name="connsiteY2" fmla="*/ 6684 h 12338"/>
              <a:gd name="connsiteX3" fmla="*/ 5654 w 12592"/>
              <a:gd name="connsiteY3" fmla="*/ 11446 h 12338"/>
              <a:gd name="connsiteX4" fmla="*/ 6731 w 12592"/>
              <a:gd name="connsiteY4" fmla="*/ 9016 h 12338"/>
              <a:gd name="connsiteX5" fmla="*/ 7536 w 12592"/>
              <a:gd name="connsiteY5" fmla="*/ 12114 h 12338"/>
              <a:gd name="connsiteX6" fmla="*/ 8849 w 12592"/>
              <a:gd name="connsiteY6" fmla="*/ 11438 h 12338"/>
              <a:gd name="connsiteX7" fmla="*/ 9406 w 12592"/>
              <a:gd name="connsiteY7" fmla="*/ 6197 h 12338"/>
              <a:gd name="connsiteX8" fmla="*/ 9977 w 12592"/>
              <a:gd name="connsiteY8" fmla="*/ 1964 h 12338"/>
              <a:gd name="connsiteX9" fmla="*/ 11217 w 12592"/>
              <a:gd name="connsiteY9" fmla="*/ 1113 h 12338"/>
              <a:gd name="connsiteX10" fmla="*/ 12592 w 12592"/>
              <a:gd name="connsiteY10" fmla="*/ 0 h 12338"/>
              <a:gd name="connsiteX0" fmla="*/ 0 w 12592"/>
              <a:gd name="connsiteY0" fmla="*/ 452 h 12338"/>
              <a:gd name="connsiteX1" fmla="*/ 1953 w 12592"/>
              <a:gd name="connsiteY1" fmla="*/ 3885 h 12338"/>
              <a:gd name="connsiteX2" fmla="*/ 3176 w 12592"/>
              <a:gd name="connsiteY2" fmla="*/ 8015 h 12338"/>
              <a:gd name="connsiteX3" fmla="*/ 5654 w 12592"/>
              <a:gd name="connsiteY3" fmla="*/ 11446 h 12338"/>
              <a:gd name="connsiteX4" fmla="*/ 6731 w 12592"/>
              <a:gd name="connsiteY4" fmla="*/ 9016 h 12338"/>
              <a:gd name="connsiteX5" fmla="*/ 7536 w 12592"/>
              <a:gd name="connsiteY5" fmla="*/ 12114 h 12338"/>
              <a:gd name="connsiteX6" fmla="*/ 8849 w 12592"/>
              <a:gd name="connsiteY6" fmla="*/ 11438 h 12338"/>
              <a:gd name="connsiteX7" fmla="*/ 9406 w 12592"/>
              <a:gd name="connsiteY7" fmla="*/ 6197 h 12338"/>
              <a:gd name="connsiteX8" fmla="*/ 9977 w 12592"/>
              <a:gd name="connsiteY8" fmla="*/ 1964 h 12338"/>
              <a:gd name="connsiteX9" fmla="*/ 11217 w 12592"/>
              <a:gd name="connsiteY9" fmla="*/ 1113 h 12338"/>
              <a:gd name="connsiteX10" fmla="*/ 12592 w 12592"/>
              <a:gd name="connsiteY10" fmla="*/ 0 h 12338"/>
              <a:gd name="connsiteX0" fmla="*/ 0 w 12592"/>
              <a:gd name="connsiteY0" fmla="*/ 452 h 12338"/>
              <a:gd name="connsiteX1" fmla="*/ 1349 w 12592"/>
              <a:gd name="connsiteY1" fmla="*/ 4107 h 12338"/>
              <a:gd name="connsiteX2" fmla="*/ 3176 w 12592"/>
              <a:gd name="connsiteY2" fmla="*/ 8015 h 12338"/>
              <a:gd name="connsiteX3" fmla="*/ 5654 w 12592"/>
              <a:gd name="connsiteY3" fmla="*/ 11446 h 12338"/>
              <a:gd name="connsiteX4" fmla="*/ 6731 w 12592"/>
              <a:gd name="connsiteY4" fmla="*/ 9016 h 12338"/>
              <a:gd name="connsiteX5" fmla="*/ 7536 w 12592"/>
              <a:gd name="connsiteY5" fmla="*/ 12114 h 12338"/>
              <a:gd name="connsiteX6" fmla="*/ 8849 w 12592"/>
              <a:gd name="connsiteY6" fmla="*/ 11438 h 12338"/>
              <a:gd name="connsiteX7" fmla="*/ 9406 w 12592"/>
              <a:gd name="connsiteY7" fmla="*/ 6197 h 12338"/>
              <a:gd name="connsiteX8" fmla="*/ 9977 w 12592"/>
              <a:gd name="connsiteY8" fmla="*/ 1964 h 12338"/>
              <a:gd name="connsiteX9" fmla="*/ 11217 w 12592"/>
              <a:gd name="connsiteY9" fmla="*/ 1113 h 12338"/>
              <a:gd name="connsiteX10" fmla="*/ 12592 w 12592"/>
              <a:gd name="connsiteY10" fmla="*/ 0 h 12338"/>
              <a:gd name="connsiteX0" fmla="*/ 0 w 12592"/>
              <a:gd name="connsiteY0" fmla="*/ 452 h 12338"/>
              <a:gd name="connsiteX1" fmla="*/ 1349 w 12592"/>
              <a:gd name="connsiteY1" fmla="*/ 4107 h 12338"/>
              <a:gd name="connsiteX2" fmla="*/ 3176 w 12592"/>
              <a:gd name="connsiteY2" fmla="*/ 8015 h 12338"/>
              <a:gd name="connsiteX3" fmla="*/ 5606 w 12592"/>
              <a:gd name="connsiteY3" fmla="*/ 9893 h 12338"/>
              <a:gd name="connsiteX4" fmla="*/ 6731 w 12592"/>
              <a:gd name="connsiteY4" fmla="*/ 9016 h 12338"/>
              <a:gd name="connsiteX5" fmla="*/ 7536 w 12592"/>
              <a:gd name="connsiteY5" fmla="*/ 12114 h 12338"/>
              <a:gd name="connsiteX6" fmla="*/ 8849 w 12592"/>
              <a:gd name="connsiteY6" fmla="*/ 11438 h 12338"/>
              <a:gd name="connsiteX7" fmla="*/ 9406 w 12592"/>
              <a:gd name="connsiteY7" fmla="*/ 6197 h 12338"/>
              <a:gd name="connsiteX8" fmla="*/ 9977 w 12592"/>
              <a:gd name="connsiteY8" fmla="*/ 1964 h 12338"/>
              <a:gd name="connsiteX9" fmla="*/ 11217 w 12592"/>
              <a:gd name="connsiteY9" fmla="*/ 1113 h 12338"/>
              <a:gd name="connsiteX10" fmla="*/ 12592 w 12592"/>
              <a:gd name="connsiteY10" fmla="*/ 0 h 12338"/>
              <a:gd name="connsiteX0" fmla="*/ 0 w 12592"/>
              <a:gd name="connsiteY0" fmla="*/ 452 h 11889"/>
              <a:gd name="connsiteX1" fmla="*/ 1349 w 12592"/>
              <a:gd name="connsiteY1" fmla="*/ 4107 h 11889"/>
              <a:gd name="connsiteX2" fmla="*/ 3176 w 12592"/>
              <a:gd name="connsiteY2" fmla="*/ 8015 h 11889"/>
              <a:gd name="connsiteX3" fmla="*/ 5606 w 12592"/>
              <a:gd name="connsiteY3" fmla="*/ 9893 h 11889"/>
              <a:gd name="connsiteX4" fmla="*/ 6731 w 12592"/>
              <a:gd name="connsiteY4" fmla="*/ 9016 h 11889"/>
              <a:gd name="connsiteX5" fmla="*/ 7608 w 12592"/>
              <a:gd name="connsiteY5" fmla="*/ 11337 h 11889"/>
              <a:gd name="connsiteX6" fmla="*/ 8849 w 12592"/>
              <a:gd name="connsiteY6" fmla="*/ 11438 h 11889"/>
              <a:gd name="connsiteX7" fmla="*/ 9406 w 12592"/>
              <a:gd name="connsiteY7" fmla="*/ 6197 h 11889"/>
              <a:gd name="connsiteX8" fmla="*/ 9977 w 12592"/>
              <a:gd name="connsiteY8" fmla="*/ 1964 h 11889"/>
              <a:gd name="connsiteX9" fmla="*/ 11217 w 12592"/>
              <a:gd name="connsiteY9" fmla="*/ 1113 h 11889"/>
              <a:gd name="connsiteX10" fmla="*/ 12592 w 12592"/>
              <a:gd name="connsiteY10" fmla="*/ 0 h 11889"/>
              <a:gd name="connsiteX0" fmla="*/ 0 w 12592"/>
              <a:gd name="connsiteY0" fmla="*/ 452 h 11383"/>
              <a:gd name="connsiteX1" fmla="*/ 1349 w 12592"/>
              <a:gd name="connsiteY1" fmla="*/ 4107 h 11383"/>
              <a:gd name="connsiteX2" fmla="*/ 3176 w 12592"/>
              <a:gd name="connsiteY2" fmla="*/ 8015 h 11383"/>
              <a:gd name="connsiteX3" fmla="*/ 5606 w 12592"/>
              <a:gd name="connsiteY3" fmla="*/ 9893 h 11383"/>
              <a:gd name="connsiteX4" fmla="*/ 6731 w 12592"/>
              <a:gd name="connsiteY4" fmla="*/ 9016 h 11383"/>
              <a:gd name="connsiteX5" fmla="*/ 7608 w 12592"/>
              <a:gd name="connsiteY5" fmla="*/ 11337 h 11383"/>
              <a:gd name="connsiteX6" fmla="*/ 8777 w 12592"/>
              <a:gd name="connsiteY6" fmla="*/ 10218 h 11383"/>
              <a:gd name="connsiteX7" fmla="*/ 9406 w 12592"/>
              <a:gd name="connsiteY7" fmla="*/ 6197 h 11383"/>
              <a:gd name="connsiteX8" fmla="*/ 9977 w 12592"/>
              <a:gd name="connsiteY8" fmla="*/ 1964 h 11383"/>
              <a:gd name="connsiteX9" fmla="*/ 11217 w 12592"/>
              <a:gd name="connsiteY9" fmla="*/ 1113 h 11383"/>
              <a:gd name="connsiteX10" fmla="*/ 12592 w 12592"/>
              <a:gd name="connsiteY10" fmla="*/ 0 h 11383"/>
              <a:gd name="connsiteX0" fmla="*/ 135 w 12727"/>
              <a:gd name="connsiteY0" fmla="*/ 619 h 11550"/>
              <a:gd name="connsiteX1" fmla="*/ 91 w 12727"/>
              <a:gd name="connsiteY1" fmla="*/ 201 h 11550"/>
              <a:gd name="connsiteX2" fmla="*/ 1484 w 12727"/>
              <a:gd name="connsiteY2" fmla="*/ 4274 h 11550"/>
              <a:gd name="connsiteX3" fmla="*/ 3311 w 12727"/>
              <a:gd name="connsiteY3" fmla="*/ 8182 h 11550"/>
              <a:gd name="connsiteX4" fmla="*/ 5741 w 12727"/>
              <a:gd name="connsiteY4" fmla="*/ 10060 h 11550"/>
              <a:gd name="connsiteX5" fmla="*/ 6866 w 12727"/>
              <a:gd name="connsiteY5" fmla="*/ 9183 h 11550"/>
              <a:gd name="connsiteX6" fmla="*/ 7743 w 12727"/>
              <a:gd name="connsiteY6" fmla="*/ 11504 h 11550"/>
              <a:gd name="connsiteX7" fmla="*/ 8912 w 12727"/>
              <a:gd name="connsiteY7" fmla="*/ 10385 h 11550"/>
              <a:gd name="connsiteX8" fmla="*/ 9541 w 12727"/>
              <a:gd name="connsiteY8" fmla="*/ 6364 h 11550"/>
              <a:gd name="connsiteX9" fmla="*/ 10112 w 12727"/>
              <a:gd name="connsiteY9" fmla="*/ 2131 h 11550"/>
              <a:gd name="connsiteX10" fmla="*/ 11352 w 12727"/>
              <a:gd name="connsiteY10" fmla="*/ 1280 h 11550"/>
              <a:gd name="connsiteX11" fmla="*/ 12727 w 12727"/>
              <a:gd name="connsiteY11" fmla="*/ 167 h 11550"/>
              <a:gd name="connsiteX0" fmla="*/ 649 w 13241"/>
              <a:gd name="connsiteY0" fmla="*/ 666 h 11597"/>
              <a:gd name="connsiteX1" fmla="*/ 605 w 13241"/>
              <a:gd name="connsiteY1" fmla="*/ 248 h 11597"/>
              <a:gd name="connsiteX2" fmla="*/ 1998 w 13241"/>
              <a:gd name="connsiteY2" fmla="*/ 4321 h 11597"/>
              <a:gd name="connsiteX3" fmla="*/ 3825 w 13241"/>
              <a:gd name="connsiteY3" fmla="*/ 8229 h 11597"/>
              <a:gd name="connsiteX4" fmla="*/ 6255 w 13241"/>
              <a:gd name="connsiteY4" fmla="*/ 10107 h 11597"/>
              <a:gd name="connsiteX5" fmla="*/ 7380 w 13241"/>
              <a:gd name="connsiteY5" fmla="*/ 9230 h 11597"/>
              <a:gd name="connsiteX6" fmla="*/ 8257 w 13241"/>
              <a:gd name="connsiteY6" fmla="*/ 11551 h 11597"/>
              <a:gd name="connsiteX7" fmla="*/ 9426 w 13241"/>
              <a:gd name="connsiteY7" fmla="*/ 10432 h 11597"/>
              <a:gd name="connsiteX8" fmla="*/ 10055 w 13241"/>
              <a:gd name="connsiteY8" fmla="*/ 6411 h 11597"/>
              <a:gd name="connsiteX9" fmla="*/ 10626 w 13241"/>
              <a:gd name="connsiteY9" fmla="*/ 2178 h 11597"/>
              <a:gd name="connsiteX10" fmla="*/ 11866 w 13241"/>
              <a:gd name="connsiteY10" fmla="*/ 1327 h 11597"/>
              <a:gd name="connsiteX11" fmla="*/ 13241 w 13241"/>
              <a:gd name="connsiteY11" fmla="*/ 214 h 11597"/>
              <a:gd name="connsiteX0" fmla="*/ 0 w 12592"/>
              <a:gd name="connsiteY0" fmla="*/ 452 h 11383"/>
              <a:gd name="connsiteX1" fmla="*/ 1349 w 12592"/>
              <a:gd name="connsiteY1" fmla="*/ 4107 h 11383"/>
              <a:gd name="connsiteX2" fmla="*/ 3176 w 12592"/>
              <a:gd name="connsiteY2" fmla="*/ 8015 h 11383"/>
              <a:gd name="connsiteX3" fmla="*/ 5606 w 12592"/>
              <a:gd name="connsiteY3" fmla="*/ 9893 h 11383"/>
              <a:gd name="connsiteX4" fmla="*/ 6731 w 12592"/>
              <a:gd name="connsiteY4" fmla="*/ 9016 h 11383"/>
              <a:gd name="connsiteX5" fmla="*/ 7608 w 12592"/>
              <a:gd name="connsiteY5" fmla="*/ 11337 h 11383"/>
              <a:gd name="connsiteX6" fmla="*/ 8777 w 12592"/>
              <a:gd name="connsiteY6" fmla="*/ 10218 h 11383"/>
              <a:gd name="connsiteX7" fmla="*/ 9406 w 12592"/>
              <a:gd name="connsiteY7" fmla="*/ 6197 h 11383"/>
              <a:gd name="connsiteX8" fmla="*/ 9977 w 12592"/>
              <a:gd name="connsiteY8" fmla="*/ 1964 h 11383"/>
              <a:gd name="connsiteX9" fmla="*/ 11217 w 12592"/>
              <a:gd name="connsiteY9" fmla="*/ 1113 h 11383"/>
              <a:gd name="connsiteX10" fmla="*/ 12592 w 12592"/>
              <a:gd name="connsiteY10" fmla="*/ 0 h 11383"/>
              <a:gd name="connsiteX0" fmla="*/ 0 w 13751"/>
              <a:gd name="connsiteY0" fmla="*/ 119 h 11383"/>
              <a:gd name="connsiteX1" fmla="*/ 2508 w 13751"/>
              <a:gd name="connsiteY1" fmla="*/ 4107 h 11383"/>
              <a:gd name="connsiteX2" fmla="*/ 4335 w 13751"/>
              <a:gd name="connsiteY2" fmla="*/ 8015 h 11383"/>
              <a:gd name="connsiteX3" fmla="*/ 6765 w 13751"/>
              <a:gd name="connsiteY3" fmla="*/ 9893 h 11383"/>
              <a:gd name="connsiteX4" fmla="*/ 7890 w 13751"/>
              <a:gd name="connsiteY4" fmla="*/ 9016 h 11383"/>
              <a:gd name="connsiteX5" fmla="*/ 8767 w 13751"/>
              <a:gd name="connsiteY5" fmla="*/ 11337 h 11383"/>
              <a:gd name="connsiteX6" fmla="*/ 9936 w 13751"/>
              <a:gd name="connsiteY6" fmla="*/ 10218 h 11383"/>
              <a:gd name="connsiteX7" fmla="*/ 10565 w 13751"/>
              <a:gd name="connsiteY7" fmla="*/ 6197 h 11383"/>
              <a:gd name="connsiteX8" fmla="*/ 11136 w 13751"/>
              <a:gd name="connsiteY8" fmla="*/ 1964 h 11383"/>
              <a:gd name="connsiteX9" fmla="*/ 12376 w 13751"/>
              <a:gd name="connsiteY9" fmla="*/ 1113 h 11383"/>
              <a:gd name="connsiteX10" fmla="*/ 13751 w 13751"/>
              <a:gd name="connsiteY10" fmla="*/ 0 h 11383"/>
              <a:gd name="connsiteX0" fmla="*/ 0 w 13751"/>
              <a:gd name="connsiteY0" fmla="*/ 119 h 11383"/>
              <a:gd name="connsiteX1" fmla="*/ 2267 w 13751"/>
              <a:gd name="connsiteY1" fmla="*/ 2998 h 11383"/>
              <a:gd name="connsiteX2" fmla="*/ 4335 w 13751"/>
              <a:gd name="connsiteY2" fmla="*/ 8015 h 11383"/>
              <a:gd name="connsiteX3" fmla="*/ 6765 w 13751"/>
              <a:gd name="connsiteY3" fmla="*/ 9893 h 11383"/>
              <a:gd name="connsiteX4" fmla="*/ 7890 w 13751"/>
              <a:gd name="connsiteY4" fmla="*/ 9016 h 11383"/>
              <a:gd name="connsiteX5" fmla="*/ 8767 w 13751"/>
              <a:gd name="connsiteY5" fmla="*/ 11337 h 11383"/>
              <a:gd name="connsiteX6" fmla="*/ 9936 w 13751"/>
              <a:gd name="connsiteY6" fmla="*/ 10218 h 11383"/>
              <a:gd name="connsiteX7" fmla="*/ 10565 w 13751"/>
              <a:gd name="connsiteY7" fmla="*/ 6197 h 11383"/>
              <a:gd name="connsiteX8" fmla="*/ 11136 w 13751"/>
              <a:gd name="connsiteY8" fmla="*/ 1964 h 11383"/>
              <a:gd name="connsiteX9" fmla="*/ 12376 w 13751"/>
              <a:gd name="connsiteY9" fmla="*/ 1113 h 11383"/>
              <a:gd name="connsiteX10" fmla="*/ 13751 w 13751"/>
              <a:gd name="connsiteY10" fmla="*/ 0 h 11383"/>
              <a:gd name="connsiteX0" fmla="*/ 0 w 13751"/>
              <a:gd name="connsiteY0" fmla="*/ 119 h 11383"/>
              <a:gd name="connsiteX1" fmla="*/ 2267 w 13751"/>
              <a:gd name="connsiteY1" fmla="*/ 2998 h 11383"/>
              <a:gd name="connsiteX2" fmla="*/ 4335 w 13751"/>
              <a:gd name="connsiteY2" fmla="*/ 8015 h 11383"/>
              <a:gd name="connsiteX3" fmla="*/ 6958 w 13751"/>
              <a:gd name="connsiteY3" fmla="*/ 10448 h 11383"/>
              <a:gd name="connsiteX4" fmla="*/ 7890 w 13751"/>
              <a:gd name="connsiteY4" fmla="*/ 9016 h 11383"/>
              <a:gd name="connsiteX5" fmla="*/ 8767 w 13751"/>
              <a:gd name="connsiteY5" fmla="*/ 11337 h 11383"/>
              <a:gd name="connsiteX6" fmla="*/ 9936 w 13751"/>
              <a:gd name="connsiteY6" fmla="*/ 10218 h 11383"/>
              <a:gd name="connsiteX7" fmla="*/ 10565 w 13751"/>
              <a:gd name="connsiteY7" fmla="*/ 6197 h 11383"/>
              <a:gd name="connsiteX8" fmla="*/ 11136 w 13751"/>
              <a:gd name="connsiteY8" fmla="*/ 1964 h 11383"/>
              <a:gd name="connsiteX9" fmla="*/ 12376 w 13751"/>
              <a:gd name="connsiteY9" fmla="*/ 1113 h 11383"/>
              <a:gd name="connsiteX10" fmla="*/ 13751 w 13751"/>
              <a:gd name="connsiteY10" fmla="*/ 0 h 11383"/>
              <a:gd name="connsiteX0" fmla="*/ 0 w 13751"/>
              <a:gd name="connsiteY0" fmla="*/ 119 h 11377"/>
              <a:gd name="connsiteX1" fmla="*/ 2267 w 13751"/>
              <a:gd name="connsiteY1" fmla="*/ 2998 h 11377"/>
              <a:gd name="connsiteX2" fmla="*/ 4335 w 13751"/>
              <a:gd name="connsiteY2" fmla="*/ 8015 h 11377"/>
              <a:gd name="connsiteX3" fmla="*/ 6958 w 13751"/>
              <a:gd name="connsiteY3" fmla="*/ 10448 h 11377"/>
              <a:gd name="connsiteX4" fmla="*/ 7962 w 13751"/>
              <a:gd name="connsiteY4" fmla="*/ 9127 h 11377"/>
              <a:gd name="connsiteX5" fmla="*/ 8767 w 13751"/>
              <a:gd name="connsiteY5" fmla="*/ 11337 h 11377"/>
              <a:gd name="connsiteX6" fmla="*/ 9936 w 13751"/>
              <a:gd name="connsiteY6" fmla="*/ 10218 h 11377"/>
              <a:gd name="connsiteX7" fmla="*/ 10565 w 13751"/>
              <a:gd name="connsiteY7" fmla="*/ 6197 h 11377"/>
              <a:gd name="connsiteX8" fmla="*/ 11136 w 13751"/>
              <a:gd name="connsiteY8" fmla="*/ 1964 h 11377"/>
              <a:gd name="connsiteX9" fmla="*/ 12376 w 13751"/>
              <a:gd name="connsiteY9" fmla="*/ 1113 h 11377"/>
              <a:gd name="connsiteX10" fmla="*/ 13751 w 13751"/>
              <a:gd name="connsiteY10" fmla="*/ 0 h 11377"/>
              <a:gd name="connsiteX0" fmla="*/ 0 w 13751"/>
              <a:gd name="connsiteY0" fmla="*/ 119 h 11377"/>
              <a:gd name="connsiteX1" fmla="*/ 2267 w 13751"/>
              <a:gd name="connsiteY1" fmla="*/ 2998 h 11377"/>
              <a:gd name="connsiteX2" fmla="*/ 4335 w 13751"/>
              <a:gd name="connsiteY2" fmla="*/ 8015 h 11377"/>
              <a:gd name="connsiteX3" fmla="*/ 6018 w 13751"/>
              <a:gd name="connsiteY3" fmla="*/ 9797 h 11377"/>
              <a:gd name="connsiteX4" fmla="*/ 6958 w 13751"/>
              <a:gd name="connsiteY4" fmla="*/ 10448 h 11377"/>
              <a:gd name="connsiteX5" fmla="*/ 7962 w 13751"/>
              <a:gd name="connsiteY5" fmla="*/ 9127 h 11377"/>
              <a:gd name="connsiteX6" fmla="*/ 8767 w 13751"/>
              <a:gd name="connsiteY6" fmla="*/ 11337 h 11377"/>
              <a:gd name="connsiteX7" fmla="*/ 9936 w 13751"/>
              <a:gd name="connsiteY7" fmla="*/ 10218 h 11377"/>
              <a:gd name="connsiteX8" fmla="*/ 10565 w 13751"/>
              <a:gd name="connsiteY8" fmla="*/ 6197 h 11377"/>
              <a:gd name="connsiteX9" fmla="*/ 11136 w 13751"/>
              <a:gd name="connsiteY9" fmla="*/ 1964 h 11377"/>
              <a:gd name="connsiteX10" fmla="*/ 12376 w 13751"/>
              <a:gd name="connsiteY10" fmla="*/ 1113 h 11377"/>
              <a:gd name="connsiteX11" fmla="*/ 13751 w 13751"/>
              <a:gd name="connsiteY11" fmla="*/ 0 h 11377"/>
              <a:gd name="connsiteX0" fmla="*/ 0 w 13751"/>
              <a:gd name="connsiteY0" fmla="*/ 119 h 11377"/>
              <a:gd name="connsiteX1" fmla="*/ 2267 w 13751"/>
              <a:gd name="connsiteY1" fmla="*/ 2998 h 11377"/>
              <a:gd name="connsiteX2" fmla="*/ 4335 w 13751"/>
              <a:gd name="connsiteY2" fmla="*/ 8015 h 11377"/>
              <a:gd name="connsiteX3" fmla="*/ 5849 w 13751"/>
              <a:gd name="connsiteY3" fmla="*/ 9242 h 11377"/>
              <a:gd name="connsiteX4" fmla="*/ 6958 w 13751"/>
              <a:gd name="connsiteY4" fmla="*/ 10448 h 11377"/>
              <a:gd name="connsiteX5" fmla="*/ 7962 w 13751"/>
              <a:gd name="connsiteY5" fmla="*/ 9127 h 11377"/>
              <a:gd name="connsiteX6" fmla="*/ 8767 w 13751"/>
              <a:gd name="connsiteY6" fmla="*/ 11337 h 11377"/>
              <a:gd name="connsiteX7" fmla="*/ 9936 w 13751"/>
              <a:gd name="connsiteY7" fmla="*/ 10218 h 11377"/>
              <a:gd name="connsiteX8" fmla="*/ 10565 w 13751"/>
              <a:gd name="connsiteY8" fmla="*/ 6197 h 11377"/>
              <a:gd name="connsiteX9" fmla="*/ 11136 w 13751"/>
              <a:gd name="connsiteY9" fmla="*/ 1964 h 11377"/>
              <a:gd name="connsiteX10" fmla="*/ 12376 w 13751"/>
              <a:gd name="connsiteY10" fmla="*/ 1113 h 11377"/>
              <a:gd name="connsiteX11" fmla="*/ 13751 w 13751"/>
              <a:gd name="connsiteY11" fmla="*/ 0 h 11377"/>
              <a:gd name="connsiteX0" fmla="*/ 0 w 13751"/>
              <a:gd name="connsiteY0" fmla="*/ 119 h 11377"/>
              <a:gd name="connsiteX1" fmla="*/ 2267 w 13751"/>
              <a:gd name="connsiteY1" fmla="*/ 2998 h 11377"/>
              <a:gd name="connsiteX2" fmla="*/ 4335 w 13751"/>
              <a:gd name="connsiteY2" fmla="*/ 8015 h 11377"/>
              <a:gd name="connsiteX3" fmla="*/ 5704 w 13751"/>
              <a:gd name="connsiteY3" fmla="*/ 10573 h 11377"/>
              <a:gd name="connsiteX4" fmla="*/ 6958 w 13751"/>
              <a:gd name="connsiteY4" fmla="*/ 10448 h 11377"/>
              <a:gd name="connsiteX5" fmla="*/ 7962 w 13751"/>
              <a:gd name="connsiteY5" fmla="*/ 9127 h 11377"/>
              <a:gd name="connsiteX6" fmla="*/ 8767 w 13751"/>
              <a:gd name="connsiteY6" fmla="*/ 11337 h 11377"/>
              <a:gd name="connsiteX7" fmla="*/ 9936 w 13751"/>
              <a:gd name="connsiteY7" fmla="*/ 10218 h 11377"/>
              <a:gd name="connsiteX8" fmla="*/ 10565 w 13751"/>
              <a:gd name="connsiteY8" fmla="*/ 6197 h 11377"/>
              <a:gd name="connsiteX9" fmla="*/ 11136 w 13751"/>
              <a:gd name="connsiteY9" fmla="*/ 1964 h 11377"/>
              <a:gd name="connsiteX10" fmla="*/ 12376 w 13751"/>
              <a:gd name="connsiteY10" fmla="*/ 1113 h 11377"/>
              <a:gd name="connsiteX11" fmla="*/ 13751 w 13751"/>
              <a:gd name="connsiteY11" fmla="*/ 0 h 11377"/>
              <a:gd name="connsiteX0" fmla="*/ 0 w 13751"/>
              <a:gd name="connsiteY0" fmla="*/ 119 h 11377"/>
              <a:gd name="connsiteX1" fmla="*/ 2267 w 13751"/>
              <a:gd name="connsiteY1" fmla="*/ 2998 h 11377"/>
              <a:gd name="connsiteX2" fmla="*/ 4335 w 13751"/>
              <a:gd name="connsiteY2" fmla="*/ 8015 h 11377"/>
              <a:gd name="connsiteX3" fmla="*/ 5704 w 13751"/>
              <a:gd name="connsiteY3" fmla="*/ 10573 h 11377"/>
              <a:gd name="connsiteX4" fmla="*/ 6837 w 13751"/>
              <a:gd name="connsiteY4" fmla="*/ 9782 h 11377"/>
              <a:gd name="connsiteX5" fmla="*/ 7962 w 13751"/>
              <a:gd name="connsiteY5" fmla="*/ 9127 h 11377"/>
              <a:gd name="connsiteX6" fmla="*/ 8767 w 13751"/>
              <a:gd name="connsiteY6" fmla="*/ 11337 h 11377"/>
              <a:gd name="connsiteX7" fmla="*/ 9936 w 13751"/>
              <a:gd name="connsiteY7" fmla="*/ 10218 h 11377"/>
              <a:gd name="connsiteX8" fmla="*/ 10565 w 13751"/>
              <a:gd name="connsiteY8" fmla="*/ 6197 h 11377"/>
              <a:gd name="connsiteX9" fmla="*/ 11136 w 13751"/>
              <a:gd name="connsiteY9" fmla="*/ 1964 h 11377"/>
              <a:gd name="connsiteX10" fmla="*/ 12376 w 13751"/>
              <a:gd name="connsiteY10" fmla="*/ 1113 h 11377"/>
              <a:gd name="connsiteX11" fmla="*/ 13751 w 13751"/>
              <a:gd name="connsiteY11" fmla="*/ 0 h 11377"/>
              <a:gd name="connsiteX0" fmla="*/ 0 w 13751"/>
              <a:gd name="connsiteY0" fmla="*/ 119 h 11371"/>
              <a:gd name="connsiteX1" fmla="*/ 2267 w 13751"/>
              <a:gd name="connsiteY1" fmla="*/ 2998 h 11371"/>
              <a:gd name="connsiteX2" fmla="*/ 4335 w 13751"/>
              <a:gd name="connsiteY2" fmla="*/ 8015 h 11371"/>
              <a:gd name="connsiteX3" fmla="*/ 5704 w 13751"/>
              <a:gd name="connsiteY3" fmla="*/ 10573 h 11371"/>
              <a:gd name="connsiteX4" fmla="*/ 6837 w 13751"/>
              <a:gd name="connsiteY4" fmla="*/ 9782 h 11371"/>
              <a:gd name="connsiteX5" fmla="*/ 7600 w 13751"/>
              <a:gd name="connsiteY5" fmla="*/ 9238 h 11371"/>
              <a:gd name="connsiteX6" fmla="*/ 8767 w 13751"/>
              <a:gd name="connsiteY6" fmla="*/ 11337 h 11371"/>
              <a:gd name="connsiteX7" fmla="*/ 9936 w 13751"/>
              <a:gd name="connsiteY7" fmla="*/ 10218 h 11371"/>
              <a:gd name="connsiteX8" fmla="*/ 10565 w 13751"/>
              <a:gd name="connsiteY8" fmla="*/ 6197 h 11371"/>
              <a:gd name="connsiteX9" fmla="*/ 11136 w 13751"/>
              <a:gd name="connsiteY9" fmla="*/ 1964 h 11371"/>
              <a:gd name="connsiteX10" fmla="*/ 12376 w 13751"/>
              <a:gd name="connsiteY10" fmla="*/ 1113 h 11371"/>
              <a:gd name="connsiteX11" fmla="*/ 13751 w 13751"/>
              <a:gd name="connsiteY11" fmla="*/ 0 h 11371"/>
              <a:gd name="connsiteX0" fmla="*/ 0 w 13751"/>
              <a:gd name="connsiteY0" fmla="*/ 119 h 11371"/>
              <a:gd name="connsiteX1" fmla="*/ 2267 w 13751"/>
              <a:gd name="connsiteY1" fmla="*/ 2998 h 11371"/>
              <a:gd name="connsiteX2" fmla="*/ 4335 w 13751"/>
              <a:gd name="connsiteY2" fmla="*/ 8015 h 11371"/>
              <a:gd name="connsiteX3" fmla="*/ 5656 w 13751"/>
              <a:gd name="connsiteY3" fmla="*/ 9796 h 11371"/>
              <a:gd name="connsiteX4" fmla="*/ 6837 w 13751"/>
              <a:gd name="connsiteY4" fmla="*/ 9782 h 11371"/>
              <a:gd name="connsiteX5" fmla="*/ 7600 w 13751"/>
              <a:gd name="connsiteY5" fmla="*/ 9238 h 11371"/>
              <a:gd name="connsiteX6" fmla="*/ 8767 w 13751"/>
              <a:gd name="connsiteY6" fmla="*/ 11337 h 11371"/>
              <a:gd name="connsiteX7" fmla="*/ 9936 w 13751"/>
              <a:gd name="connsiteY7" fmla="*/ 10218 h 11371"/>
              <a:gd name="connsiteX8" fmla="*/ 10565 w 13751"/>
              <a:gd name="connsiteY8" fmla="*/ 6197 h 11371"/>
              <a:gd name="connsiteX9" fmla="*/ 11136 w 13751"/>
              <a:gd name="connsiteY9" fmla="*/ 1964 h 11371"/>
              <a:gd name="connsiteX10" fmla="*/ 12376 w 13751"/>
              <a:gd name="connsiteY10" fmla="*/ 1113 h 11371"/>
              <a:gd name="connsiteX11" fmla="*/ 13751 w 13751"/>
              <a:gd name="connsiteY11" fmla="*/ 0 h 11371"/>
              <a:gd name="connsiteX0" fmla="*/ 0 w 13751"/>
              <a:gd name="connsiteY0" fmla="*/ 119 h 11371"/>
              <a:gd name="connsiteX1" fmla="*/ 2267 w 13751"/>
              <a:gd name="connsiteY1" fmla="*/ 2998 h 11371"/>
              <a:gd name="connsiteX2" fmla="*/ 4335 w 13751"/>
              <a:gd name="connsiteY2" fmla="*/ 8015 h 11371"/>
              <a:gd name="connsiteX3" fmla="*/ 5608 w 13751"/>
              <a:gd name="connsiteY3" fmla="*/ 10462 h 11371"/>
              <a:gd name="connsiteX4" fmla="*/ 6837 w 13751"/>
              <a:gd name="connsiteY4" fmla="*/ 9782 h 11371"/>
              <a:gd name="connsiteX5" fmla="*/ 7600 w 13751"/>
              <a:gd name="connsiteY5" fmla="*/ 9238 h 11371"/>
              <a:gd name="connsiteX6" fmla="*/ 8767 w 13751"/>
              <a:gd name="connsiteY6" fmla="*/ 11337 h 11371"/>
              <a:gd name="connsiteX7" fmla="*/ 9936 w 13751"/>
              <a:gd name="connsiteY7" fmla="*/ 10218 h 11371"/>
              <a:gd name="connsiteX8" fmla="*/ 10565 w 13751"/>
              <a:gd name="connsiteY8" fmla="*/ 6197 h 11371"/>
              <a:gd name="connsiteX9" fmla="*/ 11136 w 13751"/>
              <a:gd name="connsiteY9" fmla="*/ 1964 h 11371"/>
              <a:gd name="connsiteX10" fmla="*/ 12376 w 13751"/>
              <a:gd name="connsiteY10" fmla="*/ 1113 h 11371"/>
              <a:gd name="connsiteX11" fmla="*/ 13751 w 13751"/>
              <a:gd name="connsiteY11" fmla="*/ 0 h 11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751" h="11371">
                <a:moveTo>
                  <a:pt x="0" y="119"/>
                </a:moveTo>
                <a:cubicBezTo>
                  <a:pt x="281" y="880"/>
                  <a:pt x="1545" y="1682"/>
                  <a:pt x="2267" y="2998"/>
                </a:cubicBezTo>
                <a:cubicBezTo>
                  <a:pt x="2990" y="4314"/>
                  <a:pt x="3778" y="6771"/>
                  <a:pt x="4335" y="8015"/>
                </a:cubicBezTo>
                <a:cubicBezTo>
                  <a:pt x="4892" y="9259"/>
                  <a:pt x="5171" y="10057"/>
                  <a:pt x="5608" y="10462"/>
                </a:cubicBezTo>
                <a:cubicBezTo>
                  <a:pt x="6045" y="10867"/>
                  <a:pt x="6505" y="9986"/>
                  <a:pt x="6837" y="9782"/>
                </a:cubicBezTo>
                <a:cubicBezTo>
                  <a:pt x="7169" y="9578"/>
                  <a:pt x="7278" y="8979"/>
                  <a:pt x="7600" y="9238"/>
                </a:cubicBezTo>
                <a:cubicBezTo>
                  <a:pt x="7922" y="9497"/>
                  <a:pt x="8378" y="11174"/>
                  <a:pt x="8767" y="11337"/>
                </a:cubicBezTo>
                <a:cubicBezTo>
                  <a:pt x="9156" y="11500"/>
                  <a:pt x="9636" y="11075"/>
                  <a:pt x="9936" y="10218"/>
                </a:cubicBezTo>
                <a:cubicBezTo>
                  <a:pt x="10236" y="9361"/>
                  <a:pt x="10365" y="7573"/>
                  <a:pt x="10565" y="6197"/>
                </a:cubicBezTo>
                <a:cubicBezTo>
                  <a:pt x="10765" y="4821"/>
                  <a:pt x="10835" y="2811"/>
                  <a:pt x="11136" y="1964"/>
                </a:cubicBezTo>
                <a:cubicBezTo>
                  <a:pt x="11438" y="1117"/>
                  <a:pt x="11940" y="1440"/>
                  <a:pt x="12376" y="1113"/>
                </a:cubicBezTo>
                <a:cubicBezTo>
                  <a:pt x="12812" y="786"/>
                  <a:pt x="13521" y="502"/>
                  <a:pt x="13751" y="0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endParaRPr lang="de-DE"/>
          </a:p>
        </p:txBody>
      </p:sp>
      <p:grpSp>
        <p:nvGrpSpPr>
          <p:cNvPr id="63" name="Gruppieren 62"/>
          <p:cNvGrpSpPr/>
          <p:nvPr/>
        </p:nvGrpSpPr>
        <p:grpSpPr>
          <a:xfrm>
            <a:off x="1563735" y="3033334"/>
            <a:ext cx="4287888" cy="1555375"/>
            <a:chOff x="870036" y="1213281"/>
            <a:chExt cx="4287888" cy="1555375"/>
          </a:xfrm>
        </p:grpSpPr>
        <p:sp>
          <p:nvSpPr>
            <p:cNvPr id="64" name="Line 9"/>
            <p:cNvSpPr>
              <a:spLocks noChangeShapeType="1"/>
            </p:cNvSpPr>
            <p:nvPr/>
          </p:nvSpPr>
          <p:spPr bwMode="auto">
            <a:xfrm flipH="1">
              <a:off x="3488049" y="1333275"/>
              <a:ext cx="541026" cy="14353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/>
            <a:lstStyle/>
            <a:p>
              <a:endParaRPr lang="de-DE"/>
            </a:p>
          </p:txBody>
        </p:sp>
        <p:sp>
          <p:nvSpPr>
            <p:cNvPr id="65" name="Line 4"/>
            <p:cNvSpPr>
              <a:spLocks noChangeShapeType="1"/>
            </p:cNvSpPr>
            <p:nvPr/>
          </p:nvSpPr>
          <p:spPr bwMode="auto">
            <a:xfrm flipV="1">
              <a:off x="2097716" y="1791433"/>
              <a:ext cx="1678145" cy="136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/>
            <a:lstStyle/>
            <a:p>
              <a:endParaRPr lang="de-DE"/>
            </a:p>
          </p:txBody>
        </p:sp>
        <p:sp>
          <p:nvSpPr>
            <p:cNvPr id="66" name="Line 8"/>
            <p:cNvSpPr>
              <a:spLocks noChangeShapeType="1"/>
            </p:cNvSpPr>
            <p:nvPr/>
          </p:nvSpPr>
          <p:spPr bwMode="auto">
            <a:xfrm>
              <a:off x="1886777" y="1323275"/>
              <a:ext cx="593099" cy="14435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/>
            <a:lstStyle/>
            <a:p>
              <a:endParaRPr lang="de-DE"/>
            </a:p>
          </p:txBody>
        </p:sp>
        <p:sp>
          <p:nvSpPr>
            <p:cNvPr id="67" name="Line 10"/>
            <p:cNvSpPr>
              <a:spLocks noChangeShapeType="1"/>
            </p:cNvSpPr>
            <p:nvPr/>
          </p:nvSpPr>
          <p:spPr bwMode="auto">
            <a:xfrm>
              <a:off x="2473699" y="2764111"/>
              <a:ext cx="1003488" cy="45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/>
            <a:lstStyle/>
            <a:p>
              <a:endParaRPr lang="de-DE"/>
            </a:p>
          </p:txBody>
        </p:sp>
        <p:sp>
          <p:nvSpPr>
            <p:cNvPr id="70" name="Line 14"/>
            <p:cNvSpPr>
              <a:spLocks noChangeShapeType="1"/>
            </p:cNvSpPr>
            <p:nvPr/>
          </p:nvSpPr>
          <p:spPr bwMode="auto">
            <a:xfrm>
              <a:off x="870036" y="1213281"/>
              <a:ext cx="1010563" cy="1145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/>
            <a:lstStyle/>
            <a:p>
              <a:endParaRPr lang="de-DE"/>
            </a:p>
          </p:txBody>
        </p:sp>
        <p:sp>
          <p:nvSpPr>
            <p:cNvPr id="71" name="Line 15"/>
            <p:cNvSpPr>
              <a:spLocks noChangeShapeType="1"/>
            </p:cNvSpPr>
            <p:nvPr/>
          </p:nvSpPr>
          <p:spPr bwMode="auto">
            <a:xfrm flipV="1">
              <a:off x="4026447" y="1230553"/>
              <a:ext cx="1131477" cy="9999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/>
            <a:lstStyle/>
            <a:p>
              <a:endParaRPr lang="de-DE"/>
            </a:p>
          </p:txBody>
        </p:sp>
      </p:grpSp>
      <p:grpSp>
        <p:nvGrpSpPr>
          <p:cNvPr id="228" name="Gruppieren 227"/>
          <p:cNvGrpSpPr/>
          <p:nvPr/>
        </p:nvGrpSpPr>
        <p:grpSpPr>
          <a:xfrm>
            <a:off x="1636702" y="5200657"/>
            <a:ext cx="4287888" cy="1555375"/>
            <a:chOff x="870036" y="1213281"/>
            <a:chExt cx="4287888" cy="1555375"/>
          </a:xfrm>
        </p:grpSpPr>
        <p:sp>
          <p:nvSpPr>
            <p:cNvPr id="229" name="Line 9"/>
            <p:cNvSpPr>
              <a:spLocks noChangeShapeType="1"/>
            </p:cNvSpPr>
            <p:nvPr/>
          </p:nvSpPr>
          <p:spPr bwMode="auto">
            <a:xfrm flipH="1">
              <a:off x="3488049" y="1333275"/>
              <a:ext cx="541026" cy="14353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/>
            <a:lstStyle/>
            <a:p>
              <a:endParaRPr lang="de-DE"/>
            </a:p>
          </p:txBody>
        </p:sp>
        <p:sp>
          <p:nvSpPr>
            <p:cNvPr id="230" name="Line 4"/>
            <p:cNvSpPr>
              <a:spLocks noChangeShapeType="1"/>
            </p:cNvSpPr>
            <p:nvPr/>
          </p:nvSpPr>
          <p:spPr bwMode="auto">
            <a:xfrm>
              <a:off x="2097716" y="1805069"/>
              <a:ext cx="205378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/>
            <a:lstStyle/>
            <a:p>
              <a:endParaRPr lang="de-DE"/>
            </a:p>
          </p:txBody>
        </p:sp>
        <p:sp>
          <p:nvSpPr>
            <p:cNvPr id="231" name="Line 8"/>
            <p:cNvSpPr>
              <a:spLocks noChangeShapeType="1"/>
            </p:cNvSpPr>
            <p:nvPr/>
          </p:nvSpPr>
          <p:spPr bwMode="auto">
            <a:xfrm>
              <a:off x="1886777" y="1323275"/>
              <a:ext cx="593099" cy="14435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/>
            <a:lstStyle/>
            <a:p>
              <a:endParaRPr lang="de-DE"/>
            </a:p>
          </p:txBody>
        </p:sp>
        <p:sp>
          <p:nvSpPr>
            <p:cNvPr id="232" name="Line 10"/>
            <p:cNvSpPr>
              <a:spLocks noChangeShapeType="1"/>
            </p:cNvSpPr>
            <p:nvPr/>
          </p:nvSpPr>
          <p:spPr bwMode="auto">
            <a:xfrm>
              <a:off x="2473699" y="2764111"/>
              <a:ext cx="1003488" cy="45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/>
            <a:lstStyle/>
            <a:p>
              <a:endParaRPr lang="de-DE"/>
            </a:p>
          </p:txBody>
        </p:sp>
        <p:sp>
          <p:nvSpPr>
            <p:cNvPr id="235" name="Line 14"/>
            <p:cNvSpPr>
              <a:spLocks noChangeShapeType="1"/>
            </p:cNvSpPr>
            <p:nvPr/>
          </p:nvSpPr>
          <p:spPr bwMode="auto">
            <a:xfrm>
              <a:off x="870036" y="1213281"/>
              <a:ext cx="1010563" cy="1145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/>
            <a:lstStyle/>
            <a:p>
              <a:endParaRPr lang="de-DE"/>
            </a:p>
          </p:txBody>
        </p:sp>
        <p:sp>
          <p:nvSpPr>
            <p:cNvPr id="236" name="Line 15"/>
            <p:cNvSpPr>
              <a:spLocks noChangeShapeType="1"/>
            </p:cNvSpPr>
            <p:nvPr/>
          </p:nvSpPr>
          <p:spPr bwMode="auto">
            <a:xfrm flipV="1">
              <a:off x="4026447" y="1230553"/>
              <a:ext cx="1131477" cy="9999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/>
            <a:lstStyle/>
            <a:p>
              <a:endParaRPr lang="de-DE"/>
            </a:p>
          </p:txBody>
        </p:sp>
      </p:grpSp>
      <p:sp>
        <p:nvSpPr>
          <p:cNvPr id="227" name="Freeform 17"/>
          <p:cNvSpPr>
            <a:spLocks/>
          </p:cNvSpPr>
          <p:nvPr/>
        </p:nvSpPr>
        <p:spPr bwMode="auto">
          <a:xfrm>
            <a:off x="372656" y="5219547"/>
            <a:ext cx="6006065" cy="985694"/>
          </a:xfrm>
          <a:custGeom>
            <a:avLst/>
            <a:gdLst>
              <a:gd name="T0" fmla="*/ 0 w 5428"/>
              <a:gd name="T1" fmla="*/ 52 h 745"/>
              <a:gd name="T2" fmla="*/ 133 w 5428"/>
              <a:gd name="T3" fmla="*/ 207 h 745"/>
              <a:gd name="T4" fmla="*/ 576 w 5428"/>
              <a:gd name="T5" fmla="*/ 251 h 745"/>
              <a:gd name="T6" fmla="*/ 2356 w 5428"/>
              <a:gd name="T7" fmla="*/ 406 h 745"/>
              <a:gd name="T8" fmla="*/ 2969 w 5428"/>
              <a:gd name="T9" fmla="*/ 480 h 745"/>
              <a:gd name="T10" fmla="*/ 3198 w 5428"/>
              <a:gd name="T11" fmla="*/ 687 h 745"/>
              <a:gd name="T12" fmla="*/ 3663 w 5428"/>
              <a:gd name="T13" fmla="*/ 738 h 745"/>
              <a:gd name="T14" fmla="*/ 3892 w 5428"/>
              <a:gd name="T15" fmla="*/ 642 h 745"/>
              <a:gd name="T16" fmla="*/ 4040 w 5428"/>
              <a:gd name="T17" fmla="*/ 487 h 745"/>
              <a:gd name="T18" fmla="*/ 4150 w 5428"/>
              <a:gd name="T19" fmla="*/ 443 h 745"/>
              <a:gd name="T20" fmla="*/ 4697 w 5428"/>
              <a:gd name="T21" fmla="*/ 280 h 745"/>
              <a:gd name="T22" fmla="*/ 5184 w 5428"/>
              <a:gd name="T23" fmla="*/ 155 h 745"/>
              <a:gd name="T24" fmla="*/ 5428 w 5428"/>
              <a:gd name="T25" fmla="*/ 0 h 745"/>
              <a:gd name="connsiteX0" fmla="*/ 0 w 10000"/>
              <a:gd name="connsiteY0" fmla="*/ 698 h 9928"/>
              <a:gd name="connsiteX1" fmla="*/ 245 w 10000"/>
              <a:gd name="connsiteY1" fmla="*/ 2779 h 9928"/>
              <a:gd name="connsiteX2" fmla="*/ 1061 w 10000"/>
              <a:gd name="connsiteY2" fmla="*/ 3369 h 9928"/>
              <a:gd name="connsiteX3" fmla="*/ 3956 w 10000"/>
              <a:gd name="connsiteY3" fmla="*/ 6287 h 9928"/>
              <a:gd name="connsiteX4" fmla="*/ 5470 w 10000"/>
              <a:gd name="connsiteY4" fmla="*/ 6443 h 9928"/>
              <a:gd name="connsiteX5" fmla="*/ 5892 w 10000"/>
              <a:gd name="connsiteY5" fmla="*/ 9221 h 9928"/>
              <a:gd name="connsiteX6" fmla="*/ 6748 w 10000"/>
              <a:gd name="connsiteY6" fmla="*/ 9906 h 9928"/>
              <a:gd name="connsiteX7" fmla="*/ 7170 w 10000"/>
              <a:gd name="connsiteY7" fmla="*/ 8617 h 9928"/>
              <a:gd name="connsiteX8" fmla="*/ 7443 w 10000"/>
              <a:gd name="connsiteY8" fmla="*/ 6537 h 9928"/>
              <a:gd name="connsiteX9" fmla="*/ 7646 w 10000"/>
              <a:gd name="connsiteY9" fmla="*/ 5946 h 9928"/>
              <a:gd name="connsiteX10" fmla="*/ 8653 w 10000"/>
              <a:gd name="connsiteY10" fmla="*/ 3758 h 9928"/>
              <a:gd name="connsiteX11" fmla="*/ 9550 w 10000"/>
              <a:gd name="connsiteY11" fmla="*/ 2081 h 9928"/>
              <a:gd name="connsiteX12" fmla="*/ 10000 w 10000"/>
              <a:gd name="connsiteY12" fmla="*/ 0 h 9928"/>
              <a:gd name="connsiteX0" fmla="*/ 0 w 10000"/>
              <a:gd name="connsiteY0" fmla="*/ 703 h 10000"/>
              <a:gd name="connsiteX1" fmla="*/ 245 w 10000"/>
              <a:gd name="connsiteY1" fmla="*/ 2799 h 10000"/>
              <a:gd name="connsiteX2" fmla="*/ 1061 w 10000"/>
              <a:gd name="connsiteY2" fmla="*/ 3393 h 10000"/>
              <a:gd name="connsiteX3" fmla="*/ 3895 w 10000"/>
              <a:gd name="connsiteY3" fmla="*/ 8300 h 10000"/>
              <a:gd name="connsiteX4" fmla="*/ 5470 w 10000"/>
              <a:gd name="connsiteY4" fmla="*/ 6490 h 10000"/>
              <a:gd name="connsiteX5" fmla="*/ 5892 w 10000"/>
              <a:gd name="connsiteY5" fmla="*/ 9288 h 10000"/>
              <a:gd name="connsiteX6" fmla="*/ 6748 w 10000"/>
              <a:gd name="connsiteY6" fmla="*/ 9978 h 10000"/>
              <a:gd name="connsiteX7" fmla="*/ 7170 w 10000"/>
              <a:gd name="connsiteY7" fmla="*/ 8679 h 10000"/>
              <a:gd name="connsiteX8" fmla="*/ 7443 w 10000"/>
              <a:gd name="connsiteY8" fmla="*/ 6584 h 10000"/>
              <a:gd name="connsiteX9" fmla="*/ 7646 w 10000"/>
              <a:gd name="connsiteY9" fmla="*/ 5989 h 10000"/>
              <a:gd name="connsiteX10" fmla="*/ 8653 w 10000"/>
              <a:gd name="connsiteY10" fmla="*/ 3785 h 10000"/>
              <a:gd name="connsiteX11" fmla="*/ 9550 w 10000"/>
              <a:gd name="connsiteY11" fmla="*/ 2096 h 10000"/>
              <a:gd name="connsiteX12" fmla="*/ 10000 w 10000"/>
              <a:gd name="connsiteY12" fmla="*/ 0 h 10000"/>
              <a:gd name="connsiteX0" fmla="*/ 0 w 10000"/>
              <a:gd name="connsiteY0" fmla="*/ 703 h 10000"/>
              <a:gd name="connsiteX1" fmla="*/ 245 w 10000"/>
              <a:gd name="connsiteY1" fmla="*/ 2799 h 10000"/>
              <a:gd name="connsiteX2" fmla="*/ 1061 w 10000"/>
              <a:gd name="connsiteY2" fmla="*/ 3393 h 10000"/>
              <a:gd name="connsiteX3" fmla="*/ 3895 w 10000"/>
              <a:gd name="connsiteY3" fmla="*/ 8300 h 10000"/>
              <a:gd name="connsiteX4" fmla="*/ 5470 w 10000"/>
              <a:gd name="connsiteY4" fmla="*/ 6490 h 10000"/>
              <a:gd name="connsiteX5" fmla="*/ 5892 w 10000"/>
              <a:gd name="connsiteY5" fmla="*/ 9288 h 10000"/>
              <a:gd name="connsiteX6" fmla="*/ 6748 w 10000"/>
              <a:gd name="connsiteY6" fmla="*/ 9978 h 10000"/>
              <a:gd name="connsiteX7" fmla="*/ 7170 w 10000"/>
              <a:gd name="connsiteY7" fmla="*/ 8679 h 10000"/>
              <a:gd name="connsiteX8" fmla="*/ 7443 w 10000"/>
              <a:gd name="connsiteY8" fmla="*/ 6584 h 10000"/>
              <a:gd name="connsiteX9" fmla="*/ 7646 w 10000"/>
              <a:gd name="connsiteY9" fmla="*/ 5989 h 10000"/>
              <a:gd name="connsiteX10" fmla="*/ 8653 w 10000"/>
              <a:gd name="connsiteY10" fmla="*/ 3785 h 10000"/>
              <a:gd name="connsiteX11" fmla="*/ 9550 w 10000"/>
              <a:gd name="connsiteY11" fmla="*/ 2096 h 10000"/>
              <a:gd name="connsiteX12" fmla="*/ 10000 w 10000"/>
              <a:gd name="connsiteY12" fmla="*/ 0 h 10000"/>
              <a:gd name="connsiteX0" fmla="*/ 0 w 10000"/>
              <a:gd name="connsiteY0" fmla="*/ 703 h 9998"/>
              <a:gd name="connsiteX1" fmla="*/ 245 w 10000"/>
              <a:gd name="connsiteY1" fmla="*/ 2799 h 9998"/>
              <a:gd name="connsiteX2" fmla="*/ 1061 w 10000"/>
              <a:gd name="connsiteY2" fmla="*/ 3393 h 9998"/>
              <a:gd name="connsiteX3" fmla="*/ 3895 w 10000"/>
              <a:gd name="connsiteY3" fmla="*/ 8300 h 9998"/>
              <a:gd name="connsiteX4" fmla="*/ 5228 w 10000"/>
              <a:gd name="connsiteY4" fmla="*/ 6631 h 9998"/>
              <a:gd name="connsiteX5" fmla="*/ 5892 w 10000"/>
              <a:gd name="connsiteY5" fmla="*/ 9288 h 9998"/>
              <a:gd name="connsiteX6" fmla="*/ 6748 w 10000"/>
              <a:gd name="connsiteY6" fmla="*/ 9978 h 9998"/>
              <a:gd name="connsiteX7" fmla="*/ 7170 w 10000"/>
              <a:gd name="connsiteY7" fmla="*/ 8679 h 9998"/>
              <a:gd name="connsiteX8" fmla="*/ 7443 w 10000"/>
              <a:gd name="connsiteY8" fmla="*/ 6584 h 9998"/>
              <a:gd name="connsiteX9" fmla="*/ 7646 w 10000"/>
              <a:gd name="connsiteY9" fmla="*/ 5989 h 9998"/>
              <a:gd name="connsiteX10" fmla="*/ 8653 w 10000"/>
              <a:gd name="connsiteY10" fmla="*/ 3785 h 9998"/>
              <a:gd name="connsiteX11" fmla="*/ 9550 w 10000"/>
              <a:gd name="connsiteY11" fmla="*/ 2096 h 9998"/>
              <a:gd name="connsiteX12" fmla="*/ 10000 w 10000"/>
              <a:gd name="connsiteY12" fmla="*/ 0 h 9998"/>
              <a:gd name="connsiteX0" fmla="*/ 0 w 10000"/>
              <a:gd name="connsiteY0" fmla="*/ 703 h 10171"/>
              <a:gd name="connsiteX1" fmla="*/ 245 w 10000"/>
              <a:gd name="connsiteY1" fmla="*/ 2800 h 10171"/>
              <a:gd name="connsiteX2" fmla="*/ 1061 w 10000"/>
              <a:gd name="connsiteY2" fmla="*/ 3394 h 10171"/>
              <a:gd name="connsiteX3" fmla="*/ 3895 w 10000"/>
              <a:gd name="connsiteY3" fmla="*/ 8302 h 10171"/>
              <a:gd name="connsiteX4" fmla="*/ 5228 w 10000"/>
              <a:gd name="connsiteY4" fmla="*/ 6632 h 10171"/>
              <a:gd name="connsiteX5" fmla="*/ 5892 w 10000"/>
              <a:gd name="connsiteY5" fmla="*/ 9290 h 10171"/>
              <a:gd name="connsiteX6" fmla="*/ 6748 w 10000"/>
              <a:gd name="connsiteY6" fmla="*/ 9980 h 10171"/>
              <a:gd name="connsiteX7" fmla="*/ 7271 w 10000"/>
              <a:gd name="connsiteY7" fmla="*/ 6151 h 10171"/>
              <a:gd name="connsiteX8" fmla="*/ 7443 w 10000"/>
              <a:gd name="connsiteY8" fmla="*/ 6585 h 10171"/>
              <a:gd name="connsiteX9" fmla="*/ 7646 w 10000"/>
              <a:gd name="connsiteY9" fmla="*/ 5990 h 10171"/>
              <a:gd name="connsiteX10" fmla="*/ 8653 w 10000"/>
              <a:gd name="connsiteY10" fmla="*/ 3786 h 10171"/>
              <a:gd name="connsiteX11" fmla="*/ 9550 w 10000"/>
              <a:gd name="connsiteY11" fmla="*/ 2096 h 10171"/>
              <a:gd name="connsiteX12" fmla="*/ 10000 w 10000"/>
              <a:gd name="connsiteY12" fmla="*/ 0 h 10171"/>
              <a:gd name="connsiteX0" fmla="*/ 0 w 10000"/>
              <a:gd name="connsiteY0" fmla="*/ 703 h 10171"/>
              <a:gd name="connsiteX1" fmla="*/ 245 w 10000"/>
              <a:gd name="connsiteY1" fmla="*/ 2800 h 10171"/>
              <a:gd name="connsiteX2" fmla="*/ 1061 w 10000"/>
              <a:gd name="connsiteY2" fmla="*/ 3394 h 10171"/>
              <a:gd name="connsiteX3" fmla="*/ 3895 w 10000"/>
              <a:gd name="connsiteY3" fmla="*/ 8302 h 10171"/>
              <a:gd name="connsiteX4" fmla="*/ 5228 w 10000"/>
              <a:gd name="connsiteY4" fmla="*/ 6632 h 10171"/>
              <a:gd name="connsiteX5" fmla="*/ 5892 w 10000"/>
              <a:gd name="connsiteY5" fmla="*/ 9290 h 10171"/>
              <a:gd name="connsiteX6" fmla="*/ 6748 w 10000"/>
              <a:gd name="connsiteY6" fmla="*/ 9980 h 10171"/>
              <a:gd name="connsiteX7" fmla="*/ 7271 w 10000"/>
              <a:gd name="connsiteY7" fmla="*/ 6151 h 10171"/>
              <a:gd name="connsiteX8" fmla="*/ 7646 w 10000"/>
              <a:gd name="connsiteY8" fmla="*/ 5990 h 10171"/>
              <a:gd name="connsiteX9" fmla="*/ 8653 w 10000"/>
              <a:gd name="connsiteY9" fmla="*/ 3786 h 10171"/>
              <a:gd name="connsiteX10" fmla="*/ 9550 w 10000"/>
              <a:gd name="connsiteY10" fmla="*/ 2096 h 10171"/>
              <a:gd name="connsiteX11" fmla="*/ 10000 w 10000"/>
              <a:gd name="connsiteY11" fmla="*/ 0 h 10171"/>
              <a:gd name="connsiteX0" fmla="*/ 0 w 10000"/>
              <a:gd name="connsiteY0" fmla="*/ 703 h 10171"/>
              <a:gd name="connsiteX1" fmla="*/ 245 w 10000"/>
              <a:gd name="connsiteY1" fmla="*/ 2800 h 10171"/>
              <a:gd name="connsiteX2" fmla="*/ 1061 w 10000"/>
              <a:gd name="connsiteY2" fmla="*/ 3394 h 10171"/>
              <a:gd name="connsiteX3" fmla="*/ 3895 w 10000"/>
              <a:gd name="connsiteY3" fmla="*/ 8302 h 10171"/>
              <a:gd name="connsiteX4" fmla="*/ 5228 w 10000"/>
              <a:gd name="connsiteY4" fmla="*/ 6632 h 10171"/>
              <a:gd name="connsiteX5" fmla="*/ 5892 w 10000"/>
              <a:gd name="connsiteY5" fmla="*/ 9290 h 10171"/>
              <a:gd name="connsiteX6" fmla="*/ 6748 w 10000"/>
              <a:gd name="connsiteY6" fmla="*/ 9980 h 10171"/>
              <a:gd name="connsiteX7" fmla="*/ 7271 w 10000"/>
              <a:gd name="connsiteY7" fmla="*/ 6151 h 10171"/>
              <a:gd name="connsiteX8" fmla="*/ 7828 w 10000"/>
              <a:gd name="connsiteY8" fmla="*/ 789 h 10171"/>
              <a:gd name="connsiteX9" fmla="*/ 8653 w 10000"/>
              <a:gd name="connsiteY9" fmla="*/ 3786 h 10171"/>
              <a:gd name="connsiteX10" fmla="*/ 9550 w 10000"/>
              <a:gd name="connsiteY10" fmla="*/ 2096 h 10171"/>
              <a:gd name="connsiteX11" fmla="*/ 10000 w 10000"/>
              <a:gd name="connsiteY11" fmla="*/ 0 h 10171"/>
              <a:gd name="connsiteX0" fmla="*/ 0 w 10000"/>
              <a:gd name="connsiteY0" fmla="*/ 1068 h 10536"/>
              <a:gd name="connsiteX1" fmla="*/ 245 w 10000"/>
              <a:gd name="connsiteY1" fmla="*/ 3165 h 10536"/>
              <a:gd name="connsiteX2" fmla="*/ 1061 w 10000"/>
              <a:gd name="connsiteY2" fmla="*/ 3759 h 10536"/>
              <a:gd name="connsiteX3" fmla="*/ 3895 w 10000"/>
              <a:gd name="connsiteY3" fmla="*/ 8667 h 10536"/>
              <a:gd name="connsiteX4" fmla="*/ 5228 w 10000"/>
              <a:gd name="connsiteY4" fmla="*/ 6997 h 10536"/>
              <a:gd name="connsiteX5" fmla="*/ 5892 w 10000"/>
              <a:gd name="connsiteY5" fmla="*/ 9655 h 10536"/>
              <a:gd name="connsiteX6" fmla="*/ 6748 w 10000"/>
              <a:gd name="connsiteY6" fmla="*/ 10345 h 10536"/>
              <a:gd name="connsiteX7" fmla="*/ 7271 w 10000"/>
              <a:gd name="connsiteY7" fmla="*/ 6516 h 10536"/>
              <a:gd name="connsiteX8" fmla="*/ 7828 w 10000"/>
              <a:gd name="connsiteY8" fmla="*/ 1154 h 10536"/>
              <a:gd name="connsiteX9" fmla="*/ 9037 w 10000"/>
              <a:gd name="connsiteY9" fmla="*/ 75 h 10536"/>
              <a:gd name="connsiteX10" fmla="*/ 9550 w 10000"/>
              <a:gd name="connsiteY10" fmla="*/ 2461 h 10536"/>
              <a:gd name="connsiteX11" fmla="*/ 10000 w 10000"/>
              <a:gd name="connsiteY11" fmla="*/ 365 h 10536"/>
              <a:gd name="connsiteX0" fmla="*/ 0 w 10000"/>
              <a:gd name="connsiteY0" fmla="*/ 1275 h 10743"/>
              <a:gd name="connsiteX1" fmla="*/ 245 w 10000"/>
              <a:gd name="connsiteY1" fmla="*/ 3372 h 10743"/>
              <a:gd name="connsiteX2" fmla="*/ 1061 w 10000"/>
              <a:gd name="connsiteY2" fmla="*/ 3966 h 10743"/>
              <a:gd name="connsiteX3" fmla="*/ 3895 w 10000"/>
              <a:gd name="connsiteY3" fmla="*/ 8874 h 10743"/>
              <a:gd name="connsiteX4" fmla="*/ 5228 w 10000"/>
              <a:gd name="connsiteY4" fmla="*/ 7204 h 10743"/>
              <a:gd name="connsiteX5" fmla="*/ 5892 w 10000"/>
              <a:gd name="connsiteY5" fmla="*/ 9862 h 10743"/>
              <a:gd name="connsiteX6" fmla="*/ 6748 w 10000"/>
              <a:gd name="connsiteY6" fmla="*/ 10552 h 10743"/>
              <a:gd name="connsiteX7" fmla="*/ 7271 w 10000"/>
              <a:gd name="connsiteY7" fmla="*/ 6723 h 10743"/>
              <a:gd name="connsiteX8" fmla="*/ 7828 w 10000"/>
              <a:gd name="connsiteY8" fmla="*/ 1361 h 10743"/>
              <a:gd name="connsiteX9" fmla="*/ 9037 w 10000"/>
              <a:gd name="connsiteY9" fmla="*/ 282 h 10743"/>
              <a:gd name="connsiteX10" fmla="*/ 9752 w 10000"/>
              <a:gd name="connsiteY10" fmla="*/ 138 h 10743"/>
              <a:gd name="connsiteX11" fmla="*/ 10000 w 10000"/>
              <a:gd name="connsiteY11" fmla="*/ 572 h 10743"/>
              <a:gd name="connsiteX0" fmla="*/ 0 w 10000"/>
              <a:gd name="connsiteY0" fmla="*/ 1275 h 12459"/>
              <a:gd name="connsiteX1" fmla="*/ 245 w 10000"/>
              <a:gd name="connsiteY1" fmla="*/ 3372 h 12459"/>
              <a:gd name="connsiteX2" fmla="*/ 1061 w 10000"/>
              <a:gd name="connsiteY2" fmla="*/ 3966 h 12459"/>
              <a:gd name="connsiteX3" fmla="*/ 3895 w 10000"/>
              <a:gd name="connsiteY3" fmla="*/ 8874 h 12459"/>
              <a:gd name="connsiteX4" fmla="*/ 5228 w 10000"/>
              <a:gd name="connsiteY4" fmla="*/ 7204 h 12459"/>
              <a:gd name="connsiteX5" fmla="*/ 5892 w 10000"/>
              <a:gd name="connsiteY5" fmla="*/ 9862 h 12459"/>
              <a:gd name="connsiteX6" fmla="*/ 6667 w 10000"/>
              <a:gd name="connsiteY6" fmla="*/ 12379 h 12459"/>
              <a:gd name="connsiteX7" fmla="*/ 7271 w 10000"/>
              <a:gd name="connsiteY7" fmla="*/ 6723 h 12459"/>
              <a:gd name="connsiteX8" fmla="*/ 7828 w 10000"/>
              <a:gd name="connsiteY8" fmla="*/ 1361 h 12459"/>
              <a:gd name="connsiteX9" fmla="*/ 9037 w 10000"/>
              <a:gd name="connsiteY9" fmla="*/ 282 h 12459"/>
              <a:gd name="connsiteX10" fmla="*/ 9752 w 10000"/>
              <a:gd name="connsiteY10" fmla="*/ 138 h 12459"/>
              <a:gd name="connsiteX11" fmla="*/ 10000 w 10000"/>
              <a:gd name="connsiteY11" fmla="*/ 572 h 12459"/>
              <a:gd name="connsiteX0" fmla="*/ 0 w 10000"/>
              <a:gd name="connsiteY0" fmla="*/ 1275 h 12807"/>
              <a:gd name="connsiteX1" fmla="*/ 245 w 10000"/>
              <a:gd name="connsiteY1" fmla="*/ 3372 h 12807"/>
              <a:gd name="connsiteX2" fmla="*/ 1061 w 10000"/>
              <a:gd name="connsiteY2" fmla="*/ 3966 h 12807"/>
              <a:gd name="connsiteX3" fmla="*/ 3895 w 10000"/>
              <a:gd name="connsiteY3" fmla="*/ 8874 h 12807"/>
              <a:gd name="connsiteX4" fmla="*/ 5228 w 10000"/>
              <a:gd name="connsiteY4" fmla="*/ 7204 h 12807"/>
              <a:gd name="connsiteX5" fmla="*/ 6013 w 10000"/>
              <a:gd name="connsiteY5" fmla="*/ 11830 h 12807"/>
              <a:gd name="connsiteX6" fmla="*/ 6667 w 10000"/>
              <a:gd name="connsiteY6" fmla="*/ 12379 h 12807"/>
              <a:gd name="connsiteX7" fmla="*/ 7271 w 10000"/>
              <a:gd name="connsiteY7" fmla="*/ 6723 h 12807"/>
              <a:gd name="connsiteX8" fmla="*/ 7828 w 10000"/>
              <a:gd name="connsiteY8" fmla="*/ 1361 h 12807"/>
              <a:gd name="connsiteX9" fmla="*/ 9037 w 10000"/>
              <a:gd name="connsiteY9" fmla="*/ 282 h 12807"/>
              <a:gd name="connsiteX10" fmla="*/ 9752 w 10000"/>
              <a:gd name="connsiteY10" fmla="*/ 138 h 12807"/>
              <a:gd name="connsiteX11" fmla="*/ 10000 w 10000"/>
              <a:gd name="connsiteY11" fmla="*/ 572 h 12807"/>
              <a:gd name="connsiteX0" fmla="*/ 0 w 9752"/>
              <a:gd name="connsiteY0" fmla="*/ 1137 h 12669"/>
              <a:gd name="connsiteX1" fmla="*/ 245 w 9752"/>
              <a:gd name="connsiteY1" fmla="*/ 3234 h 12669"/>
              <a:gd name="connsiteX2" fmla="*/ 1061 w 9752"/>
              <a:gd name="connsiteY2" fmla="*/ 3828 h 12669"/>
              <a:gd name="connsiteX3" fmla="*/ 3895 w 9752"/>
              <a:gd name="connsiteY3" fmla="*/ 8736 h 12669"/>
              <a:gd name="connsiteX4" fmla="*/ 5228 w 9752"/>
              <a:gd name="connsiteY4" fmla="*/ 7066 h 12669"/>
              <a:gd name="connsiteX5" fmla="*/ 6013 w 9752"/>
              <a:gd name="connsiteY5" fmla="*/ 11692 h 12669"/>
              <a:gd name="connsiteX6" fmla="*/ 6667 w 9752"/>
              <a:gd name="connsiteY6" fmla="*/ 12241 h 12669"/>
              <a:gd name="connsiteX7" fmla="*/ 7271 w 9752"/>
              <a:gd name="connsiteY7" fmla="*/ 6585 h 12669"/>
              <a:gd name="connsiteX8" fmla="*/ 7828 w 9752"/>
              <a:gd name="connsiteY8" fmla="*/ 1223 h 12669"/>
              <a:gd name="connsiteX9" fmla="*/ 9037 w 9752"/>
              <a:gd name="connsiteY9" fmla="*/ 144 h 12669"/>
              <a:gd name="connsiteX10" fmla="*/ 9752 w 9752"/>
              <a:gd name="connsiteY10" fmla="*/ 0 h 12669"/>
              <a:gd name="connsiteX0" fmla="*/ 0 w 10642"/>
              <a:gd name="connsiteY0" fmla="*/ 1896 h 10999"/>
              <a:gd name="connsiteX1" fmla="*/ 251 w 10642"/>
              <a:gd name="connsiteY1" fmla="*/ 3552 h 10999"/>
              <a:gd name="connsiteX2" fmla="*/ 1088 w 10642"/>
              <a:gd name="connsiteY2" fmla="*/ 4021 h 10999"/>
              <a:gd name="connsiteX3" fmla="*/ 3994 w 10642"/>
              <a:gd name="connsiteY3" fmla="*/ 7895 h 10999"/>
              <a:gd name="connsiteX4" fmla="*/ 5361 w 10642"/>
              <a:gd name="connsiteY4" fmla="*/ 6576 h 10999"/>
              <a:gd name="connsiteX5" fmla="*/ 6166 w 10642"/>
              <a:gd name="connsiteY5" fmla="*/ 10228 h 10999"/>
              <a:gd name="connsiteX6" fmla="*/ 6837 w 10642"/>
              <a:gd name="connsiteY6" fmla="*/ 10661 h 10999"/>
              <a:gd name="connsiteX7" fmla="*/ 7456 w 10642"/>
              <a:gd name="connsiteY7" fmla="*/ 6197 h 10999"/>
              <a:gd name="connsiteX8" fmla="*/ 8027 w 10642"/>
              <a:gd name="connsiteY8" fmla="*/ 1964 h 10999"/>
              <a:gd name="connsiteX9" fmla="*/ 9267 w 10642"/>
              <a:gd name="connsiteY9" fmla="*/ 1113 h 10999"/>
              <a:gd name="connsiteX10" fmla="*/ 10642 w 10642"/>
              <a:gd name="connsiteY10" fmla="*/ 0 h 10999"/>
              <a:gd name="connsiteX0" fmla="*/ 0 w 10642"/>
              <a:gd name="connsiteY0" fmla="*/ 1896 h 10999"/>
              <a:gd name="connsiteX1" fmla="*/ 251 w 10642"/>
              <a:gd name="connsiteY1" fmla="*/ 3552 h 10999"/>
              <a:gd name="connsiteX2" fmla="*/ 1709 w 10642"/>
              <a:gd name="connsiteY2" fmla="*/ 6573 h 10999"/>
              <a:gd name="connsiteX3" fmla="*/ 3994 w 10642"/>
              <a:gd name="connsiteY3" fmla="*/ 7895 h 10999"/>
              <a:gd name="connsiteX4" fmla="*/ 5361 w 10642"/>
              <a:gd name="connsiteY4" fmla="*/ 6576 h 10999"/>
              <a:gd name="connsiteX5" fmla="*/ 6166 w 10642"/>
              <a:gd name="connsiteY5" fmla="*/ 10228 h 10999"/>
              <a:gd name="connsiteX6" fmla="*/ 6837 w 10642"/>
              <a:gd name="connsiteY6" fmla="*/ 10661 h 10999"/>
              <a:gd name="connsiteX7" fmla="*/ 7456 w 10642"/>
              <a:gd name="connsiteY7" fmla="*/ 6197 h 10999"/>
              <a:gd name="connsiteX8" fmla="*/ 8027 w 10642"/>
              <a:gd name="connsiteY8" fmla="*/ 1964 h 10999"/>
              <a:gd name="connsiteX9" fmla="*/ 9267 w 10642"/>
              <a:gd name="connsiteY9" fmla="*/ 1113 h 10999"/>
              <a:gd name="connsiteX10" fmla="*/ 10642 w 10642"/>
              <a:gd name="connsiteY10" fmla="*/ 0 h 10999"/>
              <a:gd name="connsiteX0" fmla="*/ 0 w 11325"/>
              <a:gd name="connsiteY0" fmla="*/ 787 h 10999"/>
              <a:gd name="connsiteX1" fmla="*/ 934 w 11325"/>
              <a:gd name="connsiteY1" fmla="*/ 3552 h 10999"/>
              <a:gd name="connsiteX2" fmla="*/ 2392 w 11325"/>
              <a:gd name="connsiteY2" fmla="*/ 6573 h 10999"/>
              <a:gd name="connsiteX3" fmla="*/ 4677 w 11325"/>
              <a:gd name="connsiteY3" fmla="*/ 7895 h 10999"/>
              <a:gd name="connsiteX4" fmla="*/ 6044 w 11325"/>
              <a:gd name="connsiteY4" fmla="*/ 6576 h 10999"/>
              <a:gd name="connsiteX5" fmla="*/ 6849 w 11325"/>
              <a:gd name="connsiteY5" fmla="*/ 10228 h 10999"/>
              <a:gd name="connsiteX6" fmla="*/ 7520 w 11325"/>
              <a:gd name="connsiteY6" fmla="*/ 10661 h 10999"/>
              <a:gd name="connsiteX7" fmla="*/ 8139 w 11325"/>
              <a:gd name="connsiteY7" fmla="*/ 6197 h 10999"/>
              <a:gd name="connsiteX8" fmla="*/ 8710 w 11325"/>
              <a:gd name="connsiteY8" fmla="*/ 1964 h 10999"/>
              <a:gd name="connsiteX9" fmla="*/ 9950 w 11325"/>
              <a:gd name="connsiteY9" fmla="*/ 1113 h 10999"/>
              <a:gd name="connsiteX10" fmla="*/ 11325 w 11325"/>
              <a:gd name="connsiteY10" fmla="*/ 0 h 10999"/>
              <a:gd name="connsiteX0" fmla="*/ 0 w 11325"/>
              <a:gd name="connsiteY0" fmla="*/ 787 h 10999"/>
              <a:gd name="connsiteX1" fmla="*/ 934 w 11325"/>
              <a:gd name="connsiteY1" fmla="*/ 3552 h 10999"/>
              <a:gd name="connsiteX2" fmla="*/ 2392 w 11325"/>
              <a:gd name="connsiteY2" fmla="*/ 6573 h 10999"/>
              <a:gd name="connsiteX3" fmla="*/ 4532 w 11325"/>
              <a:gd name="connsiteY3" fmla="*/ 9892 h 10999"/>
              <a:gd name="connsiteX4" fmla="*/ 6044 w 11325"/>
              <a:gd name="connsiteY4" fmla="*/ 6576 h 10999"/>
              <a:gd name="connsiteX5" fmla="*/ 6849 w 11325"/>
              <a:gd name="connsiteY5" fmla="*/ 10228 h 10999"/>
              <a:gd name="connsiteX6" fmla="*/ 7520 w 11325"/>
              <a:gd name="connsiteY6" fmla="*/ 10661 h 10999"/>
              <a:gd name="connsiteX7" fmla="*/ 8139 w 11325"/>
              <a:gd name="connsiteY7" fmla="*/ 6197 h 10999"/>
              <a:gd name="connsiteX8" fmla="*/ 8710 w 11325"/>
              <a:gd name="connsiteY8" fmla="*/ 1964 h 10999"/>
              <a:gd name="connsiteX9" fmla="*/ 9950 w 11325"/>
              <a:gd name="connsiteY9" fmla="*/ 1113 h 10999"/>
              <a:gd name="connsiteX10" fmla="*/ 11325 w 11325"/>
              <a:gd name="connsiteY10" fmla="*/ 0 h 10999"/>
              <a:gd name="connsiteX0" fmla="*/ 0 w 11325"/>
              <a:gd name="connsiteY0" fmla="*/ 787 h 10950"/>
              <a:gd name="connsiteX1" fmla="*/ 934 w 11325"/>
              <a:gd name="connsiteY1" fmla="*/ 3552 h 10950"/>
              <a:gd name="connsiteX2" fmla="*/ 2392 w 11325"/>
              <a:gd name="connsiteY2" fmla="*/ 6573 h 10950"/>
              <a:gd name="connsiteX3" fmla="*/ 4532 w 11325"/>
              <a:gd name="connsiteY3" fmla="*/ 9892 h 10950"/>
              <a:gd name="connsiteX4" fmla="*/ 5961 w 11325"/>
              <a:gd name="connsiteY4" fmla="*/ 7907 h 10950"/>
              <a:gd name="connsiteX5" fmla="*/ 6849 w 11325"/>
              <a:gd name="connsiteY5" fmla="*/ 10228 h 10950"/>
              <a:gd name="connsiteX6" fmla="*/ 7520 w 11325"/>
              <a:gd name="connsiteY6" fmla="*/ 10661 h 10950"/>
              <a:gd name="connsiteX7" fmla="*/ 8139 w 11325"/>
              <a:gd name="connsiteY7" fmla="*/ 6197 h 10950"/>
              <a:gd name="connsiteX8" fmla="*/ 8710 w 11325"/>
              <a:gd name="connsiteY8" fmla="*/ 1964 h 10950"/>
              <a:gd name="connsiteX9" fmla="*/ 9950 w 11325"/>
              <a:gd name="connsiteY9" fmla="*/ 1113 h 10950"/>
              <a:gd name="connsiteX10" fmla="*/ 11325 w 11325"/>
              <a:gd name="connsiteY10" fmla="*/ 0 h 10950"/>
              <a:gd name="connsiteX0" fmla="*/ 0 w 11325"/>
              <a:gd name="connsiteY0" fmla="*/ 787 h 12132"/>
              <a:gd name="connsiteX1" fmla="*/ 934 w 11325"/>
              <a:gd name="connsiteY1" fmla="*/ 3552 h 12132"/>
              <a:gd name="connsiteX2" fmla="*/ 2392 w 11325"/>
              <a:gd name="connsiteY2" fmla="*/ 6573 h 12132"/>
              <a:gd name="connsiteX3" fmla="*/ 4532 w 11325"/>
              <a:gd name="connsiteY3" fmla="*/ 9892 h 12132"/>
              <a:gd name="connsiteX4" fmla="*/ 5961 w 11325"/>
              <a:gd name="connsiteY4" fmla="*/ 7907 h 12132"/>
              <a:gd name="connsiteX5" fmla="*/ 6725 w 11325"/>
              <a:gd name="connsiteY5" fmla="*/ 12003 h 12132"/>
              <a:gd name="connsiteX6" fmla="*/ 7520 w 11325"/>
              <a:gd name="connsiteY6" fmla="*/ 10661 h 12132"/>
              <a:gd name="connsiteX7" fmla="*/ 8139 w 11325"/>
              <a:gd name="connsiteY7" fmla="*/ 6197 h 12132"/>
              <a:gd name="connsiteX8" fmla="*/ 8710 w 11325"/>
              <a:gd name="connsiteY8" fmla="*/ 1964 h 12132"/>
              <a:gd name="connsiteX9" fmla="*/ 9950 w 11325"/>
              <a:gd name="connsiteY9" fmla="*/ 1113 h 12132"/>
              <a:gd name="connsiteX10" fmla="*/ 11325 w 11325"/>
              <a:gd name="connsiteY10" fmla="*/ 0 h 12132"/>
              <a:gd name="connsiteX0" fmla="*/ 0 w 11325"/>
              <a:gd name="connsiteY0" fmla="*/ 787 h 12337"/>
              <a:gd name="connsiteX1" fmla="*/ 934 w 11325"/>
              <a:gd name="connsiteY1" fmla="*/ 3552 h 12337"/>
              <a:gd name="connsiteX2" fmla="*/ 2392 w 11325"/>
              <a:gd name="connsiteY2" fmla="*/ 6573 h 12337"/>
              <a:gd name="connsiteX3" fmla="*/ 4532 w 11325"/>
              <a:gd name="connsiteY3" fmla="*/ 9892 h 12337"/>
              <a:gd name="connsiteX4" fmla="*/ 5961 w 11325"/>
              <a:gd name="connsiteY4" fmla="*/ 7907 h 12337"/>
              <a:gd name="connsiteX5" fmla="*/ 6725 w 11325"/>
              <a:gd name="connsiteY5" fmla="*/ 12003 h 12337"/>
              <a:gd name="connsiteX6" fmla="*/ 7582 w 11325"/>
              <a:gd name="connsiteY6" fmla="*/ 11438 h 12337"/>
              <a:gd name="connsiteX7" fmla="*/ 8139 w 11325"/>
              <a:gd name="connsiteY7" fmla="*/ 6197 h 12337"/>
              <a:gd name="connsiteX8" fmla="*/ 8710 w 11325"/>
              <a:gd name="connsiteY8" fmla="*/ 1964 h 12337"/>
              <a:gd name="connsiteX9" fmla="*/ 9950 w 11325"/>
              <a:gd name="connsiteY9" fmla="*/ 1113 h 12337"/>
              <a:gd name="connsiteX10" fmla="*/ 11325 w 11325"/>
              <a:gd name="connsiteY10" fmla="*/ 0 h 12337"/>
              <a:gd name="connsiteX0" fmla="*/ 0 w 11325"/>
              <a:gd name="connsiteY0" fmla="*/ 787 h 12337"/>
              <a:gd name="connsiteX1" fmla="*/ 934 w 11325"/>
              <a:gd name="connsiteY1" fmla="*/ 3552 h 12337"/>
              <a:gd name="connsiteX2" fmla="*/ 2392 w 11325"/>
              <a:gd name="connsiteY2" fmla="*/ 6573 h 12337"/>
              <a:gd name="connsiteX3" fmla="*/ 4739 w 11325"/>
              <a:gd name="connsiteY3" fmla="*/ 10558 h 12337"/>
              <a:gd name="connsiteX4" fmla="*/ 5961 w 11325"/>
              <a:gd name="connsiteY4" fmla="*/ 7907 h 12337"/>
              <a:gd name="connsiteX5" fmla="*/ 6725 w 11325"/>
              <a:gd name="connsiteY5" fmla="*/ 12003 h 12337"/>
              <a:gd name="connsiteX6" fmla="*/ 7582 w 11325"/>
              <a:gd name="connsiteY6" fmla="*/ 11438 h 12337"/>
              <a:gd name="connsiteX7" fmla="*/ 8139 w 11325"/>
              <a:gd name="connsiteY7" fmla="*/ 6197 h 12337"/>
              <a:gd name="connsiteX8" fmla="*/ 8710 w 11325"/>
              <a:gd name="connsiteY8" fmla="*/ 1964 h 12337"/>
              <a:gd name="connsiteX9" fmla="*/ 9950 w 11325"/>
              <a:gd name="connsiteY9" fmla="*/ 1113 h 12337"/>
              <a:gd name="connsiteX10" fmla="*/ 11325 w 11325"/>
              <a:gd name="connsiteY10" fmla="*/ 0 h 12337"/>
              <a:gd name="connsiteX0" fmla="*/ 0 w 11325"/>
              <a:gd name="connsiteY0" fmla="*/ 787 h 12337"/>
              <a:gd name="connsiteX1" fmla="*/ 934 w 11325"/>
              <a:gd name="connsiteY1" fmla="*/ 3552 h 12337"/>
              <a:gd name="connsiteX2" fmla="*/ 2392 w 11325"/>
              <a:gd name="connsiteY2" fmla="*/ 6573 h 12337"/>
              <a:gd name="connsiteX3" fmla="*/ 4387 w 11325"/>
              <a:gd name="connsiteY3" fmla="*/ 11446 h 12337"/>
              <a:gd name="connsiteX4" fmla="*/ 5961 w 11325"/>
              <a:gd name="connsiteY4" fmla="*/ 7907 h 12337"/>
              <a:gd name="connsiteX5" fmla="*/ 6725 w 11325"/>
              <a:gd name="connsiteY5" fmla="*/ 12003 h 12337"/>
              <a:gd name="connsiteX6" fmla="*/ 7582 w 11325"/>
              <a:gd name="connsiteY6" fmla="*/ 11438 h 12337"/>
              <a:gd name="connsiteX7" fmla="*/ 8139 w 11325"/>
              <a:gd name="connsiteY7" fmla="*/ 6197 h 12337"/>
              <a:gd name="connsiteX8" fmla="*/ 8710 w 11325"/>
              <a:gd name="connsiteY8" fmla="*/ 1964 h 12337"/>
              <a:gd name="connsiteX9" fmla="*/ 9950 w 11325"/>
              <a:gd name="connsiteY9" fmla="*/ 1113 h 12337"/>
              <a:gd name="connsiteX10" fmla="*/ 11325 w 11325"/>
              <a:gd name="connsiteY10" fmla="*/ 0 h 12337"/>
              <a:gd name="connsiteX0" fmla="*/ 0 w 11325"/>
              <a:gd name="connsiteY0" fmla="*/ 787 h 12337"/>
              <a:gd name="connsiteX1" fmla="*/ 934 w 11325"/>
              <a:gd name="connsiteY1" fmla="*/ 3552 h 12337"/>
              <a:gd name="connsiteX2" fmla="*/ 2392 w 11325"/>
              <a:gd name="connsiteY2" fmla="*/ 6573 h 12337"/>
              <a:gd name="connsiteX3" fmla="*/ 4387 w 11325"/>
              <a:gd name="connsiteY3" fmla="*/ 11446 h 12337"/>
              <a:gd name="connsiteX4" fmla="*/ 5588 w 11325"/>
              <a:gd name="connsiteY4" fmla="*/ 7907 h 12337"/>
              <a:gd name="connsiteX5" fmla="*/ 6725 w 11325"/>
              <a:gd name="connsiteY5" fmla="*/ 12003 h 12337"/>
              <a:gd name="connsiteX6" fmla="*/ 7582 w 11325"/>
              <a:gd name="connsiteY6" fmla="*/ 11438 h 12337"/>
              <a:gd name="connsiteX7" fmla="*/ 8139 w 11325"/>
              <a:gd name="connsiteY7" fmla="*/ 6197 h 12337"/>
              <a:gd name="connsiteX8" fmla="*/ 8710 w 11325"/>
              <a:gd name="connsiteY8" fmla="*/ 1964 h 12337"/>
              <a:gd name="connsiteX9" fmla="*/ 9950 w 11325"/>
              <a:gd name="connsiteY9" fmla="*/ 1113 h 12337"/>
              <a:gd name="connsiteX10" fmla="*/ 11325 w 11325"/>
              <a:gd name="connsiteY10" fmla="*/ 0 h 12337"/>
              <a:gd name="connsiteX0" fmla="*/ 0 w 11325"/>
              <a:gd name="connsiteY0" fmla="*/ 787 h 12419"/>
              <a:gd name="connsiteX1" fmla="*/ 934 w 11325"/>
              <a:gd name="connsiteY1" fmla="*/ 3552 h 12419"/>
              <a:gd name="connsiteX2" fmla="*/ 2392 w 11325"/>
              <a:gd name="connsiteY2" fmla="*/ 6573 h 12419"/>
              <a:gd name="connsiteX3" fmla="*/ 4387 w 11325"/>
              <a:gd name="connsiteY3" fmla="*/ 11446 h 12419"/>
              <a:gd name="connsiteX4" fmla="*/ 5588 w 11325"/>
              <a:gd name="connsiteY4" fmla="*/ 7907 h 12419"/>
              <a:gd name="connsiteX5" fmla="*/ 6269 w 11325"/>
              <a:gd name="connsiteY5" fmla="*/ 12114 h 12419"/>
              <a:gd name="connsiteX6" fmla="*/ 7582 w 11325"/>
              <a:gd name="connsiteY6" fmla="*/ 11438 h 12419"/>
              <a:gd name="connsiteX7" fmla="*/ 8139 w 11325"/>
              <a:gd name="connsiteY7" fmla="*/ 6197 h 12419"/>
              <a:gd name="connsiteX8" fmla="*/ 8710 w 11325"/>
              <a:gd name="connsiteY8" fmla="*/ 1964 h 12419"/>
              <a:gd name="connsiteX9" fmla="*/ 9950 w 11325"/>
              <a:gd name="connsiteY9" fmla="*/ 1113 h 12419"/>
              <a:gd name="connsiteX10" fmla="*/ 11325 w 11325"/>
              <a:gd name="connsiteY10" fmla="*/ 0 h 12419"/>
              <a:gd name="connsiteX0" fmla="*/ 0 w 11325"/>
              <a:gd name="connsiteY0" fmla="*/ 787 h 12338"/>
              <a:gd name="connsiteX1" fmla="*/ 934 w 11325"/>
              <a:gd name="connsiteY1" fmla="*/ 3552 h 12338"/>
              <a:gd name="connsiteX2" fmla="*/ 2392 w 11325"/>
              <a:gd name="connsiteY2" fmla="*/ 6573 h 12338"/>
              <a:gd name="connsiteX3" fmla="*/ 4387 w 11325"/>
              <a:gd name="connsiteY3" fmla="*/ 11446 h 12338"/>
              <a:gd name="connsiteX4" fmla="*/ 5464 w 11325"/>
              <a:gd name="connsiteY4" fmla="*/ 9016 h 12338"/>
              <a:gd name="connsiteX5" fmla="*/ 6269 w 11325"/>
              <a:gd name="connsiteY5" fmla="*/ 12114 h 12338"/>
              <a:gd name="connsiteX6" fmla="*/ 7582 w 11325"/>
              <a:gd name="connsiteY6" fmla="*/ 11438 h 12338"/>
              <a:gd name="connsiteX7" fmla="*/ 8139 w 11325"/>
              <a:gd name="connsiteY7" fmla="*/ 6197 h 12338"/>
              <a:gd name="connsiteX8" fmla="*/ 8710 w 11325"/>
              <a:gd name="connsiteY8" fmla="*/ 1964 h 12338"/>
              <a:gd name="connsiteX9" fmla="*/ 9950 w 11325"/>
              <a:gd name="connsiteY9" fmla="*/ 1113 h 12338"/>
              <a:gd name="connsiteX10" fmla="*/ 11325 w 11325"/>
              <a:gd name="connsiteY10" fmla="*/ 0 h 12338"/>
              <a:gd name="connsiteX0" fmla="*/ 0 w 11325"/>
              <a:gd name="connsiteY0" fmla="*/ 787 h 12338"/>
              <a:gd name="connsiteX1" fmla="*/ 934 w 11325"/>
              <a:gd name="connsiteY1" fmla="*/ 3552 h 12338"/>
              <a:gd name="connsiteX2" fmla="*/ 2102 w 11325"/>
              <a:gd name="connsiteY2" fmla="*/ 7461 h 12338"/>
              <a:gd name="connsiteX3" fmla="*/ 4387 w 11325"/>
              <a:gd name="connsiteY3" fmla="*/ 11446 h 12338"/>
              <a:gd name="connsiteX4" fmla="*/ 5464 w 11325"/>
              <a:gd name="connsiteY4" fmla="*/ 9016 h 12338"/>
              <a:gd name="connsiteX5" fmla="*/ 6269 w 11325"/>
              <a:gd name="connsiteY5" fmla="*/ 12114 h 12338"/>
              <a:gd name="connsiteX6" fmla="*/ 7582 w 11325"/>
              <a:gd name="connsiteY6" fmla="*/ 11438 h 12338"/>
              <a:gd name="connsiteX7" fmla="*/ 8139 w 11325"/>
              <a:gd name="connsiteY7" fmla="*/ 6197 h 12338"/>
              <a:gd name="connsiteX8" fmla="*/ 8710 w 11325"/>
              <a:gd name="connsiteY8" fmla="*/ 1964 h 12338"/>
              <a:gd name="connsiteX9" fmla="*/ 9950 w 11325"/>
              <a:gd name="connsiteY9" fmla="*/ 1113 h 12338"/>
              <a:gd name="connsiteX10" fmla="*/ 11325 w 11325"/>
              <a:gd name="connsiteY10" fmla="*/ 0 h 12338"/>
              <a:gd name="connsiteX0" fmla="*/ 0 w 11325"/>
              <a:gd name="connsiteY0" fmla="*/ 787 h 12338"/>
              <a:gd name="connsiteX1" fmla="*/ 686 w 11325"/>
              <a:gd name="connsiteY1" fmla="*/ 4218 h 12338"/>
              <a:gd name="connsiteX2" fmla="*/ 2102 w 11325"/>
              <a:gd name="connsiteY2" fmla="*/ 7461 h 12338"/>
              <a:gd name="connsiteX3" fmla="*/ 4387 w 11325"/>
              <a:gd name="connsiteY3" fmla="*/ 11446 h 12338"/>
              <a:gd name="connsiteX4" fmla="*/ 5464 w 11325"/>
              <a:gd name="connsiteY4" fmla="*/ 9016 h 12338"/>
              <a:gd name="connsiteX5" fmla="*/ 6269 w 11325"/>
              <a:gd name="connsiteY5" fmla="*/ 12114 h 12338"/>
              <a:gd name="connsiteX6" fmla="*/ 7582 w 11325"/>
              <a:gd name="connsiteY6" fmla="*/ 11438 h 12338"/>
              <a:gd name="connsiteX7" fmla="*/ 8139 w 11325"/>
              <a:gd name="connsiteY7" fmla="*/ 6197 h 12338"/>
              <a:gd name="connsiteX8" fmla="*/ 8710 w 11325"/>
              <a:gd name="connsiteY8" fmla="*/ 1964 h 12338"/>
              <a:gd name="connsiteX9" fmla="*/ 9950 w 11325"/>
              <a:gd name="connsiteY9" fmla="*/ 1113 h 12338"/>
              <a:gd name="connsiteX10" fmla="*/ 11325 w 11325"/>
              <a:gd name="connsiteY10" fmla="*/ 0 h 12338"/>
              <a:gd name="connsiteX0" fmla="*/ 183 w 11508"/>
              <a:gd name="connsiteY0" fmla="*/ 787 h 12338"/>
              <a:gd name="connsiteX1" fmla="*/ 27 w 11508"/>
              <a:gd name="connsiteY1" fmla="*/ 1118 h 12338"/>
              <a:gd name="connsiteX2" fmla="*/ 869 w 11508"/>
              <a:gd name="connsiteY2" fmla="*/ 4218 h 12338"/>
              <a:gd name="connsiteX3" fmla="*/ 2285 w 11508"/>
              <a:gd name="connsiteY3" fmla="*/ 7461 h 12338"/>
              <a:gd name="connsiteX4" fmla="*/ 4570 w 11508"/>
              <a:gd name="connsiteY4" fmla="*/ 11446 h 12338"/>
              <a:gd name="connsiteX5" fmla="*/ 5647 w 11508"/>
              <a:gd name="connsiteY5" fmla="*/ 9016 h 12338"/>
              <a:gd name="connsiteX6" fmla="*/ 6452 w 11508"/>
              <a:gd name="connsiteY6" fmla="*/ 12114 h 12338"/>
              <a:gd name="connsiteX7" fmla="*/ 7765 w 11508"/>
              <a:gd name="connsiteY7" fmla="*/ 11438 h 12338"/>
              <a:gd name="connsiteX8" fmla="*/ 8322 w 11508"/>
              <a:gd name="connsiteY8" fmla="*/ 6197 h 12338"/>
              <a:gd name="connsiteX9" fmla="*/ 8893 w 11508"/>
              <a:gd name="connsiteY9" fmla="*/ 1964 h 12338"/>
              <a:gd name="connsiteX10" fmla="*/ 10133 w 11508"/>
              <a:gd name="connsiteY10" fmla="*/ 1113 h 12338"/>
              <a:gd name="connsiteX11" fmla="*/ 11508 w 11508"/>
              <a:gd name="connsiteY11" fmla="*/ 0 h 12338"/>
              <a:gd name="connsiteX0" fmla="*/ 0 w 11481"/>
              <a:gd name="connsiteY0" fmla="*/ 1118 h 12338"/>
              <a:gd name="connsiteX1" fmla="*/ 842 w 11481"/>
              <a:gd name="connsiteY1" fmla="*/ 4218 h 12338"/>
              <a:gd name="connsiteX2" fmla="*/ 2258 w 11481"/>
              <a:gd name="connsiteY2" fmla="*/ 7461 h 12338"/>
              <a:gd name="connsiteX3" fmla="*/ 4543 w 11481"/>
              <a:gd name="connsiteY3" fmla="*/ 11446 h 12338"/>
              <a:gd name="connsiteX4" fmla="*/ 5620 w 11481"/>
              <a:gd name="connsiteY4" fmla="*/ 9016 h 12338"/>
              <a:gd name="connsiteX5" fmla="*/ 6425 w 11481"/>
              <a:gd name="connsiteY5" fmla="*/ 12114 h 12338"/>
              <a:gd name="connsiteX6" fmla="*/ 7738 w 11481"/>
              <a:gd name="connsiteY6" fmla="*/ 11438 h 12338"/>
              <a:gd name="connsiteX7" fmla="*/ 8295 w 11481"/>
              <a:gd name="connsiteY7" fmla="*/ 6197 h 12338"/>
              <a:gd name="connsiteX8" fmla="*/ 8866 w 11481"/>
              <a:gd name="connsiteY8" fmla="*/ 1964 h 12338"/>
              <a:gd name="connsiteX9" fmla="*/ 10106 w 11481"/>
              <a:gd name="connsiteY9" fmla="*/ 1113 h 12338"/>
              <a:gd name="connsiteX10" fmla="*/ 11481 w 11481"/>
              <a:gd name="connsiteY10" fmla="*/ 0 h 12338"/>
              <a:gd name="connsiteX0" fmla="*/ 0 w 11481"/>
              <a:gd name="connsiteY0" fmla="*/ 1118 h 12338"/>
              <a:gd name="connsiteX1" fmla="*/ 904 w 11481"/>
              <a:gd name="connsiteY1" fmla="*/ 3330 h 12338"/>
              <a:gd name="connsiteX2" fmla="*/ 2258 w 11481"/>
              <a:gd name="connsiteY2" fmla="*/ 7461 h 12338"/>
              <a:gd name="connsiteX3" fmla="*/ 4543 w 11481"/>
              <a:gd name="connsiteY3" fmla="*/ 11446 h 12338"/>
              <a:gd name="connsiteX4" fmla="*/ 5620 w 11481"/>
              <a:gd name="connsiteY4" fmla="*/ 9016 h 12338"/>
              <a:gd name="connsiteX5" fmla="*/ 6425 w 11481"/>
              <a:gd name="connsiteY5" fmla="*/ 12114 h 12338"/>
              <a:gd name="connsiteX6" fmla="*/ 7738 w 11481"/>
              <a:gd name="connsiteY6" fmla="*/ 11438 h 12338"/>
              <a:gd name="connsiteX7" fmla="*/ 8295 w 11481"/>
              <a:gd name="connsiteY7" fmla="*/ 6197 h 12338"/>
              <a:gd name="connsiteX8" fmla="*/ 8866 w 11481"/>
              <a:gd name="connsiteY8" fmla="*/ 1964 h 12338"/>
              <a:gd name="connsiteX9" fmla="*/ 10106 w 11481"/>
              <a:gd name="connsiteY9" fmla="*/ 1113 h 12338"/>
              <a:gd name="connsiteX10" fmla="*/ 11481 w 11481"/>
              <a:gd name="connsiteY10" fmla="*/ 0 h 12338"/>
              <a:gd name="connsiteX0" fmla="*/ 0 w 11481"/>
              <a:gd name="connsiteY0" fmla="*/ 1118 h 12338"/>
              <a:gd name="connsiteX1" fmla="*/ 842 w 11481"/>
              <a:gd name="connsiteY1" fmla="*/ 3885 h 12338"/>
              <a:gd name="connsiteX2" fmla="*/ 2258 w 11481"/>
              <a:gd name="connsiteY2" fmla="*/ 7461 h 12338"/>
              <a:gd name="connsiteX3" fmla="*/ 4543 w 11481"/>
              <a:gd name="connsiteY3" fmla="*/ 11446 h 12338"/>
              <a:gd name="connsiteX4" fmla="*/ 5620 w 11481"/>
              <a:gd name="connsiteY4" fmla="*/ 9016 h 12338"/>
              <a:gd name="connsiteX5" fmla="*/ 6425 w 11481"/>
              <a:gd name="connsiteY5" fmla="*/ 12114 h 12338"/>
              <a:gd name="connsiteX6" fmla="*/ 7738 w 11481"/>
              <a:gd name="connsiteY6" fmla="*/ 11438 h 12338"/>
              <a:gd name="connsiteX7" fmla="*/ 8295 w 11481"/>
              <a:gd name="connsiteY7" fmla="*/ 6197 h 12338"/>
              <a:gd name="connsiteX8" fmla="*/ 8866 w 11481"/>
              <a:gd name="connsiteY8" fmla="*/ 1964 h 12338"/>
              <a:gd name="connsiteX9" fmla="*/ 10106 w 11481"/>
              <a:gd name="connsiteY9" fmla="*/ 1113 h 12338"/>
              <a:gd name="connsiteX10" fmla="*/ 11481 w 11481"/>
              <a:gd name="connsiteY10" fmla="*/ 0 h 12338"/>
              <a:gd name="connsiteX0" fmla="*/ 0 w 12592"/>
              <a:gd name="connsiteY0" fmla="*/ 452 h 12338"/>
              <a:gd name="connsiteX1" fmla="*/ 1953 w 12592"/>
              <a:gd name="connsiteY1" fmla="*/ 3885 h 12338"/>
              <a:gd name="connsiteX2" fmla="*/ 3369 w 12592"/>
              <a:gd name="connsiteY2" fmla="*/ 7461 h 12338"/>
              <a:gd name="connsiteX3" fmla="*/ 5654 w 12592"/>
              <a:gd name="connsiteY3" fmla="*/ 11446 h 12338"/>
              <a:gd name="connsiteX4" fmla="*/ 6731 w 12592"/>
              <a:gd name="connsiteY4" fmla="*/ 9016 h 12338"/>
              <a:gd name="connsiteX5" fmla="*/ 7536 w 12592"/>
              <a:gd name="connsiteY5" fmla="*/ 12114 h 12338"/>
              <a:gd name="connsiteX6" fmla="*/ 8849 w 12592"/>
              <a:gd name="connsiteY6" fmla="*/ 11438 h 12338"/>
              <a:gd name="connsiteX7" fmla="*/ 9406 w 12592"/>
              <a:gd name="connsiteY7" fmla="*/ 6197 h 12338"/>
              <a:gd name="connsiteX8" fmla="*/ 9977 w 12592"/>
              <a:gd name="connsiteY8" fmla="*/ 1964 h 12338"/>
              <a:gd name="connsiteX9" fmla="*/ 11217 w 12592"/>
              <a:gd name="connsiteY9" fmla="*/ 1113 h 12338"/>
              <a:gd name="connsiteX10" fmla="*/ 12592 w 12592"/>
              <a:gd name="connsiteY10" fmla="*/ 0 h 12338"/>
              <a:gd name="connsiteX0" fmla="*/ 0 w 12592"/>
              <a:gd name="connsiteY0" fmla="*/ 452 h 12338"/>
              <a:gd name="connsiteX1" fmla="*/ 1953 w 12592"/>
              <a:gd name="connsiteY1" fmla="*/ 3885 h 12338"/>
              <a:gd name="connsiteX2" fmla="*/ 3538 w 12592"/>
              <a:gd name="connsiteY2" fmla="*/ 6684 h 12338"/>
              <a:gd name="connsiteX3" fmla="*/ 5654 w 12592"/>
              <a:gd name="connsiteY3" fmla="*/ 11446 h 12338"/>
              <a:gd name="connsiteX4" fmla="*/ 6731 w 12592"/>
              <a:gd name="connsiteY4" fmla="*/ 9016 h 12338"/>
              <a:gd name="connsiteX5" fmla="*/ 7536 w 12592"/>
              <a:gd name="connsiteY5" fmla="*/ 12114 h 12338"/>
              <a:gd name="connsiteX6" fmla="*/ 8849 w 12592"/>
              <a:gd name="connsiteY6" fmla="*/ 11438 h 12338"/>
              <a:gd name="connsiteX7" fmla="*/ 9406 w 12592"/>
              <a:gd name="connsiteY7" fmla="*/ 6197 h 12338"/>
              <a:gd name="connsiteX8" fmla="*/ 9977 w 12592"/>
              <a:gd name="connsiteY8" fmla="*/ 1964 h 12338"/>
              <a:gd name="connsiteX9" fmla="*/ 11217 w 12592"/>
              <a:gd name="connsiteY9" fmla="*/ 1113 h 12338"/>
              <a:gd name="connsiteX10" fmla="*/ 12592 w 12592"/>
              <a:gd name="connsiteY10" fmla="*/ 0 h 12338"/>
              <a:gd name="connsiteX0" fmla="*/ 0 w 12592"/>
              <a:gd name="connsiteY0" fmla="*/ 452 h 12338"/>
              <a:gd name="connsiteX1" fmla="*/ 1953 w 12592"/>
              <a:gd name="connsiteY1" fmla="*/ 3885 h 12338"/>
              <a:gd name="connsiteX2" fmla="*/ 3176 w 12592"/>
              <a:gd name="connsiteY2" fmla="*/ 8015 h 12338"/>
              <a:gd name="connsiteX3" fmla="*/ 5654 w 12592"/>
              <a:gd name="connsiteY3" fmla="*/ 11446 h 12338"/>
              <a:gd name="connsiteX4" fmla="*/ 6731 w 12592"/>
              <a:gd name="connsiteY4" fmla="*/ 9016 h 12338"/>
              <a:gd name="connsiteX5" fmla="*/ 7536 w 12592"/>
              <a:gd name="connsiteY5" fmla="*/ 12114 h 12338"/>
              <a:gd name="connsiteX6" fmla="*/ 8849 w 12592"/>
              <a:gd name="connsiteY6" fmla="*/ 11438 h 12338"/>
              <a:gd name="connsiteX7" fmla="*/ 9406 w 12592"/>
              <a:gd name="connsiteY7" fmla="*/ 6197 h 12338"/>
              <a:gd name="connsiteX8" fmla="*/ 9977 w 12592"/>
              <a:gd name="connsiteY8" fmla="*/ 1964 h 12338"/>
              <a:gd name="connsiteX9" fmla="*/ 11217 w 12592"/>
              <a:gd name="connsiteY9" fmla="*/ 1113 h 12338"/>
              <a:gd name="connsiteX10" fmla="*/ 12592 w 12592"/>
              <a:gd name="connsiteY10" fmla="*/ 0 h 12338"/>
              <a:gd name="connsiteX0" fmla="*/ 0 w 12592"/>
              <a:gd name="connsiteY0" fmla="*/ 452 h 12338"/>
              <a:gd name="connsiteX1" fmla="*/ 1349 w 12592"/>
              <a:gd name="connsiteY1" fmla="*/ 4107 h 12338"/>
              <a:gd name="connsiteX2" fmla="*/ 3176 w 12592"/>
              <a:gd name="connsiteY2" fmla="*/ 8015 h 12338"/>
              <a:gd name="connsiteX3" fmla="*/ 5654 w 12592"/>
              <a:gd name="connsiteY3" fmla="*/ 11446 h 12338"/>
              <a:gd name="connsiteX4" fmla="*/ 6731 w 12592"/>
              <a:gd name="connsiteY4" fmla="*/ 9016 h 12338"/>
              <a:gd name="connsiteX5" fmla="*/ 7536 w 12592"/>
              <a:gd name="connsiteY5" fmla="*/ 12114 h 12338"/>
              <a:gd name="connsiteX6" fmla="*/ 8849 w 12592"/>
              <a:gd name="connsiteY6" fmla="*/ 11438 h 12338"/>
              <a:gd name="connsiteX7" fmla="*/ 9406 w 12592"/>
              <a:gd name="connsiteY7" fmla="*/ 6197 h 12338"/>
              <a:gd name="connsiteX8" fmla="*/ 9977 w 12592"/>
              <a:gd name="connsiteY8" fmla="*/ 1964 h 12338"/>
              <a:gd name="connsiteX9" fmla="*/ 11217 w 12592"/>
              <a:gd name="connsiteY9" fmla="*/ 1113 h 12338"/>
              <a:gd name="connsiteX10" fmla="*/ 12592 w 12592"/>
              <a:gd name="connsiteY10" fmla="*/ 0 h 12338"/>
              <a:gd name="connsiteX0" fmla="*/ 0 w 12592"/>
              <a:gd name="connsiteY0" fmla="*/ 452 h 12338"/>
              <a:gd name="connsiteX1" fmla="*/ 1349 w 12592"/>
              <a:gd name="connsiteY1" fmla="*/ 4107 h 12338"/>
              <a:gd name="connsiteX2" fmla="*/ 3176 w 12592"/>
              <a:gd name="connsiteY2" fmla="*/ 8015 h 12338"/>
              <a:gd name="connsiteX3" fmla="*/ 5606 w 12592"/>
              <a:gd name="connsiteY3" fmla="*/ 9893 h 12338"/>
              <a:gd name="connsiteX4" fmla="*/ 6731 w 12592"/>
              <a:gd name="connsiteY4" fmla="*/ 9016 h 12338"/>
              <a:gd name="connsiteX5" fmla="*/ 7536 w 12592"/>
              <a:gd name="connsiteY5" fmla="*/ 12114 h 12338"/>
              <a:gd name="connsiteX6" fmla="*/ 8849 w 12592"/>
              <a:gd name="connsiteY6" fmla="*/ 11438 h 12338"/>
              <a:gd name="connsiteX7" fmla="*/ 9406 w 12592"/>
              <a:gd name="connsiteY7" fmla="*/ 6197 h 12338"/>
              <a:gd name="connsiteX8" fmla="*/ 9977 w 12592"/>
              <a:gd name="connsiteY8" fmla="*/ 1964 h 12338"/>
              <a:gd name="connsiteX9" fmla="*/ 11217 w 12592"/>
              <a:gd name="connsiteY9" fmla="*/ 1113 h 12338"/>
              <a:gd name="connsiteX10" fmla="*/ 12592 w 12592"/>
              <a:gd name="connsiteY10" fmla="*/ 0 h 12338"/>
              <a:gd name="connsiteX0" fmla="*/ 0 w 12592"/>
              <a:gd name="connsiteY0" fmla="*/ 452 h 11889"/>
              <a:gd name="connsiteX1" fmla="*/ 1349 w 12592"/>
              <a:gd name="connsiteY1" fmla="*/ 4107 h 11889"/>
              <a:gd name="connsiteX2" fmla="*/ 3176 w 12592"/>
              <a:gd name="connsiteY2" fmla="*/ 8015 h 11889"/>
              <a:gd name="connsiteX3" fmla="*/ 5606 w 12592"/>
              <a:gd name="connsiteY3" fmla="*/ 9893 h 11889"/>
              <a:gd name="connsiteX4" fmla="*/ 6731 w 12592"/>
              <a:gd name="connsiteY4" fmla="*/ 9016 h 11889"/>
              <a:gd name="connsiteX5" fmla="*/ 7608 w 12592"/>
              <a:gd name="connsiteY5" fmla="*/ 11337 h 11889"/>
              <a:gd name="connsiteX6" fmla="*/ 8849 w 12592"/>
              <a:gd name="connsiteY6" fmla="*/ 11438 h 11889"/>
              <a:gd name="connsiteX7" fmla="*/ 9406 w 12592"/>
              <a:gd name="connsiteY7" fmla="*/ 6197 h 11889"/>
              <a:gd name="connsiteX8" fmla="*/ 9977 w 12592"/>
              <a:gd name="connsiteY8" fmla="*/ 1964 h 11889"/>
              <a:gd name="connsiteX9" fmla="*/ 11217 w 12592"/>
              <a:gd name="connsiteY9" fmla="*/ 1113 h 11889"/>
              <a:gd name="connsiteX10" fmla="*/ 12592 w 12592"/>
              <a:gd name="connsiteY10" fmla="*/ 0 h 11889"/>
              <a:gd name="connsiteX0" fmla="*/ 0 w 12592"/>
              <a:gd name="connsiteY0" fmla="*/ 452 h 11383"/>
              <a:gd name="connsiteX1" fmla="*/ 1349 w 12592"/>
              <a:gd name="connsiteY1" fmla="*/ 4107 h 11383"/>
              <a:gd name="connsiteX2" fmla="*/ 3176 w 12592"/>
              <a:gd name="connsiteY2" fmla="*/ 8015 h 11383"/>
              <a:gd name="connsiteX3" fmla="*/ 5606 w 12592"/>
              <a:gd name="connsiteY3" fmla="*/ 9893 h 11383"/>
              <a:gd name="connsiteX4" fmla="*/ 6731 w 12592"/>
              <a:gd name="connsiteY4" fmla="*/ 9016 h 11383"/>
              <a:gd name="connsiteX5" fmla="*/ 7608 w 12592"/>
              <a:gd name="connsiteY5" fmla="*/ 11337 h 11383"/>
              <a:gd name="connsiteX6" fmla="*/ 8777 w 12592"/>
              <a:gd name="connsiteY6" fmla="*/ 10218 h 11383"/>
              <a:gd name="connsiteX7" fmla="*/ 9406 w 12592"/>
              <a:gd name="connsiteY7" fmla="*/ 6197 h 11383"/>
              <a:gd name="connsiteX8" fmla="*/ 9977 w 12592"/>
              <a:gd name="connsiteY8" fmla="*/ 1964 h 11383"/>
              <a:gd name="connsiteX9" fmla="*/ 11217 w 12592"/>
              <a:gd name="connsiteY9" fmla="*/ 1113 h 11383"/>
              <a:gd name="connsiteX10" fmla="*/ 12592 w 12592"/>
              <a:gd name="connsiteY10" fmla="*/ 0 h 11383"/>
              <a:gd name="connsiteX0" fmla="*/ 135 w 12727"/>
              <a:gd name="connsiteY0" fmla="*/ 619 h 11550"/>
              <a:gd name="connsiteX1" fmla="*/ 91 w 12727"/>
              <a:gd name="connsiteY1" fmla="*/ 201 h 11550"/>
              <a:gd name="connsiteX2" fmla="*/ 1484 w 12727"/>
              <a:gd name="connsiteY2" fmla="*/ 4274 h 11550"/>
              <a:gd name="connsiteX3" fmla="*/ 3311 w 12727"/>
              <a:gd name="connsiteY3" fmla="*/ 8182 h 11550"/>
              <a:gd name="connsiteX4" fmla="*/ 5741 w 12727"/>
              <a:gd name="connsiteY4" fmla="*/ 10060 h 11550"/>
              <a:gd name="connsiteX5" fmla="*/ 6866 w 12727"/>
              <a:gd name="connsiteY5" fmla="*/ 9183 h 11550"/>
              <a:gd name="connsiteX6" fmla="*/ 7743 w 12727"/>
              <a:gd name="connsiteY6" fmla="*/ 11504 h 11550"/>
              <a:gd name="connsiteX7" fmla="*/ 8912 w 12727"/>
              <a:gd name="connsiteY7" fmla="*/ 10385 h 11550"/>
              <a:gd name="connsiteX8" fmla="*/ 9541 w 12727"/>
              <a:gd name="connsiteY8" fmla="*/ 6364 h 11550"/>
              <a:gd name="connsiteX9" fmla="*/ 10112 w 12727"/>
              <a:gd name="connsiteY9" fmla="*/ 2131 h 11550"/>
              <a:gd name="connsiteX10" fmla="*/ 11352 w 12727"/>
              <a:gd name="connsiteY10" fmla="*/ 1280 h 11550"/>
              <a:gd name="connsiteX11" fmla="*/ 12727 w 12727"/>
              <a:gd name="connsiteY11" fmla="*/ 167 h 11550"/>
              <a:gd name="connsiteX0" fmla="*/ 649 w 13241"/>
              <a:gd name="connsiteY0" fmla="*/ 666 h 11597"/>
              <a:gd name="connsiteX1" fmla="*/ 605 w 13241"/>
              <a:gd name="connsiteY1" fmla="*/ 248 h 11597"/>
              <a:gd name="connsiteX2" fmla="*/ 1998 w 13241"/>
              <a:gd name="connsiteY2" fmla="*/ 4321 h 11597"/>
              <a:gd name="connsiteX3" fmla="*/ 3825 w 13241"/>
              <a:gd name="connsiteY3" fmla="*/ 8229 h 11597"/>
              <a:gd name="connsiteX4" fmla="*/ 6255 w 13241"/>
              <a:gd name="connsiteY4" fmla="*/ 10107 h 11597"/>
              <a:gd name="connsiteX5" fmla="*/ 7380 w 13241"/>
              <a:gd name="connsiteY5" fmla="*/ 9230 h 11597"/>
              <a:gd name="connsiteX6" fmla="*/ 8257 w 13241"/>
              <a:gd name="connsiteY6" fmla="*/ 11551 h 11597"/>
              <a:gd name="connsiteX7" fmla="*/ 9426 w 13241"/>
              <a:gd name="connsiteY7" fmla="*/ 10432 h 11597"/>
              <a:gd name="connsiteX8" fmla="*/ 10055 w 13241"/>
              <a:gd name="connsiteY8" fmla="*/ 6411 h 11597"/>
              <a:gd name="connsiteX9" fmla="*/ 10626 w 13241"/>
              <a:gd name="connsiteY9" fmla="*/ 2178 h 11597"/>
              <a:gd name="connsiteX10" fmla="*/ 11866 w 13241"/>
              <a:gd name="connsiteY10" fmla="*/ 1327 h 11597"/>
              <a:gd name="connsiteX11" fmla="*/ 13241 w 13241"/>
              <a:gd name="connsiteY11" fmla="*/ 214 h 11597"/>
              <a:gd name="connsiteX0" fmla="*/ 0 w 12592"/>
              <a:gd name="connsiteY0" fmla="*/ 452 h 11383"/>
              <a:gd name="connsiteX1" fmla="*/ 1349 w 12592"/>
              <a:gd name="connsiteY1" fmla="*/ 4107 h 11383"/>
              <a:gd name="connsiteX2" fmla="*/ 3176 w 12592"/>
              <a:gd name="connsiteY2" fmla="*/ 8015 h 11383"/>
              <a:gd name="connsiteX3" fmla="*/ 5606 w 12592"/>
              <a:gd name="connsiteY3" fmla="*/ 9893 h 11383"/>
              <a:gd name="connsiteX4" fmla="*/ 6731 w 12592"/>
              <a:gd name="connsiteY4" fmla="*/ 9016 h 11383"/>
              <a:gd name="connsiteX5" fmla="*/ 7608 w 12592"/>
              <a:gd name="connsiteY5" fmla="*/ 11337 h 11383"/>
              <a:gd name="connsiteX6" fmla="*/ 8777 w 12592"/>
              <a:gd name="connsiteY6" fmla="*/ 10218 h 11383"/>
              <a:gd name="connsiteX7" fmla="*/ 9406 w 12592"/>
              <a:gd name="connsiteY7" fmla="*/ 6197 h 11383"/>
              <a:gd name="connsiteX8" fmla="*/ 9977 w 12592"/>
              <a:gd name="connsiteY8" fmla="*/ 1964 h 11383"/>
              <a:gd name="connsiteX9" fmla="*/ 11217 w 12592"/>
              <a:gd name="connsiteY9" fmla="*/ 1113 h 11383"/>
              <a:gd name="connsiteX10" fmla="*/ 12592 w 12592"/>
              <a:gd name="connsiteY10" fmla="*/ 0 h 11383"/>
              <a:gd name="connsiteX0" fmla="*/ 0 w 13751"/>
              <a:gd name="connsiteY0" fmla="*/ 119 h 11383"/>
              <a:gd name="connsiteX1" fmla="*/ 2508 w 13751"/>
              <a:gd name="connsiteY1" fmla="*/ 4107 h 11383"/>
              <a:gd name="connsiteX2" fmla="*/ 4335 w 13751"/>
              <a:gd name="connsiteY2" fmla="*/ 8015 h 11383"/>
              <a:gd name="connsiteX3" fmla="*/ 6765 w 13751"/>
              <a:gd name="connsiteY3" fmla="*/ 9893 h 11383"/>
              <a:gd name="connsiteX4" fmla="*/ 7890 w 13751"/>
              <a:gd name="connsiteY4" fmla="*/ 9016 h 11383"/>
              <a:gd name="connsiteX5" fmla="*/ 8767 w 13751"/>
              <a:gd name="connsiteY5" fmla="*/ 11337 h 11383"/>
              <a:gd name="connsiteX6" fmla="*/ 9936 w 13751"/>
              <a:gd name="connsiteY6" fmla="*/ 10218 h 11383"/>
              <a:gd name="connsiteX7" fmla="*/ 10565 w 13751"/>
              <a:gd name="connsiteY7" fmla="*/ 6197 h 11383"/>
              <a:gd name="connsiteX8" fmla="*/ 11136 w 13751"/>
              <a:gd name="connsiteY8" fmla="*/ 1964 h 11383"/>
              <a:gd name="connsiteX9" fmla="*/ 12376 w 13751"/>
              <a:gd name="connsiteY9" fmla="*/ 1113 h 11383"/>
              <a:gd name="connsiteX10" fmla="*/ 13751 w 13751"/>
              <a:gd name="connsiteY10" fmla="*/ 0 h 11383"/>
              <a:gd name="connsiteX0" fmla="*/ 0 w 13751"/>
              <a:gd name="connsiteY0" fmla="*/ 119 h 11383"/>
              <a:gd name="connsiteX1" fmla="*/ 2267 w 13751"/>
              <a:gd name="connsiteY1" fmla="*/ 2998 h 11383"/>
              <a:gd name="connsiteX2" fmla="*/ 4335 w 13751"/>
              <a:gd name="connsiteY2" fmla="*/ 8015 h 11383"/>
              <a:gd name="connsiteX3" fmla="*/ 6765 w 13751"/>
              <a:gd name="connsiteY3" fmla="*/ 9893 h 11383"/>
              <a:gd name="connsiteX4" fmla="*/ 7890 w 13751"/>
              <a:gd name="connsiteY4" fmla="*/ 9016 h 11383"/>
              <a:gd name="connsiteX5" fmla="*/ 8767 w 13751"/>
              <a:gd name="connsiteY5" fmla="*/ 11337 h 11383"/>
              <a:gd name="connsiteX6" fmla="*/ 9936 w 13751"/>
              <a:gd name="connsiteY6" fmla="*/ 10218 h 11383"/>
              <a:gd name="connsiteX7" fmla="*/ 10565 w 13751"/>
              <a:gd name="connsiteY7" fmla="*/ 6197 h 11383"/>
              <a:gd name="connsiteX8" fmla="*/ 11136 w 13751"/>
              <a:gd name="connsiteY8" fmla="*/ 1964 h 11383"/>
              <a:gd name="connsiteX9" fmla="*/ 12376 w 13751"/>
              <a:gd name="connsiteY9" fmla="*/ 1113 h 11383"/>
              <a:gd name="connsiteX10" fmla="*/ 13751 w 13751"/>
              <a:gd name="connsiteY10" fmla="*/ 0 h 11383"/>
              <a:gd name="connsiteX0" fmla="*/ 0 w 13751"/>
              <a:gd name="connsiteY0" fmla="*/ 119 h 11383"/>
              <a:gd name="connsiteX1" fmla="*/ 2267 w 13751"/>
              <a:gd name="connsiteY1" fmla="*/ 2998 h 11383"/>
              <a:gd name="connsiteX2" fmla="*/ 4335 w 13751"/>
              <a:gd name="connsiteY2" fmla="*/ 8015 h 11383"/>
              <a:gd name="connsiteX3" fmla="*/ 6958 w 13751"/>
              <a:gd name="connsiteY3" fmla="*/ 10448 h 11383"/>
              <a:gd name="connsiteX4" fmla="*/ 7890 w 13751"/>
              <a:gd name="connsiteY4" fmla="*/ 9016 h 11383"/>
              <a:gd name="connsiteX5" fmla="*/ 8767 w 13751"/>
              <a:gd name="connsiteY5" fmla="*/ 11337 h 11383"/>
              <a:gd name="connsiteX6" fmla="*/ 9936 w 13751"/>
              <a:gd name="connsiteY6" fmla="*/ 10218 h 11383"/>
              <a:gd name="connsiteX7" fmla="*/ 10565 w 13751"/>
              <a:gd name="connsiteY7" fmla="*/ 6197 h 11383"/>
              <a:gd name="connsiteX8" fmla="*/ 11136 w 13751"/>
              <a:gd name="connsiteY8" fmla="*/ 1964 h 11383"/>
              <a:gd name="connsiteX9" fmla="*/ 12376 w 13751"/>
              <a:gd name="connsiteY9" fmla="*/ 1113 h 11383"/>
              <a:gd name="connsiteX10" fmla="*/ 13751 w 13751"/>
              <a:gd name="connsiteY10" fmla="*/ 0 h 11383"/>
              <a:gd name="connsiteX0" fmla="*/ 0 w 13751"/>
              <a:gd name="connsiteY0" fmla="*/ 119 h 11377"/>
              <a:gd name="connsiteX1" fmla="*/ 2267 w 13751"/>
              <a:gd name="connsiteY1" fmla="*/ 2998 h 11377"/>
              <a:gd name="connsiteX2" fmla="*/ 4335 w 13751"/>
              <a:gd name="connsiteY2" fmla="*/ 8015 h 11377"/>
              <a:gd name="connsiteX3" fmla="*/ 6958 w 13751"/>
              <a:gd name="connsiteY3" fmla="*/ 10448 h 11377"/>
              <a:gd name="connsiteX4" fmla="*/ 7962 w 13751"/>
              <a:gd name="connsiteY4" fmla="*/ 9127 h 11377"/>
              <a:gd name="connsiteX5" fmla="*/ 8767 w 13751"/>
              <a:gd name="connsiteY5" fmla="*/ 11337 h 11377"/>
              <a:gd name="connsiteX6" fmla="*/ 9936 w 13751"/>
              <a:gd name="connsiteY6" fmla="*/ 10218 h 11377"/>
              <a:gd name="connsiteX7" fmla="*/ 10565 w 13751"/>
              <a:gd name="connsiteY7" fmla="*/ 6197 h 11377"/>
              <a:gd name="connsiteX8" fmla="*/ 11136 w 13751"/>
              <a:gd name="connsiteY8" fmla="*/ 1964 h 11377"/>
              <a:gd name="connsiteX9" fmla="*/ 12376 w 13751"/>
              <a:gd name="connsiteY9" fmla="*/ 1113 h 11377"/>
              <a:gd name="connsiteX10" fmla="*/ 13751 w 13751"/>
              <a:gd name="connsiteY10" fmla="*/ 0 h 11377"/>
              <a:gd name="connsiteX0" fmla="*/ 0 w 13751"/>
              <a:gd name="connsiteY0" fmla="*/ 119 h 11377"/>
              <a:gd name="connsiteX1" fmla="*/ 2267 w 13751"/>
              <a:gd name="connsiteY1" fmla="*/ 2998 h 11377"/>
              <a:gd name="connsiteX2" fmla="*/ 4335 w 13751"/>
              <a:gd name="connsiteY2" fmla="*/ 8015 h 11377"/>
              <a:gd name="connsiteX3" fmla="*/ 6018 w 13751"/>
              <a:gd name="connsiteY3" fmla="*/ 9797 h 11377"/>
              <a:gd name="connsiteX4" fmla="*/ 6958 w 13751"/>
              <a:gd name="connsiteY4" fmla="*/ 10448 h 11377"/>
              <a:gd name="connsiteX5" fmla="*/ 7962 w 13751"/>
              <a:gd name="connsiteY5" fmla="*/ 9127 h 11377"/>
              <a:gd name="connsiteX6" fmla="*/ 8767 w 13751"/>
              <a:gd name="connsiteY6" fmla="*/ 11337 h 11377"/>
              <a:gd name="connsiteX7" fmla="*/ 9936 w 13751"/>
              <a:gd name="connsiteY7" fmla="*/ 10218 h 11377"/>
              <a:gd name="connsiteX8" fmla="*/ 10565 w 13751"/>
              <a:gd name="connsiteY8" fmla="*/ 6197 h 11377"/>
              <a:gd name="connsiteX9" fmla="*/ 11136 w 13751"/>
              <a:gd name="connsiteY9" fmla="*/ 1964 h 11377"/>
              <a:gd name="connsiteX10" fmla="*/ 12376 w 13751"/>
              <a:gd name="connsiteY10" fmla="*/ 1113 h 11377"/>
              <a:gd name="connsiteX11" fmla="*/ 13751 w 13751"/>
              <a:gd name="connsiteY11" fmla="*/ 0 h 11377"/>
              <a:gd name="connsiteX0" fmla="*/ 0 w 13751"/>
              <a:gd name="connsiteY0" fmla="*/ 119 h 11377"/>
              <a:gd name="connsiteX1" fmla="*/ 2267 w 13751"/>
              <a:gd name="connsiteY1" fmla="*/ 2998 h 11377"/>
              <a:gd name="connsiteX2" fmla="*/ 4335 w 13751"/>
              <a:gd name="connsiteY2" fmla="*/ 8015 h 11377"/>
              <a:gd name="connsiteX3" fmla="*/ 5849 w 13751"/>
              <a:gd name="connsiteY3" fmla="*/ 9242 h 11377"/>
              <a:gd name="connsiteX4" fmla="*/ 6958 w 13751"/>
              <a:gd name="connsiteY4" fmla="*/ 10448 h 11377"/>
              <a:gd name="connsiteX5" fmla="*/ 7962 w 13751"/>
              <a:gd name="connsiteY5" fmla="*/ 9127 h 11377"/>
              <a:gd name="connsiteX6" fmla="*/ 8767 w 13751"/>
              <a:gd name="connsiteY6" fmla="*/ 11337 h 11377"/>
              <a:gd name="connsiteX7" fmla="*/ 9936 w 13751"/>
              <a:gd name="connsiteY7" fmla="*/ 10218 h 11377"/>
              <a:gd name="connsiteX8" fmla="*/ 10565 w 13751"/>
              <a:gd name="connsiteY8" fmla="*/ 6197 h 11377"/>
              <a:gd name="connsiteX9" fmla="*/ 11136 w 13751"/>
              <a:gd name="connsiteY9" fmla="*/ 1964 h 11377"/>
              <a:gd name="connsiteX10" fmla="*/ 12376 w 13751"/>
              <a:gd name="connsiteY10" fmla="*/ 1113 h 11377"/>
              <a:gd name="connsiteX11" fmla="*/ 13751 w 13751"/>
              <a:gd name="connsiteY11" fmla="*/ 0 h 11377"/>
              <a:gd name="connsiteX0" fmla="*/ 0 w 13751"/>
              <a:gd name="connsiteY0" fmla="*/ 119 h 11377"/>
              <a:gd name="connsiteX1" fmla="*/ 2267 w 13751"/>
              <a:gd name="connsiteY1" fmla="*/ 2998 h 11377"/>
              <a:gd name="connsiteX2" fmla="*/ 4335 w 13751"/>
              <a:gd name="connsiteY2" fmla="*/ 8015 h 11377"/>
              <a:gd name="connsiteX3" fmla="*/ 5704 w 13751"/>
              <a:gd name="connsiteY3" fmla="*/ 10573 h 11377"/>
              <a:gd name="connsiteX4" fmla="*/ 6958 w 13751"/>
              <a:gd name="connsiteY4" fmla="*/ 10448 h 11377"/>
              <a:gd name="connsiteX5" fmla="*/ 7962 w 13751"/>
              <a:gd name="connsiteY5" fmla="*/ 9127 h 11377"/>
              <a:gd name="connsiteX6" fmla="*/ 8767 w 13751"/>
              <a:gd name="connsiteY6" fmla="*/ 11337 h 11377"/>
              <a:gd name="connsiteX7" fmla="*/ 9936 w 13751"/>
              <a:gd name="connsiteY7" fmla="*/ 10218 h 11377"/>
              <a:gd name="connsiteX8" fmla="*/ 10565 w 13751"/>
              <a:gd name="connsiteY8" fmla="*/ 6197 h 11377"/>
              <a:gd name="connsiteX9" fmla="*/ 11136 w 13751"/>
              <a:gd name="connsiteY9" fmla="*/ 1964 h 11377"/>
              <a:gd name="connsiteX10" fmla="*/ 12376 w 13751"/>
              <a:gd name="connsiteY10" fmla="*/ 1113 h 11377"/>
              <a:gd name="connsiteX11" fmla="*/ 13751 w 13751"/>
              <a:gd name="connsiteY11" fmla="*/ 0 h 11377"/>
              <a:gd name="connsiteX0" fmla="*/ 0 w 13751"/>
              <a:gd name="connsiteY0" fmla="*/ 119 h 11377"/>
              <a:gd name="connsiteX1" fmla="*/ 2267 w 13751"/>
              <a:gd name="connsiteY1" fmla="*/ 2998 h 11377"/>
              <a:gd name="connsiteX2" fmla="*/ 4335 w 13751"/>
              <a:gd name="connsiteY2" fmla="*/ 8015 h 11377"/>
              <a:gd name="connsiteX3" fmla="*/ 5704 w 13751"/>
              <a:gd name="connsiteY3" fmla="*/ 10573 h 11377"/>
              <a:gd name="connsiteX4" fmla="*/ 6837 w 13751"/>
              <a:gd name="connsiteY4" fmla="*/ 9782 h 11377"/>
              <a:gd name="connsiteX5" fmla="*/ 7962 w 13751"/>
              <a:gd name="connsiteY5" fmla="*/ 9127 h 11377"/>
              <a:gd name="connsiteX6" fmla="*/ 8767 w 13751"/>
              <a:gd name="connsiteY6" fmla="*/ 11337 h 11377"/>
              <a:gd name="connsiteX7" fmla="*/ 9936 w 13751"/>
              <a:gd name="connsiteY7" fmla="*/ 10218 h 11377"/>
              <a:gd name="connsiteX8" fmla="*/ 10565 w 13751"/>
              <a:gd name="connsiteY8" fmla="*/ 6197 h 11377"/>
              <a:gd name="connsiteX9" fmla="*/ 11136 w 13751"/>
              <a:gd name="connsiteY9" fmla="*/ 1964 h 11377"/>
              <a:gd name="connsiteX10" fmla="*/ 12376 w 13751"/>
              <a:gd name="connsiteY10" fmla="*/ 1113 h 11377"/>
              <a:gd name="connsiteX11" fmla="*/ 13751 w 13751"/>
              <a:gd name="connsiteY11" fmla="*/ 0 h 11377"/>
              <a:gd name="connsiteX0" fmla="*/ 0 w 13751"/>
              <a:gd name="connsiteY0" fmla="*/ 119 h 11371"/>
              <a:gd name="connsiteX1" fmla="*/ 2267 w 13751"/>
              <a:gd name="connsiteY1" fmla="*/ 2998 h 11371"/>
              <a:gd name="connsiteX2" fmla="*/ 4335 w 13751"/>
              <a:gd name="connsiteY2" fmla="*/ 8015 h 11371"/>
              <a:gd name="connsiteX3" fmla="*/ 5704 w 13751"/>
              <a:gd name="connsiteY3" fmla="*/ 10573 h 11371"/>
              <a:gd name="connsiteX4" fmla="*/ 6837 w 13751"/>
              <a:gd name="connsiteY4" fmla="*/ 9782 h 11371"/>
              <a:gd name="connsiteX5" fmla="*/ 7600 w 13751"/>
              <a:gd name="connsiteY5" fmla="*/ 9238 h 11371"/>
              <a:gd name="connsiteX6" fmla="*/ 8767 w 13751"/>
              <a:gd name="connsiteY6" fmla="*/ 11337 h 11371"/>
              <a:gd name="connsiteX7" fmla="*/ 9936 w 13751"/>
              <a:gd name="connsiteY7" fmla="*/ 10218 h 11371"/>
              <a:gd name="connsiteX8" fmla="*/ 10565 w 13751"/>
              <a:gd name="connsiteY8" fmla="*/ 6197 h 11371"/>
              <a:gd name="connsiteX9" fmla="*/ 11136 w 13751"/>
              <a:gd name="connsiteY9" fmla="*/ 1964 h 11371"/>
              <a:gd name="connsiteX10" fmla="*/ 12376 w 13751"/>
              <a:gd name="connsiteY10" fmla="*/ 1113 h 11371"/>
              <a:gd name="connsiteX11" fmla="*/ 13751 w 13751"/>
              <a:gd name="connsiteY11" fmla="*/ 0 h 11371"/>
              <a:gd name="connsiteX0" fmla="*/ 0 w 13751"/>
              <a:gd name="connsiteY0" fmla="*/ 119 h 11371"/>
              <a:gd name="connsiteX1" fmla="*/ 2267 w 13751"/>
              <a:gd name="connsiteY1" fmla="*/ 2998 h 11371"/>
              <a:gd name="connsiteX2" fmla="*/ 4335 w 13751"/>
              <a:gd name="connsiteY2" fmla="*/ 8015 h 11371"/>
              <a:gd name="connsiteX3" fmla="*/ 5656 w 13751"/>
              <a:gd name="connsiteY3" fmla="*/ 9796 h 11371"/>
              <a:gd name="connsiteX4" fmla="*/ 6837 w 13751"/>
              <a:gd name="connsiteY4" fmla="*/ 9782 h 11371"/>
              <a:gd name="connsiteX5" fmla="*/ 7600 w 13751"/>
              <a:gd name="connsiteY5" fmla="*/ 9238 h 11371"/>
              <a:gd name="connsiteX6" fmla="*/ 8767 w 13751"/>
              <a:gd name="connsiteY6" fmla="*/ 11337 h 11371"/>
              <a:gd name="connsiteX7" fmla="*/ 9936 w 13751"/>
              <a:gd name="connsiteY7" fmla="*/ 10218 h 11371"/>
              <a:gd name="connsiteX8" fmla="*/ 10565 w 13751"/>
              <a:gd name="connsiteY8" fmla="*/ 6197 h 11371"/>
              <a:gd name="connsiteX9" fmla="*/ 11136 w 13751"/>
              <a:gd name="connsiteY9" fmla="*/ 1964 h 11371"/>
              <a:gd name="connsiteX10" fmla="*/ 12376 w 13751"/>
              <a:gd name="connsiteY10" fmla="*/ 1113 h 11371"/>
              <a:gd name="connsiteX11" fmla="*/ 13751 w 13751"/>
              <a:gd name="connsiteY11" fmla="*/ 0 h 11371"/>
              <a:gd name="connsiteX0" fmla="*/ 0 w 13751"/>
              <a:gd name="connsiteY0" fmla="*/ 119 h 11371"/>
              <a:gd name="connsiteX1" fmla="*/ 2267 w 13751"/>
              <a:gd name="connsiteY1" fmla="*/ 2998 h 11371"/>
              <a:gd name="connsiteX2" fmla="*/ 4335 w 13751"/>
              <a:gd name="connsiteY2" fmla="*/ 8015 h 11371"/>
              <a:gd name="connsiteX3" fmla="*/ 5608 w 13751"/>
              <a:gd name="connsiteY3" fmla="*/ 10462 h 11371"/>
              <a:gd name="connsiteX4" fmla="*/ 6837 w 13751"/>
              <a:gd name="connsiteY4" fmla="*/ 9782 h 11371"/>
              <a:gd name="connsiteX5" fmla="*/ 7600 w 13751"/>
              <a:gd name="connsiteY5" fmla="*/ 9238 h 11371"/>
              <a:gd name="connsiteX6" fmla="*/ 8767 w 13751"/>
              <a:gd name="connsiteY6" fmla="*/ 11337 h 11371"/>
              <a:gd name="connsiteX7" fmla="*/ 9936 w 13751"/>
              <a:gd name="connsiteY7" fmla="*/ 10218 h 11371"/>
              <a:gd name="connsiteX8" fmla="*/ 10565 w 13751"/>
              <a:gd name="connsiteY8" fmla="*/ 6197 h 11371"/>
              <a:gd name="connsiteX9" fmla="*/ 11136 w 13751"/>
              <a:gd name="connsiteY9" fmla="*/ 1964 h 11371"/>
              <a:gd name="connsiteX10" fmla="*/ 12376 w 13751"/>
              <a:gd name="connsiteY10" fmla="*/ 1113 h 11371"/>
              <a:gd name="connsiteX11" fmla="*/ 13751 w 13751"/>
              <a:gd name="connsiteY11" fmla="*/ 0 h 11371"/>
              <a:gd name="connsiteX0" fmla="*/ 0 w 13751"/>
              <a:gd name="connsiteY0" fmla="*/ 119 h 11371"/>
              <a:gd name="connsiteX1" fmla="*/ 2267 w 13751"/>
              <a:gd name="connsiteY1" fmla="*/ 2998 h 11371"/>
              <a:gd name="connsiteX2" fmla="*/ 4335 w 13751"/>
              <a:gd name="connsiteY2" fmla="*/ 8015 h 11371"/>
              <a:gd name="connsiteX3" fmla="*/ 5608 w 13751"/>
              <a:gd name="connsiteY3" fmla="*/ 10462 h 11371"/>
              <a:gd name="connsiteX4" fmla="*/ 6837 w 13751"/>
              <a:gd name="connsiteY4" fmla="*/ 9782 h 11371"/>
              <a:gd name="connsiteX5" fmla="*/ 7600 w 13751"/>
              <a:gd name="connsiteY5" fmla="*/ 9238 h 11371"/>
              <a:gd name="connsiteX6" fmla="*/ 8767 w 13751"/>
              <a:gd name="connsiteY6" fmla="*/ 11337 h 11371"/>
              <a:gd name="connsiteX7" fmla="*/ 9936 w 13751"/>
              <a:gd name="connsiteY7" fmla="*/ 10218 h 11371"/>
              <a:gd name="connsiteX8" fmla="*/ 10565 w 13751"/>
              <a:gd name="connsiteY8" fmla="*/ 6197 h 11371"/>
              <a:gd name="connsiteX9" fmla="*/ 11716 w 13751"/>
              <a:gd name="connsiteY9" fmla="*/ 3295 h 11371"/>
              <a:gd name="connsiteX10" fmla="*/ 12376 w 13751"/>
              <a:gd name="connsiteY10" fmla="*/ 1113 h 11371"/>
              <a:gd name="connsiteX11" fmla="*/ 13751 w 13751"/>
              <a:gd name="connsiteY11" fmla="*/ 0 h 11371"/>
              <a:gd name="connsiteX0" fmla="*/ 0 w 13751"/>
              <a:gd name="connsiteY0" fmla="*/ 119 h 11371"/>
              <a:gd name="connsiteX1" fmla="*/ 2267 w 13751"/>
              <a:gd name="connsiteY1" fmla="*/ 2998 h 11371"/>
              <a:gd name="connsiteX2" fmla="*/ 4335 w 13751"/>
              <a:gd name="connsiteY2" fmla="*/ 8015 h 11371"/>
              <a:gd name="connsiteX3" fmla="*/ 5608 w 13751"/>
              <a:gd name="connsiteY3" fmla="*/ 10462 h 11371"/>
              <a:gd name="connsiteX4" fmla="*/ 6837 w 13751"/>
              <a:gd name="connsiteY4" fmla="*/ 9782 h 11371"/>
              <a:gd name="connsiteX5" fmla="*/ 7600 w 13751"/>
              <a:gd name="connsiteY5" fmla="*/ 9238 h 11371"/>
              <a:gd name="connsiteX6" fmla="*/ 8767 w 13751"/>
              <a:gd name="connsiteY6" fmla="*/ 11337 h 11371"/>
              <a:gd name="connsiteX7" fmla="*/ 9936 w 13751"/>
              <a:gd name="connsiteY7" fmla="*/ 10218 h 11371"/>
              <a:gd name="connsiteX8" fmla="*/ 10565 w 13751"/>
              <a:gd name="connsiteY8" fmla="*/ 6197 h 11371"/>
              <a:gd name="connsiteX9" fmla="*/ 11716 w 13751"/>
              <a:gd name="connsiteY9" fmla="*/ 3295 h 11371"/>
              <a:gd name="connsiteX10" fmla="*/ 13004 w 13751"/>
              <a:gd name="connsiteY10" fmla="*/ 2666 h 11371"/>
              <a:gd name="connsiteX11" fmla="*/ 13751 w 13751"/>
              <a:gd name="connsiteY11" fmla="*/ 0 h 11371"/>
              <a:gd name="connsiteX0" fmla="*/ 0 w 13751"/>
              <a:gd name="connsiteY0" fmla="*/ 119 h 11371"/>
              <a:gd name="connsiteX1" fmla="*/ 2267 w 13751"/>
              <a:gd name="connsiteY1" fmla="*/ 2998 h 11371"/>
              <a:gd name="connsiteX2" fmla="*/ 4335 w 13751"/>
              <a:gd name="connsiteY2" fmla="*/ 8015 h 11371"/>
              <a:gd name="connsiteX3" fmla="*/ 5608 w 13751"/>
              <a:gd name="connsiteY3" fmla="*/ 10462 h 11371"/>
              <a:gd name="connsiteX4" fmla="*/ 6837 w 13751"/>
              <a:gd name="connsiteY4" fmla="*/ 9782 h 11371"/>
              <a:gd name="connsiteX5" fmla="*/ 7600 w 13751"/>
              <a:gd name="connsiteY5" fmla="*/ 9238 h 11371"/>
              <a:gd name="connsiteX6" fmla="*/ 8767 w 13751"/>
              <a:gd name="connsiteY6" fmla="*/ 11337 h 11371"/>
              <a:gd name="connsiteX7" fmla="*/ 9936 w 13751"/>
              <a:gd name="connsiteY7" fmla="*/ 10218 h 11371"/>
              <a:gd name="connsiteX8" fmla="*/ 10565 w 13751"/>
              <a:gd name="connsiteY8" fmla="*/ 6197 h 11371"/>
              <a:gd name="connsiteX9" fmla="*/ 11957 w 13751"/>
              <a:gd name="connsiteY9" fmla="*/ 5292 h 11371"/>
              <a:gd name="connsiteX10" fmla="*/ 13004 w 13751"/>
              <a:gd name="connsiteY10" fmla="*/ 2666 h 11371"/>
              <a:gd name="connsiteX11" fmla="*/ 13751 w 13751"/>
              <a:gd name="connsiteY11" fmla="*/ 0 h 11371"/>
              <a:gd name="connsiteX0" fmla="*/ 0 w 13751"/>
              <a:gd name="connsiteY0" fmla="*/ 119 h 11366"/>
              <a:gd name="connsiteX1" fmla="*/ 2267 w 13751"/>
              <a:gd name="connsiteY1" fmla="*/ 2998 h 11366"/>
              <a:gd name="connsiteX2" fmla="*/ 4335 w 13751"/>
              <a:gd name="connsiteY2" fmla="*/ 8015 h 11366"/>
              <a:gd name="connsiteX3" fmla="*/ 5608 w 13751"/>
              <a:gd name="connsiteY3" fmla="*/ 10462 h 11366"/>
              <a:gd name="connsiteX4" fmla="*/ 6837 w 13751"/>
              <a:gd name="connsiteY4" fmla="*/ 9782 h 11366"/>
              <a:gd name="connsiteX5" fmla="*/ 7600 w 13751"/>
              <a:gd name="connsiteY5" fmla="*/ 9238 h 11366"/>
              <a:gd name="connsiteX6" fmla="*/ 8767 w 13751"/>
              <a:gd name="connsiteY6" fmla="*/ 11337 h 11366"/>
              <a:gd name="connsiteX7" fmla="*/ 9936 w 13751"/>
              <a:gd name="connsiteY7" fmla="*/ 10218 h 11366"/>
              <a:gd name="connsiteX8" fmla="*/ 11024 w 13751"/>
              <a:gd name="connsiteY8" fmla="*/ 6863 h 11366"/>
              <a:gd name="connsiteX9" fmla="*/ 11957 w 13751"/>
              <a:gd name="connsiteY9" fmla="*/ 5292 h 11366"/>
              <a:gd name="connsiteX10" fmla="*/ 13004 w 13751"/>
              <a:gd name="connsiteY10" fmla="*/ 2666 h 11366"/>
              <a:gd name="connsiteX11" fmla="*/ 13751 w 13751"/>
              <a:gd name="connsiteY11" fmla="*/ 0 h 11366"/>
              <a:gd name="connsiteX0" fmla="*/ 0 w 14355"/>
              <a:gd name="connsiteY0" fmla="*/ 0 h 11247"/>
              <a:gd name="connsiteX1" fmla="*/ 2267 w 14355"/>
              <a:gd name="connsiteY1" fmla="*/ 2879 h 11247"/>
              <a:gd name="connsiteX2" fmla="*/ 4335 w 14355"/>
              <a:gd name="connsiteY2" fmla="*/ 7896 h 11247"/>
              <a:gd name="connsiteX3" fmla="*/ 5608 w 14355"/>
              <a:gd name="connsiteY3" fmla="*/ 10343 h 11247"/>
              <a:gd name="connsiteX4" fmla="*/ 6837 w 14355"/>
              <a:gd name="connsiteY4" fmla="*/ 9663 h 11247"/>
              <a:gd name="connsiteX5" fmla="*/ 7600 w 14355"/>
              <a:gd name="connsiteY5" fmla="*/ 9119 h 11247"/>
              <a:gd name="connsiteX6" fmla="*/ 8767 w 14355"/>
              <a:gd name="connsiteY6" fmla="*/ 11218 h 11247"/>
              <a:gd name="connsiteX7" fmla="*/ 9936 w 14355"/>
              <a:gd name="connsiteY7" fmla="*/ 10099 h 11247"/>
              <a:gd name="connsiteX8" fmla="*/ 11024 w 14355"/>
              <a:gd name="connsiteY8" fmla="*/ 6744 h 11247"/>
              <a:gd name="connsiteX9" fmla="*/ 11957 w 14355"/>
              <a:gd name="connsiteY9" fmla="*/ 5173 h 11247"/>
              <a:gd name="connsiteX10" fmla="*/ 13004 w 14355"/>
              <a:gd name="connsiteY10" fmla="*/ 2547 h 11247"/>
              <a:gd name="connsiteX11" fmla="*/ 14355 w 14355"/>
              <a:gd name="connsiteY11" fmla="*/ 547 h 11247"/>
              <a:gd name="connsiteX0" fmla="*/ 0 w 14355"/>
              <a:gd name="connsiteY0" fmla="*/ 0 h 11247"/>
              <a:gd name="connsiteX1" fmla="*/ 2267 w 14355"/>
              <a:gd name="connsiteY1" fmla="*/ 2879 h 11247"/>
              <a:gd name="connsiteX2" fmla="*/ 4335 w 14355"/>
              <a:gd name="connsiteY2" fmla="*/ 7896 h 11247"/>
              <a:gd name="connsiteX3" fmla="*/ 5608 w 14355"/>
              <a:gd name="connsiteY3" fmla="*/ 10343 h 11247"/>
              <a:gd name="connsiteX4" fmla="*/ 6837 w 14355"/>
              <a:gd name="connsiteY4" fmla="*/ 9663 h 11247"/>
              <a:gd name="connsiteX5" fmla="*/ 7600 w 14355"/>
              <a:gd name="connsiteY5" fmla="*/ 9119 h 11247"/>
              <a:gd name="connsiteX6" fmla="*/ 8767 w 14355"/>
              <a:gd name="connsiteY6" fmla="*/ 11218 h 11247"/>
              <a:gd name="connsiteX7" fmla="*/ 9936 w 14355"/>
              <a:gd name="connsiteY7" fmla="*/ 10099 h 11247"/>
              <a:gd name="connsiteX8" fmla="*/ 11024 w 14355"/>
              <a:gd name="connsiteY8" fmla="*/ 6744 h 11247"/>
              <a:gd name="connsiteX9" fmla="*/ 11957 w 14355"/>
              <a:gd name="connsiteY9" fmla="*/ 5173 h 11247"/>
              <a:gd name="connsiteX10" fmla="*/ 13342 w 14355"/>
              <a:gd name="connsiteY10" fmla="*/ 2769 h 11247"/>
              <a:gd name="connsiteX11" fmla="*/ 14355 w 14355"/>
              <a:gd name="connsiteY11" fmla="*/ 547 h 11247"/>
              <a:gd name="connsiteX0" fmla="*/ 0 w 14355"/>
              <a:gd name="connsiteY0" fmla="*/ 0 h 11247"/>
              <a:gd name="connsiteX1" fmla="*/ 2267 w 14355"/>
              <a:gd name="connsiteY1" fmla="*/ 2879 h 11247"/>
              <a:gd name="connsiteX2" fmla="*/ 4335 w 14355"/>
              <a:gd name="connsiteY2" fmla="*/ 7896 h 11247"/>
              <a:gd name="connsiteX3" fmla="*/ 5608 w 14355"/>
              <a:gd name="connsiteY3" fmla="*/ 10343 h 11247"/>
              <a:gd name="connsiteX4" fmla="*/ 6837 w 14355"/>
              <a:gd name="connsiteY4" fmla="*/ 9663 h 11247"/>
              <a:gd name="connsiteX5" fmla="*/ 7600 w 14355"/>
              <a:gd name="connsiteY5" fmla="*/ 9119 h 11247"/>
              <a:gd name="connsiteX6" fmla="*/ 8767 w 14355"/>
              <a:gd name="connsiteY6" fmla="*/ 11218 h 11247"/>
              <a:gd name="connsiteX7" fmla="*/ 9936 w 14355"/>
              <a:gd name="connsiteY7" fmla="*/ 10099 h 11247"/>
              <a:gd name="connsiteX8" fmla="*/ 11024 w 14355"/>
              <a:gd name="connsiteY8" fmla="*/ 6744 h 11247"/>
              <a:gd name="connsiteX9" fmla="*/ 12223 w 14355"/>
              <a:gd name="connsiteY9" fmla="*/ 5173 h 11247"/>
              <a:gd name="connsiteX10" fmla="*/ 13342 w 14355"/>
              <a:gd name="connsiteY10" fmla="*/ 2769 h 11247"/>
              <a:gd name="connsiteX11" fmla="*/ 14355 w 14355"/>
              <a:gd name="connsiteY11" fmla="*/ 547 h 11247"/>
              <a:gd name="connsiteX0" fmla="*/ 0 w 14355"/>
              <a:gd name="connsiteY0" fmla="*/ 0 h 11245"/>
              <a:gd name="connsiteX1" fmla="*/ 2267 w 14355"/>
              <a:gd name="connsiteY1" fmla="*/ 2879 h 11245"/>
              <a:gd name="connsiteX2" fmla="*/ 4335 w 14355"/>
              <a:gd name="connsiteY2" fmla="*/ 7896 h 11245"/>
              <a:gd name="connsiteX3" fmla="*/ 5608 w 14355"/>
              <a:gd name="connsiteY3" fmla="*/ 10343 h 11245"/>
              <a:gd name="connsiteX4" fmla="*/ 6837 w 14355"/>
              <a:gd name="connsiteY4" fmla="*/ 9663 h 11245"/>
              <a:gd name="connsiteX5" fmla="*/ 7600 w 14355"/>
              <a:gd name="connsiteY5" fmla="*/ 9119 h 11245"/>
              <a:gd name="connsiteX6" fmla="*/ 8767 w 14355"/>
              <a:gd name="connsiteY6" fmla="*/ 11218 h 11245"/>
              <a:gd name="connsiteX7" fmla="*/ 9936 w 14355"/>
              <a:gd name="connsiteY7" fmla="*/ 10099 h 11245"/>
              <a:gd name="connsiteX8" fmla="*/ 11169 w 14355"/>
              <a:gd name="connsiteY8" fmla="*/ 6966 h 11245"/>
              <a:gd name="connsiteX9" fmla="*/ 12223 w 14355"/>
              <a:gd name="connsiteY9" fmla="*/ 5173 h 11245"/>
              <a:gd name="connsiteX10" fmla="*/ 13342 w 14355"/>
              <a:gd name="connsiteY10" fmla="*/ 2769 h 11245"/>
              <a:gd name="connsiteX11" fmla="*/ 14355 w 14355"/>
              <a:gd name="connsiteY11" fmla="*/ 547 h 11245"/>
              <a:gd name="connsiteX0" fmla="*/ 0 w 14355"/>
              <a:gd name="connsiteY0" fmla="*/ 0 h 11242"/>
              <a:gd name="connsiteX1" fmla="*/ 2267 w 14355"/>
              <a:gd name="connsiteY1" fmla="*/ 2879 h 11242"/>
              <a:gd name="connsiteX2" fmla="*/ 4335 w 14355"/>
              <a:gd name="connsiteY2" fmla="*/ 7896 h 11242"/>
              <a:gd name="connsiteX3" fmla="*/ 5608 w 14355"/>
              <a:gd name="connsiteY3" fmla="*/ 10343 h 11242"/>
              <a:gd name="connsiteX4" fmla="*/ 6837 w 14355"/>
              <a:gd name="connsiteY4" fmla="*/ 9663 h 11242"/>
              <a:gd name="connsiteX5" fmla="*/ 7600 w 14355"/>
              <a:gd name="connsiteY5" fmla="*/ 9119 h 11242"/>
              <a:gd name="connsiteX6" fmla="*/ 8767 w 14355"/>
              <a:gd name="connsiteY6" fmla="*/ 11218 h 11242"/>
              <a:gd name="connsiteX7" fmla="*/ 9936 w 14355"/>
              <a:gd name="connsiteY7" fmla="*/ 10099 h 11242"/>
              <a:gd name="connsiteX8" fmla="*/ 11483 w 14355"/>
              <a:gd name="connsiteY8" fmla="*/ 7632 h 11242"/>
              <a:gd name="connsiteX9" fmla="*/ 12223 w 14355"/>
              <a:gd name="connsiteY9" fmla="*/ 5173 h 11242"/>
              <a:gd name="connsiteX10" fmla="*/ 13342 w 14355"/>
              <a:gd name="connsiteY10" fmla="*/ 2769 h 11242"/>
              <a:gd name="connsiteX11" fmla="*/ 14355 w 14355"/>
              <a:gd name="connsiteY11" fmla="*/ 547 h 11242"/>
              <a:gd name="connsiteX0" fmla="*/ 0 w 14355"/>
              <a:gd name="connsiteY0" fmla="*/ 0 h 11242"/>
              <a:gd name="connsiteX1" fmla="*/ 2267 w 14355"/>
              <a:gd name="connsiteY1" fmla="*/ 2879 h 11242"/>
              <a:gd name="connsiteX2" fmla="*/ 4335 w 14355"/>
              <a:gd name="connsiteY2" fmla="*/ 7896 h 11242"/>
              <a:gd name="connsiteX3" fmla="*/ 5608 w 14355"/>
              <a:gd name="connsiteY3" fmla="*/ 10343 h 11242"/>
              <a:gd name="connsiteX4" fmla="*/ 6837 w 14355"/>
              <a:gd name="connsiteY4" fmla="*/ 9663 h 11242"/>
              <a:gd name="connsiteX5" fmla="*/ 7600 w 14355"/>
              <a:gd name="connsiteY5" fmla="*/ 9119 h 11242"/>
              <a:gd name="connsiteX6" fmla="*/ 8767 w 14355"/>
              <a:gd name="connsiteY6" fmla="*/ 11218 h 11242"/>
              <a:gd name="connsiteX7" fmla="*/ 9936 w 14355"/>
              <a:gd name="connsiteY7" fmla="*/ 10099 h 11242"/>
              <a:gd name="connsiteX8" fmla="*/ 11266 w 14355"/>
              <a:gd name="connsiteY8" fmla="*/ 7521 h 11242"/>
              <a:gd name="connsiteX9" fmla="*/ 12223 w 14355"/>
              <a:gd name="connsiteY9" fmla="*/ 5173 h 11242"/>
              <a:gd name="connsiteX10" fmla="*/ 13342 w 14355"/>
              <a:gd name="connsiteY10" fmla="*/ 2769 h 11242"/>
              <a:gd name="connsiteX11" fmla="*/ 14355 w 14355"/>
              <a:gd name="connsiteY11" fmla="*/ 547 h 11242"/>
              <a:gd name="connsiteX0" fmla="*/ 0 w 14910"/>
              <a:gd name="connsiteY0" fmla="*/ 0 h 11242"/>
              <a:gd name="connsiteX1" fmla="*/ 2267 w 14910"/>
              <a:gd name="connsiteY1" fmla="*/ 2879 h 11242"/>
              <a:gd name="connsiteX2" fmla="*/ 4335 w 14910"/>
              <a:gd name="connsiteY2" fmla="*/ 7896 h 11242"/>
              <a:gd name="connsiteX3" fmla="*/ 5608 w 14910"/>
              <a:gd name="connsiteY3" fmla="*/ 10343 h 11242"/>
              <a:gd name="connsiteX4" fmla="*/ 6837 w 14910"/>
              <a:gd name="connsiteY4" fmla="*/ 9663 h 11242"/>
              <a:gd name="connsiteX5" fmla="*/ 7600 w 14910"/>
              <a:gd name="connsiteY5" fmla="*/ 9119 h 11242"/>
              <a:gd name="connsiteX6" fmla="*/ 8767 w 14910"/>
              <a:gd name="connsiteY6" fmla="*/ 11218 h 11242"/>
              <a:gd name="connsiteX7" fmla="*/ 9936 w 14910"/>
              <a:gd name="connsiteY7" fmla="*/ 10099 h 11242"/>
              <a:gd name="connsiteX8" fmla="*/ 11266 w 14910"/>
              <a:gd name="connsiteY8" fmla="*/ 7521 h 11242"/>
              <a:gd name="connsiteX9" fmla="*/ 12223 w 14910"/>
              <a:gd name="connsiteY9" fmla="*/ 5173 h 11242"/>
              <a:gd name="connsiteX10" fmla="*/ 13342 w 14910"/>
              <a:gd name="connsiteY10" fmla="*/ 2769 h 11242"/>
              <a:gd name="connsiteX11" fmla="*/ 14910 w 14910"/>
              <a:gd name="connsiteY11" fmla="*/ 769 h 11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910" h="11242">
                <a:moveTo>
                  <a:pt x="0" y="0"/>
                </a:moveTo>
                <a:cubicBezTo>
                  <a:pt x="281" y="761"/>
                  <a:pt x="1545" y="1563"/>
                  <a:pt x="2267" y="2879"/>
                </a:cubicBezTo>
                <a:cubicBezTo>
                  <a:pt x="2990" y="4195"/>
                  <a:pt x="3778" y="6652"/>
                  <a:pt x="4335" y="7896"/>
                </a:cubicBezTo>
                <a:cubicBezTo>
                  <a:pt x="4892" y="9140"/>
                  <a:pt x="5171" y="9938"/>
                  <a:pt x="5608" y="10343"/>
                </a:cubicBezTo>
                <a:cubicBezTo>
                  <a:pt x="6045" y="10748"/>
                  <a:pt x="6505" y="9867"/>
                  <a:pt x="6837" y="9663"/>
                </a:cubicBezTo>
                <a:cubicBezTo>
                  <a:pt x="7169" y="9459"/>
                  <a:pt x="7278" y="8860"/>
                  <a:pt x="7600" y="9119"/>
                </a:cubicBezTo>
                <a:cubicBezTo>
                  <a:pt x="7922" y="9378"/>
                  <a:pt x="8378" y="11055"/>
                  <a:pt x="8767" y="11218"/>
                </a:cubicBezTo>
                <a:cubicBezTo>
                  <a:pt x="9156" y="11381"/>
                  <a:pt x="9519" y="10715"/>
                  <a:pt x="9936" y="10099"/>
                </a:cubicBezTo>
                <a:cubicBezTo>
                  <a:pt x="10353" y="9483"/>
                  <a:pt x="10885" y="8342"/>
                  <a:pt x="11266" y="7521"/>
                </a:cubicBezTo>
                <a:cubicBezTo>
                  <a:pt x="11647" y="6700"/>
                  <a:pt x="11877" y="5965"/>
                  <a:pt x="12223" y="5173"/>
                </a:cubicBezTo>
                <a:cubicBezTo>
                  <a:pt x="12569" y="4381"/>
                  <a:pt x="12894" y="3503"/>
                  <a:pt x="13342" y="2769"/>
                </a:cubicBezTo>
                <a:cubicBezTo>
                  <a:pt x="13790" y="2035"/>
                  <a:pt x="14680" y="1271"/>
                  <a:pt x="14910" y="769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endParaRPr lang="de-DE"/>
          </a:p>
        </p:txBody>
      </p:sp>
      <p:grpSp>
        <p:nvGrpSpPr>
          <p:cNvPr id="20" name="Gruppieren 19"/>
          <p:cNvGrpSpPr/>
          <p:nvPr/>
        </p:nvGrpSpPr>
        <p:grpSpPr>
          <a:xfrm>
            <a:off x="139099" y="3744504"/>
            <a:ext cx="6453900" cy="2457366"/>
            <a:chOff x="139099" y="3744504"/>
            <a:chExt cx="6453900" cy="2457366"/>
          </a:xfrm>
        </p:grpSpPr>
        <p:sp>
          <p:nvSpPr>
            <p:cNvPr id="223" name="Freeform 13"/>
            <p:cNvSpPr>
              <a:spLocks/>
            </p:cNvSpPr>
            <p:nvPr/>
          </p:nvSpPr>
          <p:spPr bwMode="auto">
            <a:xfrm>
              <a:off x="1751103" y="5767439"/>
              <a:ext cx="3283950" cy="434431"/>
            </a:xfrm>
            <a:custGeom>
              <a:avLst/>
              <a:gdLst>
                <a:gd name="T0" fmla="*/ 0 w 1364"/>
                <a:gd name="T1" fmla="*/ 0 h 305"/>
                <a:gd name="T2" fmla="*/ 163 w 1364"/>
                <a:gd name="T3" fmla="*/ 51 h 305"/>
                <a:gd name="T4" fmla="*/ 259 w 1364"/>
                <a:gd name="T5" fmla="*/ 177 h 305"/>
                <a:gd name="T6" fmla="*/ 333 w 1364"/>
                <a:gd name="T7" fmla="*/ 251 h 305"/>
                <a:gd name="T8" fmla="*/ 621 w 1364"/>
                <a:gd name="T9" fmla="*/ 288 h 305"/>
                <a:gd name="T10" fmla="*/ 872 w 1364"/>
                <a:gd name="T11" fmla="*/ 288 h 305"/>
                <a:gd name="T12" fmla="*/ 1027 w 1364"/>
                <a:gd name="T13" fmla="*/ 184 h 305"/>
                <a:gd name="T14" fmla="*/ 1152 w 1364"/>
                <a:gd name="T15" fmla="*/ 51 h 305"/>
                <a:gd name="T16" fmla="*/ 1182 w 1364"/>
                <a:gd name="T17" fmla="*/ 14 h 305"/>
                <a:gd name="T18" fmla="*/ 59 w 1364"/>
                <a:gd name="T19" fmla="*/ 7 h 305"/>
                <a:gd name="connsiteX0" fmla="*/ 0 w 14632"/>
                <a:gd name="connsiteY0" fmla="*/ 634 h 9510"/>
                <a:gd name="connsiteX1" fmla="*/ 6583 w 14632"/>
                <a:gd name="connsiteY1" fmla="*/ 1442 h 9510"/>
                <a:gd name="connsiteX2" fmla="*/ 7287 w 14632"/>
                <a:gd name="connsiteY2" fmla="*/ 5573 h 9510"/>
                <a:gd name="connsiteX3" fmla="*/ 7829 w 14632"/>
                <a:gd name="connsiteY3" fmla="*/ 8000 h 9510"/>
                <a:gd name="connsiteX4" fmla="*/ 9941 w 14632"/>
                <a:gd name="connsiteY4" fmla="*/ 9213 h 9510"/>
                <a:gd name="connsiteX5" fmla="*/ 11781 w 14632"/>
                <a:gd name="connsiteY5" fmla="*/ 9213 h 9510"/>
                <a:gd name="connsiteX6" fmla="*/ 12917 w 14632"/>
                <a:gd name="connsiteY6" fmla="*/ 5803 h 9510"/>
                <a:gd name="connsiteX7" fmla="*/ 13834 w 14632"/>
                <a:gd name="connsiteY7" fmla="*/ 1442 h 9510"/>
                <a:gd name="connsiteX8" fmla="*/ 14054 w 14632"/>
                <a:gd name="connsiteY8" fmla="*/ 229 h 9510"/>
                <a:gd name="connsiteX9" fmla="*/ 5821 w 14632"/>
                <a:gd name="connsiteY9" fmla="*/ 0 h 9510"/>
                <a:gd name="connsiteX0" fmla="*/ 0 w 11071"/>
                <a:gd name="connsiteY0" fmla="*/ 0 h 12285"/>
                <a:gd name="connsiteX1" fmla="*/ 5570 w 11071"/>
                <a:gd name="connsiteY1" fmla="*/ 3801 h 12285"/>
                <a:gd name="connsiteX2" fmla="*/ 6051 w 11071"/>
                <a:gd name="connsiteY2" fmla="*/ 8145 h 12285"/>
                <a:gd name="connsiteX3" fmla="*/ 6422 w 11071"/>
                <a:gd name="connsiteY3" fmla="*/ 10697 h 12285"/>
                <a:gd name="connsiteX4" fmla="*/ 7865 w 11071"/>
                <a:gd name="connsiteY4" fmla="*/ 11973 h 12285"/>
                <a:gd name="connsiteX5" fmla="*/ 9123 w 11071"/>
                <a:gd name="connsiteY5" fmla="*/ 11973 h 12285"/>
                <a:gd name="connsiteX6" fmla="*/ 9899 w 11071"/>
                <a:gd name="connsiteY6" fmla="*/ 8387 h 12285"/>
                <a:gd name="connsiteX7" fmla="*/ 10526 w 11071"/>
                <a:gd name="connsiteY7" fmla="*/ 3801 h 12285"/>
                <a:gd name="connsiteX8" fmla="*/ 10676 w 11071"/>
                <a:gd name="connsiteY8" fmla="*/ 2526 h 12285"/>
                <a:gd name="connsiteX9" fmla="*/ 5049 w 11071"/>
                <a:gd name="connsiteY9" fmla="*/ 2285 h 12285"/>
                <a:gd name="connsiteX0" fmla="*/ 0 w 11071"/>
                <a:gd name="connsiteY0" fmla="*/ 0 h 12285"/>
                <a:gd name="connsiteX1" fmla="*/ 4666 w 11071"/>
                <a:gd name="connsiteY1" fmla="*/ 8569 h 12285"/>
                <a:gd name="connsiteX2" fmla="*/ 6051 w 11071"/>
                <a:gd name="connsiteY2" fmla="*/ 8145 h 12285"/>
                <a:gd name="connsiteX3" fmla="*/ 6422 w 11071"/>
                <a:gd name="connsiteY3" fmla="*/ 10697 h 12285"/>
                <a:gd name="connsiteX4" fmla="*/ 7865 w 11071"/>
                <a:gd name="connsiteY4" fmla="*/ 11973 h 12285"/>
                <a:gd name="connsiteX5" fmla="*/ 9123 w 11071"/>
                <a:gd name="connsiteY5" fmla="*/ 11973 h 12285"/>
                <a:gd name="connsiteX6" fmla="*/ 9899 w 11071"/>
                <a:gd name="connsiteY6" fmla="*/ 8387 h 12285"/>
                <a:gd name="connsiteX7" fmla="*/ 10526 w 11071"/>
                <a:gd name="connsiteY7" fmla="*/ 3801 h 12285"/>
                <a:gd name="connsiteX8" fmla="*/ 10676 w 11071"/>
                <a:gd name="connsiteY8" fmla="*/ 2526 h 12285"/>
                <a:gd name="connsiteX9" fmla="*/ 5049 w 11071"/>
                <a:gd name="connsiteY9" fmla="*/ 2285 h 12285"/>
                <a:gd name="connsiteX0" fmla="*/ 0 w 11071"/>
                <a:gd name="connsiteY0" fmla="*/ 0 h 12285"/>
                <a:gd name="connsiteX1" fmla="*/ 4666 w 11071"/>
                <a:gd name="connsiteY1" fmla="*/ 8569 h 12285"/>
                <a:gd name="connsiteX2" fmla="*/ 6051 w 11071"/>
                <a:gd name="connsiteY2" fmla="*/ 8145 h 12285"/>
                <a:gd name="connsiteX3" fmla="*/ 6422 w 11071"/>
                <a:gd name="connsiteY3" fmla="*/ 10697 h 12285"/>
                <a:gd name="connsiteX4" fmla="*/ 7865 w 11071"/>
                <a:gd name="connsiteY4" fmla="*/ 11973 h 12285"/>
                <a:gd name="connsiteX5" fmla="*/ 9123 w 11071"/>
                <a:gd name="connsiteY5" fmla="*/ 11973 h 12285"/>
                <a:gd name="connsiteX6" fmla="*/ 9899 w 11071"/>
                <a:gd name="connsiteY6" fmla="*/ 8387 h 12285"/>
                <a:gd name="connsiteX7" fmla="*/ 10526 w 11071"/>
                <a:gd name="connsiteY7" fmla="*/ 3801 h 12285"/>
                <a:gd name="connsiteX8" fmla="*/ 10676 w 11071"/>
                <a:gd name="connsiteY8" fmla="*/ 2526 h 12285"/>
                <a:gd name="connsiteX9" fmla="*/ 5049 w 11071"/>
                <a:gd name="connsiteY9" fmla="*/ 2285 h 12285"/>
                <a:gd name="connsiteX0" fmla="*/ 0 w 11071"/>
                <a:gd name="connsiteY0" fmla="*/ 0 h 12285"/>
                <a:gd name="connsiteX1" fmla="*/ 3159 w 11071"/>
                <a:gd name="connsiteY1" fmla="*/ 6980 h 12285"/>
                <a:gd name="connsiteX2" fmla="*/ 6051 w 11071"/>
                <a:gd name="connsiteY2" fmla="*/ 8145 h 12285"/>
                <a:gd name="connsiteX3" fmla="*/ 6422 w 11071"/>
                <a:gd name="connsiteY3" fmla="*/ 10697 h 12285"/>
                <a:gd name="connsiteX4" fmla="*/ 7865 w 11071"/>
                <a:gd name="connsiteY4" fmla="*/ 11973 h 12285"/>
                <a:gd name="connsiteX5" fmla="*/ 9123 w 11071"/>
                <a:gd name="connsiteY5" fmla="*/ 11973 h 12285"/>
                <a:gd name="connsiteX6" fmla="*/ 9899 w 11071"/>
                <a:gd name="connsiteY6" fmla="*/ 8387 h 12285"/>
                <a:gd name="connsiteX7" fmla="*/ 10526 w 11071"/>
                <a:gd name="connsiteY7" fmla="*/ 3801 h 12285"/>
                <a:gd name="connsiteX8" fmla="*/ 10676 w 11071"/>
                <a:gd name="connsiteY8" fmla="*/ 2526 h 12285"/>
                <a:gd name="connsiteX9" fmla="*/ 5049 w 11071"/>
                <a:gd name="connsiteY9" fmla="*/ 2285 h 12285"/>
                <a:gd name="connsiteX0" fmla="*/ 0 w 11071"/>
                <a:gd name="connsiteY0" fmla="*/ 0 h 12285"/>
                <a:gd name="connsiteX1" fmla="*/ 3159 w 11071"/>
                <a:gd name="connsiteY1" fmla="*/ 6980 h 12285"/>
                <a:gd name="connsiteX2" fmla="*/ 3906 w 11071"/>
                <a:gd name="connsiteY2" fmla="*/ 7941 h 12285"/>
                <a:gd name="connsiteX3" fmla="*/ 6051 w 11071"/>
                <a:gd name="connsiteY3" fmla="*/ 8145 h 12285"/>
                <a:gd name="connsiteX4" fmla="*/ 6422 w 11071"/>
                <a:gd name="connsiteY4" fmla="*/ 10697 h 12285"/>
                <a:gd name="connsiteX5" fmla="*/ 7865 w 11071"/>
                <a:gd name="connsiteY5" fmla="*/ 11973 h 12285"/>
                <a:gd name="connsiteX6" fmla="*/ 9123 w 11071"/>
                <a:gd name="connsiteY6" fmla="*/ 11973 h 12285"/>
                <a:gd name="connsiteX7" fmla="*/ 9899 w 11071"/>
                <a:gd name="connsiteY7" fmla="*/ 8387 h 12285"/>
                <a:gd name="connsiteX8" fmla="*/ 10526 w 11071"/>
                <a:gd name="connsiteY8" fmla="*/ 3801 h 12285"/>
                <a:gd name="connsiteX9" fmla="*/ 10676 w 11071"/>
                <a:gd name="connsiteY9" fmla="*/ 2526 h 12285"/>
                <a:gd name="connsiteX10" fmla="*/ 5049 w 11071"/>
                <a:gd name="connsiteY10" fmla="*/ 2285 h 12285"/>
                <a:gd name="connsiteX0" fmla="*/ 0 w 11071"/>
                <a:gd name="connsiteY0" fmla="*/ 0 h 12285"/>
                <a:gd name="connsiteX1" fmla="*/ 3159 w 11071"/>
                <a:gd name="connsiteY1" fmla="*/ 6980 h 12285"/>
                <a:gd name="connsiteX2" fmla="*/ 3906 w 11071"/>
                <a:gd name="connsiteY2" fmla="*/ 12255 h 12285"/>
                <a:gd name="connsiteX3" fmla="*/ 6051 w 11071"/>
                <a:gd name="connsiteY3" fmla="*/ 8145 h 12285"/>
                <a:gd name="connsiteX4" fmla="*/ 6422 w 11071"/>
                <a:gd name="connsiteY4" fmla="*/ 10697 h 12285"/>
                <a:gd name="connsiteX5" fmla="*/ 7865 w 11071"/>
                <a:gd name="connsiteY5" fmla="*/ 11973 h 12285"/>
                <a:gd name="connsiteX6" fmla="*/ 9123 w 11071"/>
                <a:gd name="connsiteY6" fmla="*/ 11973 h 12285"/>
                <a:gd name="connsiteX7" fmla="*/ 9899 w 11071"/>
                <a:gd name="connsiteY7" fmla="*/ 8387 h 12285"/>
                <a:gd name="connsiteX8" fmla="*/ 10526 w 11071"/>
                <a:gd name="connsiteY8" fmla="*/ 3801 h 12285"/>
                <a:gd name="connsiteX9" fmla="*/ 10676 w 11071"/>
                <a:gd name="connsiteY9" fmla="*/ 2526 h 12285"/>
                <a:gd name="connsiteX10" fmla="*/ 5049 w 11071"/>
                <a:gd name="connsiteY10" fmla="*/ 2285 h 12285"/>
                <a:gd name="connsiteX0" fmla="*/ 0 w 11071"/>
                <a:gd name="connsiteY0" fmla="*/ 0 h 12285"/>
                <a:gd name="connsiteX1" fmla="*/ 2389 w 11071"/>
                <a:gd name="connsiteY1" fmla="*/ 8796 h 12285"/>
                <a:gd name="connsiteX2" fmla="*/ 3906 w 11071"/>
                <a:gd name="connsiteY2" fmla="*/ 12255 h 12285"/>
                <a:gd name="connsiteX3" fmla="*/ 6051 w 11071"/>
                <a:gd name="connsiteY3" fmla="*/ 8145 h 12285"/>
                <a:gd name="connsiteX4" fmla="*/ 6422 w 11071"/>
                <a:gd name="connsiteY4" fmla="*/ 10697 h 12285"/>
                <a:gd name="connsiteX5" fmla="*/ 7865 w 11071"/>
                <a:gd name="connsiteY5" fmla="*/ 11973 h 12285"/>
                <a:gd name="connsiteX6" fmla="*/ 9123 w 11071"/>
                <a:gd name="connsiteY6" fmla="*/ 11973 h 12285"/>
                <a:gd name="connsiteX7" fmla="*/ 9899 w 11071"/>
                <a:gd name="connsiteY7" fmla="*/ 8387 h 12285"/>
                <a:gd name="connsiteX8" fmla="*/ 10526 w 11071"/>
                <a:gd name="connsiteY8" fmla="*/ 3801 h 12285"/>
                <a:gd name="connsiteX9" fmla="*/ 10676 w 11071"/>
                <a:gd name="connsiteY9" fmla="*/ 2526 h 12285"/>
                <a:gd name="connsiteX10" fmla="*/ 5049 w 11071"/>
                <a:gd name="connsiteY10" fmla="*/ 2285 h 12285"/>
                <a:gd name="connsiteX0" fmla="*/ 0 w 11071"/>
                <a:gd name="connsiteY0" fmla="*/ 0 h 12285"/>
                <a:gd name="connsiteX1" fmla="*/ 2389 w 11071"/>
                <a:gd name="connsiteY1" fmla="*/ 8796 h 12285"/>
                <a:gd name="connsiteX2" fmla="*/ 3906 w 11071"/>
                <a:gd name="connsiteY2" fmla="*/ 12255 h 12285"/>
                <a:gd name="connsiteX3" fmla="*/ 5515 w 11071"/>
                <a:gd name="connsiteY3" fmla="*/ 10188 h 12285"/>
                <a:gd name="connsiteX4" fmla="*/ 6422 w 11071"/>
                <a:gd name="connsiteY4" fmla="*/ 10697 h 12285"/>
                <a:gd name="connsiteX5" fmla="*/ 7865 w 11071"/>
                <a:gd name="connsiteY5" fmla="*/ 11973 h 12285"/>
                <a:gd name="connsiteX6" fmla="*/ 9123 w 11071"/>
                <a:gd name="connsiteY6" fmla="*/ 11973 h 12285"/>
                <a:gd name="connsiteX7" fmla="*/ 9899 w 11071"/>
                <a:gd name="connsiteY7" fmla="*/ 8387 h 12285"/>
                <a:gd name="connsiteX8" fmla="*/ 10526 w 11071"/>
                <a:gd name="connsiteY8" fmla="*/ 3801 h 12285"/>
                <a:gd name="connsiteX9" fmla="*/ 10676 w 11071"/>
                <a:gd name="connsiteY9" fmla="*/ 2526 h 12285"/>
                <a:gd name="connsiteX10" fmla="*/ 5049 w 11071"/>
                <a:gd name="connsiteY10" fmla="*/ 2285 h 12285"/>
                <a:gd name="connsiteX0" fmla="*/ 0 w 11071"/>
                <a:gd name="connsiteY0" fmla="*/ 0 h 13590"/>
                <a:gd name="connsiteX1" fmla="*/ 2389 w 11071"/>
                <a:gd name="connsiteY1" fmla="*/ 8796 h 13590"/>
                <a:gd name="connsiteX2" fmla="*/ 3906 w 11071"/>
                <a:gd name="connsiteY2" fmla="*/ 12255 h 13590"/>
                <a:gd name="connsiteX3" fmla="*/ 5515 w 11071"/>
                <a:gd name="connsiteY3" fmla="*/ 10188 h 13590"/>
                <a:gd name="connsiteX4" fmla="*/ 6422 w 11071"/>
                <a:gd name="connsiteY4" fmla="*/ 10697 h 13590"/>
                <a:gd name="connsiteX5" fmla="*/ 7865 w 11071"/>
                <a:gd name="connsiteY5" fmla="*/ 13562 h 13590"/>
                <a:gd name="connsiteX6" fmla="*/ 9123 w 11071"/>
                <a:gd name="connsiteY6" fmla="*/ 11973 h 13590"/>
                <a:gd name="connsiteX7" fmla="*/ 9899 w 11071"/>
                <a:gd name="connsiteY7" fmla="*/ 8387 h 13590"/>
                <a:gd name="connsiteX8" fmla="*/ 10526 w 11071"/>
                <a:gd name="connsiteY8" fmla="*/ 3801 h 13590"/>
                <a:gd name="connsiteX9" fmla="*/ 10676 w 11071"/>
                <a:gd name="connsiteY9" fmla="*/ 2526 h 13590"/>
                <a:gd name="connsiteX10" fmla="*/ 5049 w 11071"/>
                <a:gd name="connsiteY10" fmla="*/ 2285 h 13590"/>
                <a:gd name="connsiteX0" fmla="*/ 0 w 11071"/>
                <a:gd name="connsiteY0" fmla="*/ 0 h 14074"/>
                <a:gd name="connsiteX1" fmla="*/ 2389 w 11071"/>
                <a:gd name="connsiteY1" fmla="*/ 8796 h 14074"/>
                <a:gd name="connsiteX2" fmla="*/ 3906 w 11071"/>
                <a:gd name="connsiteY2" fmla="*/ 12255 h 14074"/>
                <a:gd name="connsiteX3" fmla="*/ 5515 w 11071"/>
                <a:gd name="connsiteY3" fmla="*/ 10188 h 14074"/>
                <a:gd name="connsiteX4" fmla="*/ 6422 w 11071"/>
                <a:gd name="connsiteY4" fmla="*/ 10697 h 14074"/>
                <a:gd name="connsiteX5" fmla="*/ 7865 w 11071"/>
                <a:gd name="connsiteY5" fmla="*/ 13562 h 14074"/>
                <a:gd name="connsiteX6" fmla="*/ 9223 w 11071"/>
                <a:gd name="connsiteY6" fmla="*/ 13562 h 14074"/>
                <a:gd name="connsiteX7" fmla="*/ 9899 w 11071"/>
                <a:gd name="connsiteY7" fmla="*/ 8387 h 14074"/>
                <a:gd name="connsiteX8" fmla="*/ 10526 w 11071"/>
                <a:gd name="connsiteY8" fmla="*/ 3801 h 14074"/>
                <a:gd name="connsiteX9" fmla="*/ 10676 w 11071"/>
                <a:gd name="connsiteY9" fmla="*/ 2526 h 14074"/>
                <a:gd name="connsiteX10" fmla="*/ 5049 w 11071"/>
                <a:gd name="connsiteY10" fmla="*/ 2285 h 14074"/>
                <a:gd name="connsiteX0" fmla="*/ 0 w 11068"/>
                <a:gd name="connsiteY0" fmla="*/ 0 h 14058"/>
                <a:gd name="connsiteX1" fmla="*/ 2389 w 11068"/>
                <a:gd name="connsiteY1" fmla="*/ 8796 h 14058"/>
                <a:gd name="connsiteX2" fmla="*/ 3906 w 11068"/>
                <a:gd name="connsiteY2" fmla="*/ 12255 h 14058"/>
                <a:gd name="connsiteX3" fmla="*/ 5515 w 11068"/>
                <a:gd name="connsiteY3" fmla="*/ 10188 h 14058"/>
                <a:gd name="connsiteX4" fmla="*/ 6422 w 11068"/>
                <a:gd name="connsiteY4" fmla="*/ 10697 h 14058"/>
                <a:gd name="connsiteX5" fmla="*/ 7865 w 11068"/>
                <a:gd name="connsiteY5" fmla="*/ 13562 h 14058"/>
                <a:gd name="connsiteX6" fmla="*/ 9223 w 11068"/>
                <a:gd name="connsiteY6" fmla="*/ 13562 h 14058"/>
                <a:gd name="connsiteX7" fmla="*/ 9999 w 11068"/>
                <a:gd name="connsiteY7" fmla="*/ 8614 h 14058"/>
                <a:gd name="connsiteX8" fmla="*/ 10526 w 11068"/>
                <a:gd name="connsiteY8" fmla="*/ 3801 h 14058"/>
                <a:gd name="connsiteX9" fmla="*/ 10676 w 11068"/>
                <a:gd name="connsiteY9" fmla="*/ 2526 h 14058"/>
                <a:gd name="connsiteX10" fmla="*/ 5049 w 11068"/>
                <a:gd name="connsiteY10" fmla="*/ 2285 h 14058"/>
                <a:gd name="connsiteX0" fmla="*/ 0 w 11068"/>
                <a:gd name="connsiteY0" fmla="*/ 0 h 14058"/>
                <a:gd name="connsiteX1" fmla="*/ 2389 w 11068"/>
                <a:gd name="connsiteY1" fmla="*/ 8796 h 14058"/>
                <a:gd name="connsiteX2" fmla="*/ 3973 w 11068"/>
                <a:gd name="connsiteY2" fmla="*/ 12936 h 14058"/>
                <a:gd name="connsiteX3" fmla="*/ 5515 w 11068"/>
                <a:gd name="connsiteY3" fmla="*/ 10188 h 14058"/>
                <a:gd name="connsiteX4" fmla="*/ 6422 w 11068"/>
                <a:gd name="connsiteY4" fmla="*/ 10697 h 14058"/>
                <a:gd name="connsiteX5" fmla="*/ 7865 w 11068"/>
                <a:gd name="connsiteY5" fmla="*/ 13562 h 14058"/>
                <a:gd name="connsiteX6" fmla="*/ 9223 w 11068"/>
                <a:gd name="connsiteY6" fmla="*/ 13562 h 14058"/>
                <a:gd name="connsiteX7" fmla="*/ 9999 w 11068"/>
                <a:gd name="connsiteY7" fmla="*/ 8614 h 14058"/>
                <a:gd name="connsiteX8" fmla="*/ 10526 w 11068"/>
                <a:gd name="connsiteY8" fmla="*/ 3801 h 14058"/>
                <a:gd name="connsiteX9" fmla="*/ 10676 w 11068"/>
                <a:gd name="connsiteY9" fmla="*/ 2526 h 14058"/>
                <a:gd name="connsiteX10" fmla="*/ 5049 w 11068"/>
                <a:gd name="connsiteY10" fmla="*/ 2285 h 14058"/>
                <a:gd name="connsiteX0" fmla="*/ 0 w 11068"/>
                <a:gd name="connsiteY0" fmla="*/ 0 h 14058"/>
                <a:gd name="connsiteX1" fmla="*/ 2389 w 11068"/>
                <a:gd name="connsiteY1" fmla="*/ 8796 h 14058"/>
                <a:gd name="connsiteX2" fmla="*/ 3973 w 11068"/>
                <a:gd name="connsiteY2" fmla="*/ 12936 h 14058"/>
                <a:gd name="connsiteX3" fmla="*/ 5515 w 11068"/>
                <a:gd name="connsiteY3" fmla="*/ 11096 h 14058"/>
                <a:gd name="connsiteX4" fmla="*/ 6422 w 11068"/>
                <a:gd name="connsiteY4" fmla="*/ 10697 h 14058"/>
                <a:gd name="connsiteX5" fmla="*/ 7865 w 11068"/>
                <a:gd name="connsiteY5" fmla="*/ 13562 h 14058"/>
                <a:gd name="connsiteX6" fmla="*/ 9223 w 11068"/>
                <a:gd name="connsiteY6" fmla="*/ 13562 h 14058"/>
                <a:gd name="connsiteX7" fmla="*/ 9999 w 11068"/>
                <a:gd name="connsiteY7" fmla="*/ 8614 h 14058"/>
                <a:gd name="connsiteX8" fmla="*/ 10526 w 11068"/>
                <a:gd name="connsiteY8" fmla="*/ 3801 h 14058"/>
                <a:gd name="connsiteX9" fmla="*/ 10676 w 11068"/>
                <a:gd name="connsiteY9" fmla="*/ 2526 h 14058"/>
                <a:gd name="connsiteX10" fmla="*/ 5049 w 11068"/>
                <a:gd name="connsiteY10" fmla="*/ 2285 h 14058"/>
                <a:gd name="connsiteX0" fmla="*/ 0 w 11068"/>
                <a:gd name="connsiteY0" fmla="*/ 0 h 14486"/>
                <a:gd name="connsiteX1" fmla="*/ 2389 w 11068"/>
                <a:gd name="connsiteY1" fmla="*/ 8796 h 14486"/>
                <a:gd name="connsiteX2" fmla="*/ 3973 w 11068"/>
                <a:gd name="connsiteY2" fmla="*/ 12936 h 14486"/>
                <a:gd name="connsiteX3" fmla="*/ 5515 w 11068"/>
                <a:gd name="connsiteY3" fmla="*/ 11096 h 14486"/>
                <a:gd name="connsiteX4" fmla="*/ 6422 w 11068"/>
                <a:gd name="connsiteY4" fmla="*/ 10697 h 14486"/>
                <a:gd name="connsiteX5" fmla="*/ 7865 w 11068"/>
                <a:gd name="connsiteY5" fmla="*/ 14243 h 14486"/>
                <a:gd name="connsiteX6" fmla="*/ 9223 w 11068"/>
                <a:gd name="connsiteY6" fmla="*/ 13562 h 14486"/>
                <a:gd name="connsiteX7" fmla="*/ 9999 w 11068"/>
                <a:gd name="connsiteY7" fmla="*/ 8614 h 14486"/>
                <a:gd name="connsiteX8" fmla="*/ 10526 w 11068"/>
                <a:gd name="connsiteY8" fmla="*/ 3801 h 14486"/>
                <a:gd name="connsiteX9" fmla="*/ 10676 w 11068"/>
                <a:gd name="connsiteY9" fmla="*/ 2526 h 14486"/>
                <a:gd name="connsiteX10" fmla="*/ 5049 w 11068"/>
                <a:gd name="connsiteY10" fmla="*/ 2285 h 14486"/>
                <a:gd name="connsiteX0" fmla="*/ 0 w 11068"/>
                <a:gd name="connsiteY0" fmla="*/ 0 h 14455"/>
                <a:gd name="connsiteX1" fmla="*/ 2389 w 11068"/>
                <a:gd name="connsiteY1" fmla="*/ 8796 h 14455"/>
                <a:gd name="connsiteX2" fmla="*/ 3973 w 11068"/>
                <a:gd name="connsiteY2" fmla="*/ 12936 h 14455"/>
                <a:gd name="connsiteX3" fmla="*/ 5515 w 11068"/>
                <a:gd name="connsiteY3" fmla="*/ 11096 h 14455"/>
                <a:gd name="connsiteX4" fmla="*/ 6422 w 11068"/>
                <a:gd name="connsiteY4" fmla="*/ 10697 h 14455"/>
                <a:gd name="connsiteX5" fmla="*/ 7865 w 11068"/>
                <a:gd name="connsiteY5" fmla="*/ 14243 h 14455"/>
                <a:gd name="connsiteX6" fmla="*/ 9223 w 11068"/>
                <a:gd name="connsiteY6" fmla="*/ 13562 h 14455"/>
                <a:gd name="connsiteX7" fmla="*/ 9999 w 11068"/>
                <a:gd name="connsiteY7" fmla="*/ 9522 h 14455"/>
                <a:gd name="connsiteX8" fmla="*/ 10526 w 11068"/>
                <a:gd name="connsiteY8" fmla="*/ 3801 h 14455"/>
                <a:gd name="connsiteX9" fmla="*/ 10676 w 11068"/>
                <a:gd name="connsiteY9" fmla="*/ 2526 h 14455"/>
                <a:gd name="connsiteX10" fmla="*/ 5049 w 11068"/>
                <a:gd name="connsiteY10" fmla="*/ 2285 h 14455"/>
                <a:gd name="connsiteX0" fmla="*/ 0 w 11168"/>
                <a:gd name="connsiteY0" fmla="*/ 0 h 13774"/>
                <a:gd name="connsiteX1" fmla="*/ 2489 w 11168"/>
                <a:gd name="connsiteY1" fmla="*/ 8115 h 13774"/>
                <a:gd name="connsiteX2" fmla="*/ 4073 w 11168"/>
                <a:gd name="connsiteY2" fmla="*/ 12255 h 13774"/>
                <a:gd name="connsiteX3" fmla="*/ 5615 w 11168"/>
                <a:gd name="connsiteY3" fmla="*/ 10415 h 13774"/>
                <a:gd name="connsiteX4" fmla="*/ 6522 w 11168"/>
                <a:gd name="connsiteY4" fmla="*/ 10016 h 13774"/>
                <a:gd name="connsiteX5" fmla="*/ 7965 w 11168"/>
                <a:gd name="connsiteY5" fmla="*/ 13562 h 13774"/>
                <a:gd name="connsiteX6" fmla="*/ 9323 w 11168"/>
                <a:gd name="connsiteY6" fmla="*/ 12881 h 13774"/>
                <a:gd name="connsiteX7" fmla="*/ 10099 w 11168"/>
                <a:gd name="connsiteY7" fmla="*/ 8841 h 13774"/>
                <a:gd name="connsiteX8" fmla="*/ 10626 w 11168"/>
                <a:gd name="connsiteY8" fmla="*/ 3120 h 13774"/>
                <a:gd name="connsiteX9" fmla="*/ 10776 w 11168"/>
                <a:gd name="connsiteY9" fmla="*/ 1845 h 13774"/>
                <a:gd name="connsiteX10" fmla="*/ 5149 w 11168"/>
                <a:gd name="connsiteY10" fmla="*/ 1604 h 13774"/>
                <a:gd name="connsiteX0" fmla="*/ 0 w 11168"/>
                <a:gd name="connsiteY0" fmla="*/ 0 h 13774"/>
                <a:gd name="connsiteX1" fmla="*/ 2489 w 11168"/>
                <a:gd name="connsiteY1" fmla="*/ 8115 h 13774"/>
                <a:gd name="connsiteX2" fmla="*/ 4073 w 11168"/>
                <a:gd name="connsiteY2" fmla="*/ 12255 h 13774"/>
                <a:gd name="connsiteX3" fmla="*/ 5615 w 11168"/>
                <a:gd name="connsiteY3" fmla="*/ 10415 h 13774"/>
                <a:gd name="connsiteX4" fmla="*/ 6522 w 11168"/>
                <a:gd name="connsiteY4" fmla="*/ 10016 h 13774"/>
                <a:gd name="connsiteX5" fmla="*/ 7965 w 11168"/>
                <a:gd name="connsiteY5" fmla="*/ 13562 h 13774"/>
                <a:gd name="connsiteX6" fmla="*/ 9323 w 11168"/>
                <a:gd name="connsiteY6" fmla="*/ 12881 h 13774"/>
                <a:gd name="connsiteX7" fmla="*/ 10099 w 11168"/>
                <a:gd name="connsiteY7" fmla="*/ 8841 h 13774"/>
                <a:gd name="connsiteX8" fmla="*/ 10626 w 11168"/>
                <a:gd name="connsiteY8" fmla="*/ 3120 h 13774"/>
                <a:gd name="connsiteX9" fmla="*/ 10776 w 11168"/>
                <a:gd name="connsiteY9" fmla="*/ 1845 h 13774"/>
                <a:gd name="connsiteX10" fmla="*/ 5149 w 11168"/>
                <a:gd name="connsiteY10" fmla="*/ 4556 h 13774"/>
                <a:gd name="connsiteX0" fmla="*/ 0 w 11090"/>
                <a:gd name="connsiteY0" fmla="*/ 0 h 13774"/>
                <a:gd name="connsiteX1" fmla="*/ 2489 w 11090"/>
                <a:gd name="connsiteY1" fmla="*/ 8115 h 13774"/>
                <a:gd name="connsiteX2" fmla="*/ 4073 w 11090"/>
                <a:gd name="connsiteY2" fmla="*/ 12255 h 13774"/>
                <a:gd name="connsiteX3" fmla="*/ 5615 w 11090"/>
                <a:gd name="connsiteY3" fmla="*/ 10415 h 13774"/>
                <a:gd name="connsiteX4" fmla="*/ 6522 w 11090"/>
                <a:gd name="connsiteY4" fmla="*/ 10016 h 13774"/>
                <a:gd name="connsiteX5" fmla="*/ 7965 w 11090"/>
                <a:gd name="connsiteY5" fmla="*/ 13562 h 13774"/>
                <a:gd name="connsiteX6" fmla="*/ 9323 w 11090"/>
                <a:gd name="connsiteY6" fmla="*/ 12881 h 13774"/>
                <a:gd name="connsiteX7" fmla="*/ 10099 w 11090"/>
                <a:gd name="connsiteY7" fmla="*/ 8841 h 13774"/>
                <a:gd name="connsiteX8" fmla="*/ 10224 w 11090"/>
                <a:gd name="connsiteY8" fmla="*/ 6299 h 13774"/>
                <a:gd name="connsiteX9" fmla="*/ 10776 w 11090"/>
                <a:gd name="connsiteY9" fmla="*/ 1845 h 13774"/>
                <a:gd name="connsiteX10" fmla="*/ 5149 w 11090"/>
                <a:gd name="connsiteY10" fmla="*/ 4556 h 13774"/>
                <a:gd name="connsiteX0" fmla="*/ 0 w 10266"/>
                <a:gd name="connsiteY0" fmla="*/ 0 h 13774"/>
                <a:gd name="connsiteX1" fmla="*/ 2489 w 10266"/>
                <a:gd name="connsiteY1" fmla="*/ 8115 h 13774"/>
                <a:gd name="connsiteX2" fmla="*/ 4073 w 10266"/>
                <a:gd name="connsiteY2" fmla="*/ 12255 h 13774"/>
                <a:gd name="connsiteX3" fmla="*/ 5615 w 10266"/>
                <a:gd name="connsiteY3" fmla="*/ 10415 h 13774"/>
                <a:gd name="connsiteX4" fmla="*/ 6522 w 10266"/>
                <a:gd name="connsiteY4" fmla="*/ 10016 h 13774"/>
                <a:gd name="connsiteX5" fmla="*/ 7965 w 10266"/>
                <a:gd name="connsiteY5" fmla="*/ 13562 h 13774"/>
                <a:gd name="connsiteX6" fmla="*/ 9323 w 10266"/>
                <a:gd name="connsiteY6" fmla="*/ 12881 h 13774"/>
                <a:gd name="connsiteX7" fmla="*/ 10099 w 10266"/>
                <a:gd name="connsiteY7" fmla="*/ 8841 h 13774"/>
                <a:gd name="connsiteX8" fmla="*/ 10224 w 10266"/>
                <a:gd name="connsiteY8" fmla="*/ 6299 h 13774"/>
                <a:gd name="connsiteX9" fmla="*/ 9537 w 10266"/>
                <a:gd name="connsiteY9" fmla="*/ 4115 h 13774"/>
                <a:gd name="connsiteX10" fmla="*/ 5149 w 10266"/>
                <a:gd name="connsiteY10" fmla="*/ 4556 h 13774"/>
                <a:gd name="connsiteX0" fmla="*/ 0 w 9396"/>
                <a:gd name="connsiteY0" fmla="*/ 0 h 10141"/>
                <a:gd name="connsiteX1" fmla="*/ 1619 w 9396"/>
                <a:gd name="connsiteY1" fmla="*/ 4482 h 10141"/>
                <a:gd name="connsiteX2" fmla="*/ 3203 w 9396"/>
                <a:gd name="connsiteY2" fmla="*/ 8622 h 10141"/>
                <a:gd name="connsiteX3" fmla="*/ 4745 w 9396"/>
                <a:gd name="connsiteY3" fmla="*/ 6782 h 10141"/>
                <a:gd name="connsiteX4" fmla="*/ 5652 w 9396"/>
                <a:gd name="connsiteY4" fmla="*/ 6383 h 10141"/>
                <a:gd name="connsiteX5" fmla="*/ 7095 w 9396"/>
                <a:gd name="connsiteY5" fmla="*/ 9929 h 10141"/>
                <a:gd name="connsiteX6" fmla="*/ 8453 w 9396"/>
                <a:gd name="connsiteY6" fmla="*/ 9248 h 10141"/>
                <a:gd name="connsiteX7" fmla="*/ 9229 w 9396"/>
                <a:gd name="connsiteY7" fmla="*/ 5208 h 10141"/>
                <a:gd name="connsiteX8" fmla="*/ 9354 w 9396"/>
                <a:gd name="connsiteY8" fmla="*/ 2666 h 10141"/>
                <a:gd name="connsiteX9" fmla="*/ 8667 w 9396"/>
                <a:gd name="connsiteY9" fmla="*/ 482 h 10141"/>
                <a:gd name="connsiteX10" fmla="*/ 4279 w 9396"/>
                <a:gd name="connsiteY10" fmla="*/ 923 h 10141"/>
                <a:gd name="connsiteX0" fmla="*/ 0 w 10191"/>
                <a:gd name="connsiteY0" fmla="*/ 0 h 9999"/>
                <a:gd name="connsiteX1" fmla="*/ 1723 w 10191"/>
                <a:gd name="connsiteY1" fmla="*/ 4420 h 9999"/>
                <a:gd name="connsiteX2" fmla="*/ 3409 w 10191"/>
                <a:gd name="connsiteY2" fmla="*/ 8502 h 9999"/>
                <a:gd name="connsiteX3" fmla="*/ 5050 w 10191"/>
                <a:gd name="connsiteY3" fmla="*/ 6688 h 9999"/>
                <a:gd name="connsiteX4" fmla="*/ 6015 w 10191"/>
                <a:gd name="connsiteY4" fmla="*/ 6294 h 9999"/>
                <a:gd name="connsiteX5" fmla="*/ 7551 w 10191"/>
                <a:gd name="connsiteY5" fmla="*/ 9791 h 9999"/>
                <a:gd name="connsiteX6" fmla="*/ 8996 w 10191"/>
                <a:gd name="connsiteY6" fmla="*/ 9119 h 9999"/>
                <a:gd name="connsiteX7" fmla="*/ 9822 w 10191"/>
                <a:gd name="connsiteY7" fmla="*/ 5136 h 9999"/>
                <a:gd name="connsiteX8" fmla="*/ 10169 w 10191"/>
                <a:gd name="connsiteY8" fmla="*/ 1286 h 9999"/>
                <a:gd name="connsiteX9" fmla="*/ 9224 w 10191"/>
                <a:gd name="connsiteY9" fmla="*/ 475 h 9999"/>
                <a:gd name="connsiteX10" fmla="*/ 4554 w 10191"/>
                <a:gd name="connsiteY10" fmla="*/ 910 h 9999"/>
                <a:gd name="connsiteX0" fmla="*/ 0 w 11800"/>
                <a:gd name="connsiteY0" fmla="*/ 0 h 10000"/>
                <a:gd name="connsiteX1" fmla="*/ 1691 w 11800"/>
                <a:gd name="connsiteY1" fmla="*/ 4420 h 10000"/>
                <a:gd name="connsiteX2" fmla="*/ 3345 w 11800"/>
                <a:gd name="connsiteY2" fmla="*/ 8503 h 10000"/>
                <a:gd name="connsiteX3" fmla="*/ 4955 w 11800"/>
                <a:gd name="connsiteY3" fmla="*/ 6689 h 10000"/>
                <a:gd name="connsiteX4" fmla="*/ 5902 w 11800"/>
                <a:gd name="connsiteY4" fmla="*/ 6295 h 10000"/>
                <a:gd name="connsiteX5" fmla="*/ 7409 w 11800"/>
                <a:gd name="connsiteY5" fmla="*/ 9792 h 10000"/>
                <a:gd name="connsiteX6" fmla="*/ 8827 w 11800"/>
                <a:gd name="connsiteY6" fmla="*/ 9120 h 10000"/>
                <a:gd name="connsiteX7" fmla="*/ 9638 w 11800"/>
                <a:gd name="connsiteY7" fmla="*/ 5137 h 10000"/>
                <a:gd name="connsiteX8" fmla="*/ 11796 w 11800"/>
                <a:gd name="connsiteY8" fmla="*/ 1062 h 10000"/>
                <a:gd name="connsiteX9" fmla="*/ 9051 w 11800"/>
                <a:gd name="connsiteY9" fmla="*/ 475 h 10000"/>
                <a:gd name="connsiteX10" fmla="*/ 4469 w 11800"/>
                <a:gd name="connsiteY10" fmla="*/ 910 h 10000"/>
                <a:gd name="connsiteX0" fmla="*/ 0 w 11803"/>
                <a:gd name="connsiteY0" fmla="*/ 0 h 9968"/>
                <a:gd name="connsiteX1" fmla="*/ 1691 w 11803"/>
                <a:gd name="connsiteY1" fmla="*/ 4420 h 9968"/>
                <a:gd name="connsiteX2" fmla="*/ 3345 w 11803"/>
                <a:gd name="connsiteY2" fmla="*/ 8503 h 9968"/>
                <a:gd name="connsiteX3" fmla="*/ 4955 w 11803"/>
                <a:gd name="connsiteY3" fmla="*/ 6689 h 9968"/>
                <a:gd name="connsiteX4" fmla="*/ 5902 w 11803"/>
                <a:gd name="connsiteY4" fmla="*/ 6295 h 9968"/>
                <a:gd name="connsiteX5" fmla="*/ 7409 w 11803"/>
                <a:gd name="connsiteY5" fmla="*/ 9792 h 9968"/>
                <a:gd name="connsiteX6" fmla="*/ 8827 w 11803"/>
                <a:gd name="connsiteY6" fmla="*/ 9120 h 9968"/>
                <a:gd name="connsiteX7" fmla="*/ 9813 w 11803"/>
                <a:gd name="connsiteY7" fmla="*/ 6257 h 9968"/>
                <a:gd name="connsiteX8" fmla="*/ 11796 w 11803"/>
                <a:gd name="connsiteY8" fmla="*/ 1062 h 9968"/>
                <a:gd name="connsiteX9" fmla="*/ 9051 w 11803"/>
                <a:gd name="connsiteY9" fmla="*/ 475 h 9968"/>
                <a:gd name="connsiteX10" fmla="*/ 4469 w 11803"/>
                <a:gd name="connsiteY10" fmla="*/ 910 h 9968"/>
                <a:gd name="connsiteX0" fmla="*/ 0 w 10000"/>
                <a:gd name="connsiteY0" fmla="*/ 0 h 10032"/>
                <a:gd name="connsiteX1" fmla="*/ 1433 w 10000"/>
                <a:gd name="connsiteY1" fmla="*/ 4434 h 10032"/>
                <a:gd name="connsiteX2" fmla="*/ 2834 w 10000"/>
                <a:gd name="connsiteY2" fmla="*/ 8530 h 10032"/>
                <a:gd name="connsiteX3" fmla="*/ 4198 w 10000"/>
                <a:gd name="connsiteY3" fmla="*/ 6710 h 10032"/>
                <a:gd name="connsiteX4" fmla="*/ 5178 w 10000"/>
                <a:gd name="connsiteY4" fmla="*/ 5866 h 10032"/>
                <a:gd name="connsiteX5" fmla="*/ 6277 w 10000"/>
                <a:gd name="connsiteY5" fmla="*/ 9823 h 10032"/>
                <a:gd name="connsiteX6" fmla="*/ 7479 w 10000"/>
                <a:gd name="connsiteY6" fmla="*/ 9149 h 10032"/>
                <a:gd name="connsiteX7" fmla="*/ 8314 w 10000"/>
                <a:gd name="connsiteY7" fmla="*/ 6277 h 10032"/>
                <a:gd name="connsiteX8" fmla="*/ 9994 w 10000"/>
                <a:gd name="connsiteY8" fmla="*/ 1065 h 10032"/>
                <a:gd name="connsiteX9" fmla="*/ 7668 w 10000"/>
                <a:gd name="connsiteY9" fmla="*/ 477 h 10032"/>
                <a:gd name="connsiteX10" fmla="*/ 3786 w 10000"/>
                <a:gd name="connsiteY10" fmla="*/ 913 h 10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00" h="10032">
                  <a:moveTo>
                    <a:pt x="0" y="0"/>
                  </a:moveTo>
                  <a:cubicBezTo>
                    <a:pt x="266" y="375"/>
                    <a:pt x="960" y="3013"/>
                    <a:pt x="1433" y="4434"/>
                  </a:cubicBezTo>
                  <a:cubicBezTo>
                    <a:pt x="1905" y="5857"/>
                    <a:pt x="2408" y="8339"/>
                    <a:pt x="2834" y="8530"/>
                  </a:cubicBezTo>
                  <a:cubicBezTo>
                    <a:pt x="3260" y="8722"/>
                    <a:pt x="3807" y="7154"/>
                    <a:pt x="4198" y="6710"/>
                  </a:cubicBezTo>
                  <a:cubicBezTo>
                    <a:pt x="4589" y="6266"/>
                    <a:pt x="4832" y="5349"/>
                    <a:pt x="5178" y="5866"/>
                  </a:cubicBezTo>
                  <a:cubicBezTo>
                    <a:pt x="5526" y="6385"/>
                    <a:pt x="5894" y="9276"/>
                    <a:pt x="6277" y="9823"/>
                  </a:cubicBezTo>
                  <a:cubicBezTo>
                    <a:pt x="6660" y="10370"/>
                    <a:pt x="7139" y="9740"/>
                    <a:pt x="7479" y="9149"/>
                  </a:cubicBezTo>
                  <a:cubicBezTo>
                    <a:pt x="7818" y="8558"/>
                    <a:pt x="7895" y="7624"/>
                    <a:pt x="8314" y="6277"/>
                  </a:cubicBezTo>
                  <a:cubicBezTo>
                    <a:pt x="8733" y="4930"/>
                    <a:pt x="10102" y="2033"/>
                    <a:pt x="9994" y="1065"/>
                  </a:cubicBezTo>
                  <a:cubicBezTo>
                    <a:pt x="9886" y="98"/>
                    <a:pt x="8476" y="716"/>
                    <a:pt x="7668" y="477"/>
                  </a:cubicBezTo>
                  <a:cubicBezTo>
                    <a:pt x="6862" y="239"/>
                    <a:pt x="5870" y="913"/>
                    <a:pt x="3786" y="913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/>
            <a:lstStyle/>
            <a:p>
              <a:endParaRPr lang="de-DE"/>
            </a:p>
          </p:txBody>
        </p:sp>
        <p:sp>
          <p:nvSpPr>
            <p:cNvPr id="238" name="Line 61"/>
            <p:cNvSpPr>
              <a:spLocks noChangeShapeType="1"/>
            </p:cNvSpPr>
            <p:nvPr/>
          </p:nvSpPr>
          <p:spPr bwMode="auto">
            <a:xfrm flipH="1">
              <a:off x="2425497" y="5590047"/>
              <a:ext cx="12700" cy="438942"/>
            </a:xfrm>
            <a:prstGeom prst="line">
              <a:avLst/>
            </a:prstGeom>
            <a:noFill/>
            <a:ln w="254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/>
            <a:lstStyle/>
            <a:p>
              <a:endParaRPr lang="de-DE"/>
            </a:p>
          </p:txBody>
        </p:sp>
        <p:sp>
          <p:nvSpPr>
            <p:cNvPr id="239" name="Line 64"/>
            <p:cNvSpPr>
              <a:spLocks noChangeShapeType="1"/>
            </p:cNvSpPr>
            <p:nvPr/>
          </p:nvSpPr>
          <p:spPr bwMode="auto">
            <a:xfrm flipH="1">
              <a:off x="2337981" y="5721585"/>
              <a:ext cx="12700" cy="258763"/>
            </a:xfrm>
            <a:prstGeom prst="line">
              <a:avLst/>
            </a:prstGeom>
            <a:noFill/>
            <a:ln w="254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/>
            <a:lstStyle/>
            <a:p>
              <a:endParaRPr lang="de-DE"/>
            </a:p>
          </p:txBody>
        </p:sp>
        <p:sp>
          <p:nvSpPr>
            <p:cNvPr id="240" name="Line 70"/>
            <p:cNvSpPr>
              <a:spLocks noChangeShapeType="1"/>
            </p:cNvSpPr>
            <p:nvPr/>
          </p:nvSpPr>
          <p:spPr bwMode="auto">
            <a:xfrm flipH="1">
              <a:off x="3068340" y="5601480"/>
              <a:ext cx="19785" cy="447130"/>
            </a:xfrm>
            <a:prstGeom prst="line">
              <a:avLst/>
            </a:prstGeom>
            <a:noFill/>
            <a:ln w="254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/>
            <a:lstStyle/>
            <a:p>
              <a:endParaRPr lang="de-DE"/>
            </a:p>
          </p:txBody>
        </p:sp>
        <p:sp>
          <p:nvSpPr>
            <p:cNvPr id="244" name="Line 63"/>
            <p:cNvSpPr>
              <a:spLocks noChangeShapeType="1"/>
            </p:cNvSpPr>
            <p:nvPr/>
          </p:nvSpPr>
          <p:spPr bwMode="auto">
            <a:xfrm flipH="1">
              <a:off x="1795254" y="5491483"/>
              <a:ext cx="12700" cy="258763"/>
            </a:xfrm>
            <a:prstGeom prst="line">
              <a:avLst/>
            </a:prstGeom>
            <a:noFill/>
            <a:ln w="254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/>
            <a:lstStyle/>
            <a:p>
              <a:endParaRPr lang="de-DE" dirty="0"/>
            </a:p>
          </p:txBody>
        </p:sp>
        <p:sp>
          <p:nvSpPr>
            <p:cNvPr id="246" name="Line 70"/>
            <p:cNvSpPr>
              <a:spLocks noChangeShapeType="1"/>
            </p:cNvSpPr>
            <p:nvPr/>
          </p:nvSpPr>
          <p:spPr bwMode="auto">
            <a:xfrm flipH="1">
              <a:off x="2484606" y="5687624"/>
              <a:ext cx="73639" cy="413294"/>
            </a:xfrm>
            <a:prstGeom prst="line">
              <a:avLst/>
            </a:prstGeom>
            <a:noFill/>
            <a:ln w="254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/>
            <a:lstStyle/>
            <a:p>
              <a:endParaRPr lang="de-DE"/>
            </a:p>
          </p:txBody>
        </p:sp>
        <p:sp>
          <p:nvSpPr>
            <p:cNvPr id="247" name="Line 71"/>
            <p:cNvSpPr>
              <a:spLocks noChangeShapeType="1"/>
            </p:cNvSpPr>
            <p:nvPr/>
          </p:nvSpPr>
          <p:spPr bwMode="auto">
            <a:xfrm>
              <a:off x="3142253" y="5520667"/>
              <a:ext cx="37833" cy="502129"/>
            </a:xfrm>
            <a:prstGeom prst="line">
              <a:avLst/>
            </a:prstGeom>
            <a:noFill/>
            <a:ln w="254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/>
            <a:lstStyle/>
            <a:p>
              <a:endParaRPr lang="de-DE"/>
            </a:p>
          </p:txBody>
        </p:sp>
        <p:sp>
          <p:nvSpPr>
            <p:cNvPr id="248" name="Freeform 150"/>
            <p:cNvSpPr>
              <a:spLocks/>
            </p:cNvSpPr>
            <p:nvPr/>
          </p:nvSpPr>
          <p:spPr bwMode="auto">
            <a:xfrm rot="14237128" flipV="1">
              <a:off x="2118144" y="5760232"/>
              <a:ext cx="260350" cy="87312"/>
            </a:xfrm>
            <a:custGeom>
              <a:avLst/>
              <a:gdLst>
                <a:gd name="T0" fmla="*/ 516 w 538"/>
                <a:gd name="T1" fmla="*/ 242 h 294"/>
                <a:gd name="T2" fmla="*/ 228 w 538"/>
                <a:gd name="T3" fmla="*/ 264 h 294"/>
                <a:gd name="T4" fmla="*/ 22 w 538"/>
                <a:gd name="T5" fmla="*/ 65 h 294"/>
                <a:gd name="T6" fmla="*/ 361 w 538"/>
                <a:gd name="T7" fmla="*/ 28 h 294"/>
                <a:gd name="T8" fmla="*/ 516 w 538"/>
                <a:gd name="T9" fmla="*/ 242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8" h="294">
                  <a:moveTo>
                    <a:pt x="516" y="242"/>
                  </a:moveTo>
                  <a:cubicBezTo>
                    <a:pt x="494" y="281"/>
                    <a:pt x="310" y="294"/>
                    <a:pt x="228" y="264"/>
                  </a:cubicBezTo>
                  <a:cubicBezTo>
                    <a:pt x="146" y="234"/>
                    <a:pt x="0" y="104"/>
                    <a:pt x="22" y="65"/>
                  </a:cubicBezTo>
                  <a:cubicBezTo>
                    <a:pt x="44" y="26"/>
                    <a:pt x="276" y="0"/>
                    <a:pt x="361" y="28"/>
                  </a:cubicBezTo>
                  <a:cubicBezTo>
                    <a:pt x="446" y="56"/>
                    <a:pt x="538" y="203"/>
                    <a:pt x="516" y="242"/>
                  </a:cubicBezTo>
                  <a:close/>
                </a:path>
              </a:pathLst>
            </a:custGeom>
            <a:solidFill>
              <a:srgbClr val="608200"/>
            </a:solidFill>
            <a:ln w="9525" cap="flat" cmpd="sng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/>
            <a:lstStyle/>
            <a:p>
              <a:endParaRPr lang="de-DE"/>
            </a:p>
          </p:txBody>
        </p:sp>
        <p:sp>
          <p:nvSpPr>
            <p:cNvPr id="249" name="Line 34"/>
            <p:cNvSpPr>
              <a:spLocks noChangeShapeType="1"/>
            </p:cNvSpPr>
            <p:nvPr/>
          </p:nvSpPr>
          <p:spPr bwMode="auto">
            <a:xfrm>
              <a:off x="1880775" y="5498332"/>
              <a:ext cx="32385" cy="287419"/>
            </a:xfrm>
            <a:prstGeom prst="line">
              <a:avLst/>
            </a:prstGeom>
            <a:noFill/>
            <a:ln w="254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/>
            <a:lstStyle/>
            <a:p>
              <a:endParaRPr lang="de-DE"/>
            </a:p>
          </p:txBody>
        </p:sp>
        <p:sp>
          <p:nvSpPr>
            <p:cNvPr id="250" name="Line 64"/>
            <p:cNvSpPr>
              <a:spLocks noChangeShapeType="1"/>
            </p:cNvSpPr>
            <p:nvPr/>
          </p:nvSpPr>
          <p:spPr bwMode="auto">
            <a:xfrm flipH="1">
              <a:off x="1705802" y="5420139"/>
              <a:ext cx="12700" cy="258763"/>
            </a:xfrm>
            <a:prstGeom prst="line">
              <a:avLst/>
            </a:prstGeom>
            <a:noFill/>
            <a:ln w="254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/>
            <a:lstStyle/>
            <a:p>
              <a:endParaRPr lang="de-DE"/>
            </a:p>
          </p:txBody>
        </p:sp>
        <p:sp>
          <p:nvSpPr>
            <p:cNvPr id="251" name="Line 63"/>
            <p:cNvSpPr>
              <a:spLocks noChangeShapeType="1"/>
            </p:cNvSpPr>
            <p:nvPr/>
          </p:nvSpPr>
          <p:spPr bwMode="auto">
            <a:xfrm flipH="1">
              <a:off x="1222303" y="5190929"/>
              <a:ext cx="12700" cy="258763"/>
            </a:xfrm>
            <a:prstGeom prst="line">
              <a:avLst/>
            </a:prstGeom>
            <a:noFill/>
            <a:ln w="254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/>
            <a:lstStyle/>
            <a:p>
              <a:endParaRPr lang="de-DE" dirty="0"/>
            </a:p>
          </p:txBody>
        </p:sp>
        <p:sp>
          <p:nvSpPr>
            <p:cNvPr id="252" name="Line 64"/>
            <p:cNvSpPr>
              <a:spLocks noChangeShapeType="1"/>
            </p:cNvSpPr>
            <p:nvPr/>
          </p:nvSpPr>
          <p:spPr bwMode="auto">
            <a:xfrm flipH="1">
              <a:off x="1301475" y="5200657"/>
              <a:ext cx="12700" cy="258763"/>
            </a:xfrm>
            <a:prstGeom prst="line">
              <a:avLst/>
            </a:prstGeom>
            <a:noFill/>
            <a:ln w="254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/>
            <a:lstStyle/>
            <a:p>
              <a:endParaRPr lang="de-DE"/>
            </a:p>
          </p:txBody>
        </p:sp>
        <p:sp>
          <p:nvSpPr>
            <p:cNvPr id="253" name="Line 63"/>
            <p:cNvSpPr>
              <a:spLocks noChangeShapeType="1"/>
            </p:cNvSpPr>
            <p:nvPr/>
          </p:nvSpPr>
          <p:spPr bwMode="auto">
            <a:xfrm flipH="1">
              <a:off x="1374703" y="5246049"/>
              <a:ext cx="12700" cy="258763"/>
            </a:xfrm>
            <a:prstGeom prst="line">
              <a:avLst/>
            </a:prstGeom>
            <a:noFill/>
            <a:ln w="254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/>
            <a:lstStyle/>
            <a:p>
              <a:endParaRPr lang="de-DE" dirty="0"/>
            </a:p>
          </p:txBody>
        </p:sp>
        <p:sp>
          <p:nvSpPr>
            <p:cNvPr id="254" name="Line 64"/>
            <p:cNvSpPr>
              <a:spLocks noChangeShapeType="1"/>
            </p:cNvSpPr>
            <p:nvPr/>
          </p:nvSpPr>
          <p:spPr bwMode="auto">
            <a:xfrm flipH="1">
              <a:off x="1453875" y="5255777"/>
              <a:ext cx="12700" cy="258763"/>
            </a:xfrm>
            <a:prstGeom prst="line">
              <a:avLst/>
            </a:prstGeom>
            <a:noFill/>
            <a:ln w="254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/>
            <a:lstStyle/>
            <a:p>
              <a:endParaRPr lang="de-DE"/>
            </a:p>
          </p:txBody>
        </p:sp>
        <p:grpSp>
          <p:nvGrpSpPr>
            <p:cNvPr id="264" name="Gruppieren 263"/>
            <p:cNvGrpSpPr/>
            <p:nvPr/>
          </p:nvGrpSpPr>
          <p:grpSpPr>
            <a:xfrm>
              <a:off x="3325353" y="5473410"/>
              <a:ext cx="330243" cy="630208"/>
              <a:chOff x="2473107" y="3378659"/>
              <a:chExt cx="388974" cy="578625"/>
            </a:xfrm>
          </p:grpSpPr>
          <p:sp>
            <p:nvSpPr>
              <p:cNvPr id="265" name="Freeform 146"/>
              <p:cNvSpPr>
                <a:spLocks/>
              </p:cNvSpPr>
              <p:nvPr/>
            </p:nvSpPr>
            <p:spPr bwMode="auto">
              <a:xfrm rot="864372">
                <a:off x="2476355" y="3556865"/>
                <a:ext cx="220662" cy="98425"/>
              </a:xfrm>
              <a:custGeom>
                <a:avLst/>
                <a:gdLst>
                  <a:gd name="T0" fmla="*/ 516 w 538"/>
                  <a:gd name="T1" fmla="*/ 242 h 294"/>
                  <a:gd name="T2" fmla="*/ 228 w 538"/>
                  <a:gd name="T3" fmla="*/ 264 h 294"/>
                  <a:gd name="T4" fmla="*/ 22 w 538"/>
                  <a:gd name="T5" fmla="*/ 65 h 294"/>
                  <a:gd name="T6" fmla="*/ 361 w 538"/>
                  <a:gd name="T7" fmla="*/ 28 h 294"/>
                  <a:gd name="T8" fmla="*/ 516 w 538"/>
                  <a:gd name="T9" fmla="*/ 242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8" h="294">
                    <a:moveTo>
                      <a:pt x="516" y="242"/>
                    </a:moveTo>
                    <a:cubicBezTo>
                      <a:pt x="494" y="281"/>
                      <a:pt x="310" y="294"/>
                      <a:pt x="228" y="264"/>
                    </a:cubicBezTo>
                    <a:cubicBezTo>
                      <a:pt x="146" y="234"/>
                      <a:pt x="0" y="104"/>
                      <a:pt x="22" y="65"/>
                    </a:cubicBezTo>
                    <a:cubicBezTo>
                      <a:pt x="44" y="26"/>
                      <a:pt x="276" y="0"/>
                      <a:pt x="361" y="28"/>
                    </a:cubicBezTo>
                    <a:cubicBezTo>
                      <a:pt x="446" y="56"/>
                      <a:pt x="538" y="203"/>
                      <a:pt x="516" y="242"/>
                    </a:cubicBezTo>
                    <a:close/>
                  </a:path>
                </a:pathLst>
              </a:custGeom>
              <a:solidFill>
                <a:srgbClr val="608200"/>
              </a:solidFill>
              <a:ln w="9525" cap="flat" cmpd="sng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36000" rIns="36000" bIns="36000"/>
              <a:lstStyle/>
              <a:p>
                <a:endParaRPr lang="de-DE"/>
              </a:p>
            </p:txBody>
          </p:sp>
          <p:sp>
            <p:nvSpPr>
              <p:cNvPr id="266" name="Freeform 147"/>
              <p:cNvSpPr>
                <a:spLocks/>
              </p:cNvSpPr>
              <p:nvPr/>
            </p:nvSpPr>
            <p:spPr bwMode="auto">
              <a:xfrm rot="6426163">
                <a:off x="2659747" y="3467374"/>
                <a:ext cx="155575" cy="84138"/>
              </a:xfrm>
              <a:custGeom>
                <a:avLst/>
                <a:gdLst>
                  <a:gd name="T0" fmla="*/ 516 w 538"/>
                  <a:gd name="T1" fmla="*/ 242 h 294"/>
                  <a:gd name="T2" fmla="*/ 228 w 538"/>
                  <a:gd name="T3" fmla="*/ 264 h 294"/>
                  <a:gd name="T4" fmla="*/ 22 w 538"/>
                  <a:gd name="T5" fmla="*/ 65 h 294"/>
                  <a:gd name="T6" fmla="*/ 361 w 538"/>
                  <a:gd name="T7" fmla="*/ 28 h 294"/>
                  <a:gd name="T8" fmla="*/ 516 w 538"/>
                  <a:gd name="T9" fmla="*/ 242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8" h="294">
                    <a:moveTo>
                      <a:pt x="516" y="242"/>
                    </a:moveTo>
                    <a:cubicBezTo>
                      <a:pt x="494" y="281"/>
                      <a:pt x="310" y="294"/>
                      <a:pt x="228" y="264"/>
                    </a:cubicBezTo>
                    <a:cubicBezTo>
                      <a:pt x="146" y="234"/>
                      <a:pt x="0" y="104"/>
                      <a:pt x="22" y="65"/>
                    </a:cubicBezTo>
                    <a:cubicBezTo>
                      <a:pt x="44" y="26"/>
                      <a:pt x="276" y="0"/>
                      <a:pt x="361" y="28"/>
                    </a:cubicBezTo>
                    <a:cubicBezTo>
                      <a:pt x="446" y="56"/>
                      <a:pt x="538" y="203"/>
                      <a:pt x="516" y="242"/>
                    </a:cubicBezTo>
                    <a:close/>
                  </a:path>
                </a:pathLst>
              </a:custGeom>
              <a:solidFill>
                <a:srgbClr val="608200"/>
              </a:solidFill>
              <a:ln w="9525" cap="flat" cmpd="sng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36000" rIns="36000" bIns="36000"/>
              <a:lstStyle/>
              <a:p>
                <a:endParaRPr lang="de-DE"/>
              </a:p>
            </p:txBody>
          </p:sp>
          <p:sp>
            <p:nvSpPr>
              <p:cNvPr id="267" name="Freeform 148"/>
              <p:cNvSpPr>
                <a:spLocks/>
              </p:cNvSpPr>
              <p:nvPr/>
            </p:nvSpPr>
            <p:spPr bwMode="auto">
              <a:xfrm rot="1593903">
                <a:off x="2511925" y="3378659"/>
                <a:ext cx="193675" cy="84137"/>
              </a:xfrm>
              <a:custGeom>
                <a:avLst/>
                <a:gdLst>
                  <a:gd name="T0" fmla="*/ 516 w 538"/>
                  <a:gd name="T1" fmla="*/ 242 h 294"/>
                  <a:gd name="T2" fmla="*/ 228 w 538"/>
                  <a:gd name="T3" fmla="*/ 264 h 294"/>
                  <a:gd name="T4" fmla="*/ 22 w 538"/>
                  <a:gd name="T5" fmla="*/ 65 h 294"/>
                  <a:gd name="T6" fmla="*/ 361 w 538"/>
                  <a:gd name="T7" fmla="*/ 28 h 294"/>
                  <a:gd name="T8" fmla="*/ 516 w 538"/>
                  <a:gd name="T9" fmla="*/ 242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8" h="294">
                    <a:moveTo>
                      <a:pt x="516" y="242"/>
                    </a:moveTo>
                    <a:cubicBezTo>
                      <a:pt x="494" y="281"/>
                      <a:pt x="310" y="294"/>
                      <a:pt x="228" y="264"/>
                    </a:cubicBezTo>
                    <a:cubicBezTo>
                      <a:pt x="146" y="234"/>
                      <a:pt x="0" y="104"/>
                      <a:pt x="22" y="65"/>
                    </a:cubicBezTo>
                    <a:cubicBezTo>
                      <a:pt x="44" y="26"/>
                      <a:pt x="276" y="0"/>
                      <a:pt x="361" y="28"/>
                    </a:cubicBezTo>
                    <a:cubicBezTo>
                      <a:pt x="446" y="56"/>
                      <a:pt x="538" y="203"/>
                      <a:pt x="516" y="242"/>
                    </a:cubicBezTo>
                    <a:close/>
                  </a:path>
                </a:pathLst>
              </a:custGeom>
              <a:solidFill>
                <a:srgbClr val="608200"/>
              </a:solidFill>
              <a:ln w="9525" cap="flat" cmpd="sng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36000" rIns="36000" bIns="36000"/>
              <a:lstStyle/>
              <a:p>
                <a:endParaRPr lang="de-DE"/>
              </a:p>
            </p:txBody>
          </p:sp>
          <p:sp>
            <p:nvSpPr>
              <p:cNvPr id="268" name="Freeform 149"/>
              <p:cNvSpPr>
                <a:spLocks/>
              </p:cNvSpPr>
              <p:nvPr/>
            </p:nvSpPr>
            <p:spPr bwMode="auto">
              <a:xfrm rot="21144018" flipV="1">
                <a:off x="2611126" y="3660625"/>
                <a:ext cx="244475" cy="153987"/>
              </a:xfrm>
              <a:custGeom>
                <a:avLst/>
                <a:gdLst>
                  <a:gd name="T0" fmla="*/ 516 w 538"/>
                  <a:gd name="T1" fmla="*/ 242 h 294"/>
                  <a:gd name="T2" fmla="*/ 228 w 538"/>
                  <a:gd name="T3" fmla="*/ 264 h 294"/>
                  <a:gd name="T4" fmla="*/ 22 w 538"/>
                  <a:gd name="T5" fmla="*/ 65 h 294"/>
                  <a:gd name="T6" fmla="*/ 361 w 538"/>
                  <a:gd name="T7" fmla="*/ 28 h 294"/>
                  <a:gd name="T8" fmla="*/ 516 w 538"/>
                  <a:gd name="T9" fmla="*/ 242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8" h="294">
                    <a:moveTo>
                      <a:pt x="516" y="242"/>
                    </a:moveTo>
                    <a:cubicBezTo>
                      <a:pt x="494" y="281"/>
                      <a:pt x="310" y="294"/>
                      <a:pt x="228" y="264"/>
                    </a:cubicBezTo>
                    <a:cubicBezTo>
                      <a:pt x="146" y="234"/>
                      <a:pt x="0" y="104"/>
                      <a:pt x="22" y="65"/>
                    </a:cubicBezTo>
                    <a:cubicBezTo>
                      <a:pt x="44" y="26"/>
                      <a:pt x="276" y="0"/>
                      <a:pt x="361" y="28"/>
                    </a:cubicBezTo>
                    <a:cubicBezTo>
                      <a:pt x="446" y="56"/>
                      <a:pt x="538" y="203"/>
                      <a:pt x="516" y="242"/>
                    </a:cubicBezTo>
                    <a:close/>
                  </a:path>
                </a:pathLst>
              </a:custGeom>
              <a:solidFill>
                <a:srgbClr val="608200"/>
              </a:solidFill>
              <a:ln w="9525" cap="flat" cmpd="sng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36000" rIns="36000" bIns="36000"/>
              <a:lstStyle/>
              <a:p>
                <a:endParaRPr lang="de-DE"/>
              </a:p>
            </p:txBody>
          </p:sp>
          <p:sp>
            <p:nvSpPr>
              <p:cNvPr id="269" name="Freeform 150"/>
              <p:cNvSpPr>
                <a:spLocks/>
              </p:cNvSpPr>
              <p:nvPr/>
            </p:nvSpPr>
            <p:spPr bwMode="auto">
              <a:xfrm rot="14237128" flipV="1">
                <a:off x="2440636" y="3686819"/>
                <a:ext cx="260350" cy="87312"/>
              </a:xfrm>
              <a:custGeom>
                <a:avLst/>
                <a:gdLst>
                  <a:gd name="T0" fmla="*/ 516 w 538"/>
                  <a:gd name="T1" fmla="*/ 242 h 294"/>
                  <a:gd name="T2" fmla="*/ 228 w 538"/>
                  <a:gd name="T3" fmla="*/ 264 h 294"/>
                  <a:gd name="T4" fmla="*/ 22 w 538"/>
                  <a:gd name="T5" fmla="*/ 65 h 294"/>
                  <a:gd name="T6" fmla="*/ 361 w 538"/>
                  <a:gd name="T7" fmla="*/ 28 h 294"/>
                  <a:gd name="T8" fmla="*/ 516 w 538"/>
                  <a:gd name="T9" fmla="*/ 242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8" h="294">
                    <a:moveTo>
                      <a:pt x="516" y="242"/>
                    </a:moveTo>
                    <a:cubicBezTo>
                      <a:pt x="494" y="281"/>
                      <a:pt x="310" y="294"/>
                      <a:pt x="228" y="264"/>
                    </a:cubicBezTo>
                    <a:cubicBezTo>
                      <a:pt x="146" y="234"/>
                      <a:pt x="0" y="104"/>
                      <a:pt x="22" y="65"/>
                    </a:cubicBezTo>
                    <a:cubicBezTo>
                      <a:pt x="44" y="26"/>
                      <a:pt x="276" y="0"/>
                      <a:pt x="361" y="28"/>
                    </a:cubicBezTo>
                    <a:cubicBezTo>
                      <a:pt x="446" y="56"/>
                      <a:pt x="538" y="203"/>
                      <a:pt x="516" y="242"/>
                    </a:cubicBezTo>
                    <a:close/>
                  </a:path>
                </a:pathLst>
              </a:custGeom>
              <a:solidFill>
                <a:srgbClr val="608200"/>
              </a:solidFill>
              <a:ln w="9525" cap="flat" cmpd="sng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36000" rIns="36000" bIns="36000"/>
              <a:lstStyle/>
              <a:p>
                <a:endParaRPr lang="de-DE"/>
              </a:p>
            </p:txBody>
          </p:sp>
          <p:sp>
            <p:nvSpPr>
              <p:cNvPr id="270" name="Freeform 146"/>
              <p:cNvSpPr>
                <a:spLocks/>
              </p:cNvSpPr>
              <p:nvPr/>
            </p:nvSpPr>
            <p:spPr bwMode="auto">
              <a:xfrm rot="864372">
                <a:off x="2473107" y="3826001"/>
                <a:ext cx="220662" cy="98425"/>
              </a:xfrm>
              <a:custGeom>
                <a:avLst/>
                <a:gdLst>
                  <a:gd name="T0" fmla="*/ 516 w 538"/>
                  <a:gd name="T1" fmla="*/ 242 h 294"/>
                  <a:gd name="T2" fmla="*/ 228 w 538"/>
                  <a:gd name="T3" fmla="*/ 264 h 294"/>
                  <a:gd name="T4" fmla="*/ 22 w 538"/>
                  <a:gd name="T5" fmla="*/ 65 h 294"/>
                  <a:gd name="T6" fmla="*/ 361 w 538"/>
                  <a:gd name="T7" fmla="*/ 28 h 294"/>
                  <a:gd name="T8" fmla="*/ 516 w 538"/>
                  <a:gd name="T9" fmla="*/ 242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8" h="294">
                    <a:moveTo>
                      <a:pt x="516" y="242"/>
                    </a:moveTo>
                    <a:cubicBezTo>
                      <a:pt x="494" y="281"/>
                      <a:pt x="310" y="294"/>
                      <a:pt x="228" y="264"/>
                    </a:cubicBezTo>
                    <a:cubicBezTo>
                      <a:pt x="146" y="234"/>
                      <a:pt x="0" y="104"/>
                      <a:pt x="22" y="65"/>
                    </a:cubicBezTo>
                    <a:cubicBezTo>
                      <a:pt x="44" y="26"/>
                      <a:pt x="276" y="0"/>
                      <a:pt x="361" y="28"/>
                    </a:cubicBezTo>
                    <a:cubicBezTo>
                      <a:pt x="446" y="56"/>
                      <a:pt x="538" y="203"/>
                      <a:pt x="516" y="242"/>
                    </a:cubicBezTo>
                    <a:close/>
                  </a:path>
                </a:pathLst>
              </a:custGeom>
              <a:solidFill>
                <a:srgbClr val="608200"/>
              </a:solidFill>
              <a:ln w="9525" cap="flat" cmpd="sng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36000" rIns="36000" bIns="36000"/>
              <a:lstStyle/>
              <a:p>
                <a:endParaRPr lang="de-DE"/>
              </a:p>
            </p:txBody>
          </p:sp>
          <p:sp>
            <p:nvSpPr>
              <p:cNvPr id="271" name="Freeform 149"/>
              <p:cNvSpPr>
                <a:spLocks/>
              </p:cNvSpPr>
              <p:nvPr/>
            </p:nvSpPr>
            <p:spPr bwMode="auto">
              <a:xfrm rot="21144018" flipV="1">
                <a:off x="2617606" y="3803297"/>
                <a:ext cx="244475" cy="153987"/>
              </a:xfrm>
              <a:custGeom>
                <a:avLst/>
                <a:gdLst>
                  <a:gd name="T0" fmla="*/ 516 w 538"/>
                  <a:gd name="T1" fmla="*/ 242 h 294"/>
                  <a:gd name="T2" fmla="*/ 228 w 538"/>
                  <a:gd name="T3" fmla="*/ 264 h 294"/>
                  <a:gd name="T4" fmla="*/ 22 w 538"/>
                  <a:gd name="T5" fmla="*/ 65 h 294"/>
                  <a:gd name="T6" fmla="*/ 361 w 538"/>
                  <a:gd name="T7" fmla="*/ 28 h 294"/>
                  <a:gd name="T8" fmla="*/ 516 w 538"/>
                  <a:gd name="T9" fmla="*/ 242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8" h="294">
                    <a:moveTo>
                      <a:pt x="516" y="242"/>
                    </a:moveTo>
                    <a:cubicBezTo>
                      <a:pt x="494" y="281"/>
                      <a:pt x="310" y="294"/>
                      <a:pt x="228" y="264"/>
                    </a:cubicBezTo>
                    <a:cubicBezTo>
                      <a:pt x="146" y="234"/>
                      <a:pt x="0" y="104"/>
                      <a:pt x="22" y="65"/>
                    </a:cubicBezTo>
                    <a:cubicBezTo>
                      <a:pt x="44" y="26"/>
                      <a:pt x="276" y="0"/>
                      <a:pt x="361" y="28"/>
                    </a:cubicBezTo>
                    <a:cubicBezTo>
                      <a:pt x="446" y="56"/>
                      <a:pt x="538" y="203"/>
                      <a:pt x="516" y="242"/>
                    </a:cubicBezTo>
                    <a:close/>
                  </a:path>
                </a:pathLst>
              </a:custGeom>
              <a:solidFill>
                <a:srgbClr val="608200"/>
              </a:solidFill>
              <a:ln w="9525" cap="flat" cmpd="sng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36000" rIns="36000" bIns="36000"/>
              <a:lstStyle/>
              <a:p>
                <a:endParaRPr lang="de-DE"/>
              </a:p>
            </p:txBody>
          </p:sp>
        </p:grpSp>
        <p:sp>
          <p:nvSpPr>
            <p:cNvPr id="272" name="Line 71"/>
            <p:cNvSpPr>
              <a:spLocks noChangeShapeType="1"/>
            </p:cNvSpPr>
            <p:nvPr/>
          </p:nvSpPr>
          <p:spPr bwMode="auto">
            <a:xfrm flipH="1">
              <a:off x="3280456" y="5560577"/>
              <a:ext cx="16495" cy="484785"/>
            </a:xfrm>
            <a:prstGeom prst="line">
              <a:avLst/>
            </a:prstGeom>
            <a:noFill/>
            <a:ln w="254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/>
            <a:lstStyle/>
            <a:p>
              <a:endParaRPr lang="de-DE"/>
            </a:p>
          </p:txBody>
        </p:sp>
        <p:sp>
          <p:nvSpPr>
            <p:cNvPr id="273" name="Line 71"/>
            <p:cNvSpPr>
              <a:spLocks noChangeShapeType="1"/>
            </p:cNvSpPr>
            <p:nvPr/>
          </p:nvSpPr>
          <p:spPr bwMode="auto">
            <a:xfrm flipH="1">
              <a:off x="3202632" y="5560577"/>
              <a:ext cx="16495" cy="484785"/>
            </a:xfrm>
            <a:prstGeom prst="line">
              <a:avLst/>
            </a:prstGeom>
            <a:noFill/>
            <a:ln w="254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/>
            <a:lstStyle/>
            <a:p>
              <a:endParaRPr lang="de-DE"/>
            </a:p>
          </p:txBody>
        </p:sp>
        <p:sp>
          <p:nvSpPr>
            <p:cNvPr id="274" name="Line 63"/>
            <p:cNvSpPr>
              <a:spLocks noChangeShapeType="1"/>
            </p:cNvSpPr>
            <p:nvPr/>
          </p:nvSpPr>
          <p:spPr bwMode="auto">
            <a:xfrm flipH="1">
              <a:off x="1035572" y="5105803"/>
              <a:ext cx="12700" cy="258763"/>
            </a:xfrm>
            <a:prstGeom prst="line">
              <a:avLst/>
            </a:prstGeom>
            <a:noFill/>
            <a:ln w="254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/>
            <a:lstStyle/>
            <a:p>
              <a:endParaRPr lang="de-DE" dirty="0"/>
            </a:p>
          </p:txBody>
        </p:sp>
        <p:sp>
          <p:nvSpPr>
            <p:cNvPr id="277" name="Line 63"/>
            <p:cNvSpPr>
              <a:spLocks noChangeShapeType="1"/>
            </p:cNvSpPr>
            <p:nvPr/>
          </p:nvSpPr>
          <p:spPr bwMode="auto">
            <a:xfrm flipH="1">
              <a:off x="855461" y="5061547"/>
              <a:ext cx="12700" cy="258763"/>
            </a:xfrm>
            <a:prstGeom prst="line">
              <a:avLst/>
            </a:prstGeom>
            <a:noFill/>
            <a:ln w="254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/>
            <a:lstStyle/>
            <a:p>
              <a:endParaRPr lang="de-DE" dirty="0"/>
            </a:p>
          </p:txBody>
        </p:sp>
        <p:sp>
          <p:nvSpPr>
            <p:cNvPr id="278" name="Line 64"/>
            <p:cNvSpPr>
              <a:spLocks noChangeShapeType="1"/>
            </p:cNvSpPr>
            <p:nvPr/>
          </p:nvSpPr>
          <p:spPr bwMode="auto">
            <a:xfrm flipH="1">
              <a:off x="934633" y="5071275"/>
              <a:ext cx="12700" cy="258763"/>
            </a:xfrm>
            <a:prstGeom prst="line">
              <a:avLst/>
            </a:prstGeom>
            <a:noFill/>
            <a:ln w="254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/>
            <a:lstStyle/>
            <a:p>
              <a:endParaRPr lang="de-DE"/>
            </a:p>
          </p:txBody>
        </p:sp>
        <p:sp>
          <p:nvSpPr>
            <p:cNvPr id="279" name="Line 63"/>
            <p:cNvSpPr>
              <a:spLocks noChangeShapeType="1"/>
            </p:cNvSpPr>
            <p:nvPr/>
          </p:nvSpPr>
          <p:spPr bwMode="auto">
            <a:xfrm flipH="1">
              <a:off x="1007861" y="5116667"/>
              <a:ext cx="12700" cy="258763"/>
            </a:xfrm>
            <a:prstGeom prst="line">
              <a:avLst/>
            </a:prstGeom>
            <a:noFill/>
            <a:ln w="254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/>
            <a:lstStyle/>
            <a:p>
              <a:endParaRPr lang="de-DE" dirty="0"/>
            </a:p>
          </p:txBody>
        </p:sp>
        <p:sp>
          <p:nvSpPr>
            <p:cNvPr id="282" name="Line 34"/>
            <p:cNvSpPr>
              <a:spLocks noChangeShapeType="1"/>
            </p:cNvSpPr>
            <p:nvPr/>
          </p:nvSpPr>
          <p:spPr bwMode="auto">
            <a:xfrm flipH="1">
              <a:off x="1284583" y="5210663"/>
              <a:ext cx="59184" cy="260279"/>
            </a:xfrm>
            <a:prstGeom prst="line">
              <a:avLst/>
            </a:prstGeom>
            <a:noFill/>
            <a:ln w="254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/>
            <a:lstStyle/>
            <a:p>
              <a:endParaRPr lang="de-DE"/>
            </a:p>
          </p:txBody>
        </p:sp>
        <p:sp>
          <p:nvSpPr>
            <p:cNvPr id="284" name="Line 64"/>
            <p:cNvSpPr>
              <a:spLocks noChangeShapeType="1"/>
            </p:cNvSpPr>
            <p:nvPr/>
          </p:nvSpPr>
          <p:spPr bwMode="auto">
            <a:xfrm flipH="1">
              <a:off x="835586" y="5087335"/>
              <a:ext cx="12700" cy="258763"/>
            </a:xfrm>
            <a:prstGeom prst="line">
              <a:avLst/>
            </a:prstGeom>
            <a:noFill/>
            <a:ln w="254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/>
            <a:lstStyle/>
            <a:p>
              <a:endParaRPr lang="de-DE"/>
            </a:p>
          </p:txBody>
        </p:sp>
        <p:sp>
          <p:nvSpPr>
            <p:cNvPr id="285" name="Line 34"/>
            <p:cNvSpPr>
              <a:spLocks noChangeShapeType="1"/>
            </p:cNvSpPr>
            <p:nvPr/>
          </p:nvSpPr>
          <p:spPr bwMode="auto">
            <a:xfrm flipH="1">
              <a:off x="666294" y="5042221"/>
              <a:ext cx="59184" cy="260279"/>
            </a:xfrm>
            <a:prstGeom prst="line">
              <a:avLst/>
            </a:prstGeom>
            <a:noFill/>
            <a:ln w="254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/>
            <a:lstStyle/>
            <a:p>
              <a:endParaRPr lang="de-DE"/>
            </a:p>
          </p:txBody>
        </p:sp>
        <p:sp>
          <p:nvSpPr>
            <p:cNvPr id="286" name="Line 34"/>
            <p:cNvSpPr>
              <a:spLocks noChangeShapeType="1"/>
            </p:cNvSpPr>
            <p:nvPr/>
          </p:nvSpPr>
          <p:spPr bwMode="auto">
            <a:xfrm flipH="1">
              <a:off x="477273" y="4975528"/>
              <a:ext cx="186980" cy="247912"/>
            </a:xfrm>
            <a:prstGeom prst="line">
              <a:avLst/>
            </a:prstGeom>
            <a:noFill/>
            <a:ln w="254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/>
            <a:lstStyle/>
            <a:p>
              <a:endParaRPr lang="de-DE"/>
            </a:p>
          </p:txBody>
        </p:sp>
        <p:sp>
          <p:nvSpPr>
            <p:cNvPr id="287" name="Line 64"/>
            <p:cNvSpPr>
              <a:spLocks noChangeShapeType="1"/>
            </p:cNvSpPr>
            <p:nvPr/>
          </p:nvSpPr>
          <p:spPr bwMode="auto">
            <a:xfrm flipH="1">
              <a:off x="603040" y="5006389"/>
              <a:ext cx="12700" cy="258763"/>
            </a:xfrm>
            <a:prstGeom prst="line">
              <a:avLst/>
            </a:prstGeom>
            <a:noFill/>
            <a:ln w="254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/>
            <a:lstStyle/>
            <a:p>
              <a:endParaRPr lang="de-DE"/>
            </a:p>
          </p:txBody>
        </p:sp>
        <p:sp>
          <p:nvSpPr>
            <p:cNvPr id="288" name="Line 64"/>
            <p:cNvSpPr>
              <a:spLocks noChangeShapeType="1"/>
            </p:cNvSpPr>
            <p:nvPr/>
          </p:nvSpPr>
          <p:spPr bwMode="auto">
            <a:xfrm flipH="1">
              <a:off x="422929" y="4962133"/>
              <a:ext cx="12700" cy="258763"/>
            </a:xfrm>
            <a:prstGeom prst="line">
              <a:avLst/>
            </a:prstGeom>
            <a:noFill/>
            <a:ln w="254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/>
            <a:lstStyle/>
            <a:p>
              <a:endParaRPr lang="de-DE"/>
            </a:p>
          </p:txBody>
        </p:sp>
        <p:sp>
          <p:nvSpPr>
            <p:cNvPr id="289" name="Line 34"/>
            <p:cNvSpPr>
              <a:spLocks noChangeShapeType="1"/>
            </p:cNvSpPr>
            <p:nvPr/>
          </p:nvSpPr>
          <p:spPr bwMode="auto">
            <a:xfrm flipH="1">
              <a:off x="772879" y="5101521"/>
              <a:ext cx="59184" cy="260279"/>
            </a:xfrm>
            <a:prstGeom prst="line">
              <a:avLst/>
            </a:prstGeom>
            <a:noFill/>
            <a:ln w="254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/>
            <a:lstStyle/>
            <a:p>
              <a:endParaRPr lang="de-DE"/>
            </a:p>
          </p:txBody>
        </p:sp>
        <p:sp>
          <p:nvSpPr>
            <p:cNvPr id="290" name="Line 34"/>
            <p:cNvSpPr>
              <a:spLocks noChangeShapeType="1"/>
            </p:cNvSpPr>
            <p:nvPr/>
          </p:nvSpPr>
          <p:spPr bwMode="auto">
            <a:xfrm flipH="1">
              <a:off x="583858" y="5034828"/>
              <a:ext cx="186980" cy="247912"/>
            </a:xfrm>
            <a:prstGeom prst="line">
              <a:avLst/>
            </a:prstGeom>
            <a:noFill/>
            <a:ln w="254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/>
            <a:lstStyle/>
            <a:p>
              <a:endParaRPr lang="de-DE"/>
            </a:p>
          </p:txBody>
        </p:sp>
        <p:grpSp>
          <p:nvGrpSpPr>
            <p:cNvPr id="291" name="Gruppieren 290"/>
            <p:cNvGrpSpPr/>
            <p:nvPr/>
          </p:nvGrpSpPr>
          <p:grpSpPr>
            <a:xfrm>
              <a:off x="2176457" y="5565560"/>
              <a:ext cx="343676" cy="465137"/>
              <a:chOff x="1951090" y="3245837"/>
              <a:chExt cx="343676" cy="465137"/>
            </a:xfrm>
          </p:grpSpPr>
          <p:sp>
            <p:nvSpPr>
              <p:cNvPr id="293" name="Freeform 146"/>
              <p:cNvSpPr>
                <a:spLocks/>
              </p:cNvSpPr>
              <p:nvPr/>
            </p:nvSpPr>
            <p:spPr bwMode="auto">
              <a:xfrm rot="864372">
                <a:off x="1983616" y="3404587"/>
                <a:ext cx="220662" cy="98425"/>
              </a:xfrm>
              <a:custGeom>
                <a:avLst/>
                <a:gdLst>
                  <a:gd name="T0" fmla="*/ 516 w 538"/>
                  <a:gd name="T1" fmla="*/ 242 h 294"/>
                  <a:gd name="T2" fmla="*/ 228 w 538"/>
                  <a:gd name="T3" fmla="*/ 264 h 294"/>
                  <a:gd name="T4" fmla="*/ 22 w 538"/>
                  <a:gd name="T5" fmla="*/ 65 h 294"/>
                  <a:gd name="T6" fmla="*/ 361 w 538"/>
                  <a:gd name="T7" fmla="*/ 28 h 294"/>
                  <a:gd name="T8" fmla="*/ 516 w 538"/>
                  <a:gd name="T9" fmla="*/ 242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8" h="294">
                    <a:moveTo>
                      <a:pt x="516" y="242"/>
                    </a:moveTo>
                    <a:cubicBezTo>
                      <a:pt x="494" y="281"/>
                      <a:pt x="310" y="294"/>
                      <a:pt x="228" y="264"/>
                    </a:cubicBezTo>
                    <a:cubicBezTo>
                      <a:pt x="146" y="234"/>
                      <a:pt x="0" y="104"/>
                      <a:pt x="22" y="65"/>
                    </a:cubicBezTo>
                    <a:cubicBezTo>
                      <a:pt x="44" y="26"/>
                      <a:pt x="276" y="0"/>
                      <a:pt x="361" y="28"/>
                    </a:cubicBezTo>
                    <a:cubicBezTo>
                      <a:pt x="446" y="56"/>
                      <a:pt x="538" y="203"/>
                      <a:pt x="516" y="242"/>
                    </a:cubicBezTo>
                    <a:close/>
                  </a:path>
                </a:pathLst>
              </a:custGeom>
              <a:solidFill>
                <a:srgbClr val="608200"/>
              </a:solidFill>
              <a:ln w="9525" cap="flat" cmpd="sng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36000" rIns="36000" bIns="36000"/>
              <a:lstStyle/>
              <a:p>
                <a:endParaRPr lang="de-DE"/>
              </a:p>
            </p:txBody>
          </p:sp>
          <p:sp>
            <p:nvSpPr>
              <p:cNvPr id="294" name="Freeform 147"/>
              <p:cNvSpPr>
                <a:spLocks/>
              </p:cNvSpPr>
              <p:nvPr/>
            </p:nvSpPr>
            <p:spPr bwMode="auto">
              <a:xfrm rot="6426163">
                <a:off x="2089184" y="3305368"/>
                <a:ext cx="155575" cy="84138"/>
              </a:xfrm>
              <a:custGeom>
                <a:avLst/>
                <a:gdLst>
                  <a:gd name="T0" fmla="*/ 516 w 538"/>
                  <a:gd name="T1" fmla="*/ 242 h 294"/>
                  <a:gd name="T2" fmla="*/ 228 w 538"/>
                  <a:gd name="T3" fmla="*/ 264 h 294"/>
                  <a:gd name="T4" fmla="*/ 22 w 538"/>
                  <a:gd name="T5" fmla="*/ 65 h 294"/>
                  <a:gd name="T6" fmla="*/ 361 w 538"/>
                  <a:gd name="T7" fmla="*/ 28 h 294"/>
                  <a:gd name="T8" fmla="*/ 516 w 538"/>
                  <a:gd name="T9" fmla="*/ 242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8" h="294">
                    <a:moveTo>
                      <a:pt x="516" y="242"/>
                    </a:moveTo>
                    <a:cubicBezTo>
                      <a:pt x="494" y="281"/>
                      <a:pt x="310" y="294"/>
                      <a:pt x="228" y="264"/>
                    </a:cubicBezTo>
                    <a:cubicBezTo>
                      <a:pt x="146" y="234"/>
                      <a:pt x="0" y="104"/>
                      <a:pt x="22" y="65"/>
                    </a:cubicBezTo>
                    <a:cubicBezTo>
                      <a:pt x="44" y="26"/>
                      <a:pt x="276" y="0"/>
                      <a:pt x="361" y="28"/>
                    </a:cubicBezTo>
                    <a:cubicBezTo>
                      <a:pt x="446" y="56"/>
                      <a:pt x="538" y="203"/>
                      <a:pt x="516" y="242"/>
                    </a:cubicBezTo>
                    <a:close/>
                  </a:path>
                </a:pathLst>
              </a:custGeom>
              <a:solidFill>
                <a:srgbClr val="608200"/>
              </a:solidFill>
              <a:ln w="9525" cap="flat" cmpd="sng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36000" rIns="36000" bIns="36000"/>
              <a:lstStyle/>
              <a:p>
                <a:endParaRPr lang="de-DE"/>
              </a:p>
            </p:txBody>
          </p:sp>
          <p:sp>
            <p:nvSpPr>
              <p:cNvPr id="295" name="Freeform 148"/>
              <p:cNvSpPr>
                <a:spLocks/>
              </p:cNvSpPr>
              <p:nvPr/>
            </p:nvSpPr>
            <p:spPr bwMode="auto">
              <a:xfrm rot="1593903">
                <a:off x="1951090" y="3245837"/>
                <a:ext cx="193675" cy="84137"/>
              </a:xfrm>
              <a:custGeom>
                <a:avLst/>
                <a:gdLst>
                  <a:gd name="T0" fmla="*/ 516 w 538"/>
                  <a:gd name="T1" fmla="*/ 242 h 294"/>
                  <a:gd name="T2" fmla="*/ 228 w 538"/>
                  <a:gd name="T3" fmla="*/ 264 h 294"/>
                  <a:gd name="T4" fmla="*/ 22 w 538"/>
                  <a:gd name="T5" fmla="*/ 65 h 294"/>
                  <a:gd name="T6" fmla="*/ 361 w 538"/>
                  <a:gd name="T7" fmla="*/ 28 h 294"/>
                  <a:gd name="T8" fmla="*/ 516 w 538"/>
                  <a:gd name="T9" fmla="*/ 242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8" h="294">
                    <a:moveTo>
                      <a:pt x="516" y="242"/>
                    </a:moveTo>
                    <a:cubicBezTo>
                      <a:pt x="494" y="281"/>
                      <a:pt x="310" y="294"/>
                      <a:pt x="228" y="264"/>
                    </a:cubicBezTo>
                    <a:cubicBezTo>
                      <a:pt x="146" y="234"/>
                      <a:pt x="0" y="104"/>
                      <a:pt x="22" y="65"/>
                    </a:cubicBezTo>
                    <a:cubicBezTo>
                      <a:pt x="44" y="26"/>
                      <a:pt x="276" y="0"/>
                      <a:pt x="361" y="28"/>
                    </a:cubicBezTo>
                    <a:cubicBezTo>
                      <a:pt x="446" y="56"/>
                      <a:pt x="538" y="203"/>
                      <a:pt x="516" y="242"/>
                    </a:cubicBezTo>
                    <a:close/>
                  </a:path>
                </a:pathLst>
              </a:custGeom>
              <a:solidFill>
                <a:srgbClr val="608200"/>
              </a:solidFill>
              <a:ln w="9525" cap="flat" cmpd="sng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36000" rIns="36000" bIns="36000"/>
              <a:lstStyle/>
              <a:p>
                <a:endParaRPr lang="de-DE"/>
              </a:p>
            </p:txBody>
          </p:sp>
          <p:sp>
            <p:nvSpPr>
              <p:cNvPr id="296" name="Freeform 149"/>
              <p:cNvSpPr>
                <a:spLocks/>
              </p:cNvSpPr>
              <p:nvPr/>
            </p:nvSpPr>
            <p:spPr bwMode="auto">
              <a:xfrm rot="21144018" flipV="1">
                <a:off x="2050291" y="3556987"/>
                <a:ext cx="244475" cy="153987"/>
              </a:xfrm>
              <a:custGeom>
                <a:avLst/>
                <a:gdLst>
                  <a:gd name="T0" fmla="*/ 516 w 538"/>
                  <a:gd name="T1" fmla="*/ 242 h 294"/>
                  <a:gd name="T2" fmla="*/ 228 w 538"/>
                  <a:gd name="T3" fmla="*/ 264 h 294"/>
                  <a:gd name="T4" fmla="*/ 22 w 538"/>
                  <a:gd name="T5" fmla="*/ 65 h 294"/>
                  <a:gd name="T6" fmla="*/ 361 w 538"/>
                  <a:gd name="T7" fmla="*/ 28 h 294"/>
                  <a:gd name="T8" fmla="*/ 516 w 538"/>
                  <a:gd name="T9" fmla="*/ 242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8" h="294">
                    <a:moveTo>
                      <a:pt x="516" y="242"/>
                    </a:moveTo>
                    <a:cubicBezTo>
                      <a:pt x="494" y="281"/>
                      <a:pt x="310" y="294"/>
                      <a:pt x="228" y="264"/>
                    </a:cubicBezTo>
                    <a:cubicBezTo>
                      <a:pt x="146" y="234"/>
                      <a:pt x="0" y="104"/>
                      <a:pt x="22" y="65"/>
                    </a:cubicBezTo>
                    <a:cubicBezTo>
                      <a:pt x="44" y="26"/>
                      <a:pt x="276" y="0"/>
                      <a:pt x="361" y="28"/>
                    </a:cubicBezTo>
                    <a:cubicBezTo>
                      <a:pt x="446" y="56"/>
                      <a:pt x="538" y="203"/>
                      <a:pt x="516" y="242"/>
                    </a:cubicBezTo>
                    <a:close/>
                  </a:path>
                </a:pathLst>
              </a:custGeom>
              <a:solidFill>
                <a:srgbClr val="608200"/>
              </a:solidFill>
              <a:ln w="9525" cap="flat" cmpd="sng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36000" rIns="36000" bIns="36000"/>
              <a:lstStyle/>
              <a:p>
                <a:endParaRPr lang="de-DE"/>
              </a:p>
            </p:txBody>
          </p:sp>
        </p:grpSp>
        <p:sp>
          <p:nvSpPr>
            <p:cNvPr id="299" name="Wolke 298"/>
            <p:cNvSpPr/>
            <p:nvPr/>
          </p:nvSpPr>
          <p:spPr bwMode="auto">
            <a:xfrm rot="10591956">
              <a:off x="874906" y="4362274"/>
              <a:ext cx="731289" cy="902442"/>
            </a:xfrm>
            <a:prstGeom prst="cloud">
              <a:avLst/>
            </a:prstGeom>
            <a:solidFill>
              <a:srgbClr val="6982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300" name="Wolke 299"/>
            <p:cNvSpPr/>
            <p:nvPr/>
          </p:nvSpPr>
          <p:spPr bwMode="auto">
            <a:xfrm rot="6426891">
              <a:off x="1118938" y="3795080"/>
              <a:ext cx="1751414" cy="1650261"/>
            </a:xfrm>
            <a:prstGeom prst="cloud">
              <a:avLst/>
            </a:prstGeom>
            <a:solidFill>
              <a:srgbClr val="88A9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301" name="Freihandform 300"/>
            <p:cNvSpPr/>
            <p:nvPr/>
          </p:nvSpPr>
          <p:spPr bwMode="auto">
            <a:xfrm>
              <a:off x="1130377" y="5223361"/>
              <a:ext cx="381000" cy="304800"/>
            </a:xfrm>
            <a:custGeom>
              <a:avLst/>
              <a:gdLst>
                <a:gd name="connsiteX0" fmla="*/ 114350 w 381050"/>
                <a:gd name="connsiteY0" fmla="*/ 19050 h 305208"/>
                <a:gd name="connsiteX1" fmla="*/ 161975 w 381050"/>
                <a:gd name="connsiteY1" fmla="*/ 66675 h 305208"/>
                <a:gd name="connsiteX2" fmla="*/ 76250 w 381050"/>
                <a:gd name="connsiteY2" fmla="*/ 180975 h 305208"/>
                <a:gd name="connsiteX3" fmla="*/ 114350 w 381050"/>
                <a:gd name="connsiteY3" fmla="*/ 238125 h 305208"/>
                <a:gd name="connsiteX4" fmla="*/ 142925 w 381050"/>
                <a:gd name="connsiteY4" fmla="*/ 209550 h 305208"/>
                <a:gd name="connsiteX5" fmla="*/ 190550 w 381050"/>
                <a:gd name="connsiteY5" fmla="*/ 228600 h 305208"/>
                <a:gd name="connsiteX6" fmla="*/ 285800 w 381050"/>
                <a:gd name="connsiteY6" fmla="*/ 276225 h 305208"/>
                <a:gd name="connsiteX7" fmla="*/ 304850 w 381050"/>
                <a:gd name="connsiteY7" fmla="*/ 304800 h 305208"/>
                <a:gd name="connsiteX8" fmla="*/ 381050 w 381050"/>
                <a:gd name="connsiteY8" fmla="*/ 257175 h 305208"/>
                <a:gd name="connsiteX9" fmla="*/ 362000 w 381050"/>
                <a:gd name="connsiteY9" fmla="*/ 209550 h 305208"/>
                <a:gd name="connsiteX10" fmla="*/ 333425 w 381050"/>
                <a:gd name="connsiteY10" fmla="*/ 190500 h 305208"/>
                <a:gd name="connsiteX11" fmla="*/ 285800 w 381050"/>
                <a:gd name="connsiteY11" fmla="*/ 142875 h 305208"/>
                <a:gd name="connsiteX12" fmla="*/ 238175 w 381050"/>
                <a:gd name="connsiteY12" fmla="*/ 95250 h 305208"/>
                <a:gd name="connsiteX13" fmla="*/ 190550 w 381050"/>
                <a:gd name="connsiteY13" fmla="*/ 0 h 305208"/>
                <a:gd name="connsiteX14" fmla="*/ 114350 w 381050"/>
                <a:gd name="connsiteY14" fmla="*/ 19050 h 305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50" h="305208">
                  <a:moveTo>
                    <a:pt x="114350" y="19050"/>
                  </a:moveTo>
                  <a:cubicBezTo>
                    <a:pt x="109588" y="30162"/>
                    <a:pt x="160482" y="44274"/>
                    <a:pt x="161975" y="66675"/>
                  </a:cubicBezTo>
                  <a:cubicBezTo>
                    <a:pt x="168036" y="157595"/>
                    <a:pt x="130369" y="159327"/>
                    <a:pt x="76250" y="180975"/>
                  </a:cubicBezTo>
                  <a:cubicBezTo>
                    <a:pt x="-27262" y="284487"/>
                    <a:pt x="-35382" y="263080"/>
                    <a:pt x="114350" y="238125"/>
                  </a:cubicBezTo>
                  <a:cubicBezTo>
                    <a:pt x="123875" y="228600"/>
                    <a:pt x="129559" y="211221"/>
                    <a:pt x="142925" y="209550"/>
                  </a:cubicBezTo>
                  <a:cubicBezTo>
                    <a:pt x="159891" y="207429"/>
                    <a:pt x="175257" y="220954"/>
                    <a:pt x="190550" y="228600"/>
                  </a:cubicBezTo>
                  <a:cubicBezTo>
                    <a:pt x="315123" y="290886"/>
                    <a:pt x="163461" y="227290"/>
                    <a:pt x="285800" y="276225"/>
                  </a:cubicBezTo>
                  <a:cubicBezTo>
                    <a:pt x="292150" y="285750"/>
                    <a:pt x="293517" y="303181"/>
                    <a:pt x="304850" y="304800"/>
                  </a:cubicBezTo>
                  <a:cubicBezTo>
                    <a:pt x="336419" y="309310"/>
                    <a:pt x="362888" y="275337"/>
                    <a:pt x="381050" y="257175"/>
                  </a:cubicBezTo>
                  <a:cubicBezTo>
                    <a:pt x="374700" y="241300"/>
                    <a:pt x="371938" y="223463"/>
                    <a:pt x="362000" y="209550"/>
                  </a:cubicBezTo>
                  <a:cubicBezTo>
                    <a:pt x="355346" y="200235"/>
                    <a:pt x="341520" y="198595"/>
                    <a:pt x="333425" y="190500"/>
                  </a:cubicBezTo>
                  <a:cubicBezTo>
                    <a:pt x="269925" y="127000"/>
                    <a:pt x="362000" y="193675"/>
                    <a:pt x="285800" y="142875"/>
                  </a:cubicBezTo>
                  <a:cubicBezTo>
                    <a:pt x="235000" y="66675"/>
                    <a:pt x="301675" y="158750"/>
                    <a:pt x="238175" y="95250"/>
                  </a:cubicBezTo>
                  <a:cubicBezTo>
                    <a:pt x="217886" y="74961"/>
                    <a:pt x="197921" y="17199"/>
                    <a:pt x="190550" y="0"/>
                  </a:cubicBezTo>
                  <a:cubicBezTo>
                    <a:pt x="134587" y="22385"/>
                    <a:pt x="119112" y="7938"/>
                    <a:pt x="114350" y="19050"/>
                  </a:cubicBez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302" name="Freihandform 301"/>
            <p:cNvSpPr/>
            <p:nvPr/>
          </p:nvSpPr>
          <p:spPr bwMode="auto">
            <a:xfrm>
              <a:off x="450872" y="5127423"/>
              <a:ext cx="95250" cy="152400"/>
            </a:xfrm>
            <a:custGeom>
              <a:avLst/>
              <a:gdLst>
                <a:gd name="connsiteX0" fmla="*/ 114350 w 381050"/>
                <a:gd name="connsiteY0" fmla="*/ 19050 h 305208"/>
                <a:gd name="connsiteX1" fmla="*/ 161975 w 381050"/>
                <a:gd name="connsiteY1" fmla="*/ 66675 h 305208"/>
                <a:gd name="connsiteX2" fmla="*/ 76250 w 381050"/>
                <a:gd name="connsiteY2" fmla="*/ 180975 h 305208"/>
                <a:gd name="connsiteX3" fmla="*/ 114350 w 381050"/>
                <a:gd name="connsiteY3" fmla="*/ 238125 h 305208"/>
                <a:gd name="connsiteX4" fmla="*/ 142925 w 381050"/>
                <a:gd name="connsiteY4" fmla="*/ 209550 h 305208"/>
                <a:gd name="connsiteX5" fmla="*/ 190550 w 381050"/>
                <a:gd name="connsiteY5" fmla="*/ 228600 h 305208"/>
                <a:gd name="connsiteX6" fmla="*/ 285800 w 381050"/>
                <a:gd name="connsiteY6" fmla="*/ 276225 h 305208"/>
                <a:gd name="connsiteX7" fmla="*/ 304850 w 381050"/>
                <a:gd name="connsiteY7" fmla="*/ 304800 h 305208"/>
                <a:gd name="connsiteX8" fmla="*/ 381050 w 381050"/>
                <a:gd name="connsiteY8" fmla="*/ 257175 h 305208"/>
                <a:gd name="connsiteX9" fmla="*/ 362000 w 381050"/>
                <a:gd name="connsiteY9" fmla="*/ 209550 h 305208"/>
                <a:gd name="connsiteX10" fmla="*/ 333425 w 381050"/>
                <a:gd name="connsiteY10" fmla="*/ 190500 h 305208"/>
                <a:gd name="connsiteX11" fmla="*/ 285800 w 381050"/>
                <a:gd name="connsiteY11" fmla="*/ 142875 h 305208"/>
                <a:gd name="connsiteX12" fmla="*/ 238175 w 381050"/>
                <a:gd name="connsiteY12" fmla="*/ 95250 h 305208"/>
                <a:gd name="connsiteX13" fmla="*/ 190550 w 381050"/>
                <a:gd name="connsiteY13" fmla="*/ 0 h 305208"/>
                <a:gd name="connsiteX14" fmla="*/ 114350 w 381050"/>
                <a:gd name="connsiteY14" fmla="*/ 19050 h 305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50" h="305208">
                  <a:moveTo>
                    <a:pt x="114350" y="19050"/>
                  </a:moveTo>
                  <a:cubicBezTo>
                    <a:pt x="109588" y="30162"/>
                    <a:pt x="160482" y="44274"/>
                    <a:pt x="161975" y="66675"/>
                  </a:cubicBezTo>
                  <a:cubicBezTo>
                    <a:pt x="168036" y="157595"/>
                    <a:pt x="130369" y="159327"/>
                    <a:pt x="76250" y="180975"/>
                  </a:cubicBezTo>
                  <a:cubicBezTo>
                    <a:pt x="-27262" y="284487"/>
                    <a:pt x="-35382" y="263080"/>
                    <a:pt x="114350" y="238125"/>
                  </a:cubicBezTo>
                  <a:cubicBezTo>
                    <a:pt x="123875" y="228600"/>
                    <a:pt x="129559" y="211221"/>
                    <a:pt x="142925" y="209550"/>
                  </a:cubicBezTo>
                  <a:cubicBezTo>
                    <a:pt x="159891" y="207429"/>
                    <a:pt x="175257" y="220954"/>
                    <a:pt x="190550" y="228600"/>
                  </a:cubicBezTo>
                  <a:cubicBezTo>
                    <a:pt x="315123" y="290886"/>
                    <a:pt x="163461" y="227290"/>
                    <a:pt x="285800" y="276225"/>
                  </a:cubicBezTo>
                  <a:cubicBezTo>
                    <a:pt x="292150" y="285750"/>
                    <a:pt x="293517" y="303181"/>
                    <a:pt x="304850" y="304800"/>
                  </a:cubicBezTo>
                  <a:cubicBezTo>
                    <a:pt x="336419" y="309310"/>
                    <a:pt x="362888" y="275337"/>
                    <a:pt x="381050" y="257175"/>
                  </a:cubicBezTo>
                  <a:cubicBezTo>
                    <a:pt x="374700" y="241300"/>
                    <a:pt x="371938" y="223463"/>
                    <a:pt x="362000" y="209550"/>
                  </a:cubicBezTo>
                  <a:cubicBezTo>
                    <a:pt x="355346" y="200235"/>
                    <a:pt x="341520" y="198595"/>
                    <a:pt x="333425" y="190500"/>
                  </a:cubicBezTo>
                  <a:cubicBezTo>
                    <a:pt x="269925" y="127000"/>
                    <a:pt x="362000" y="193675"/>
                    <a:pt x="285800" y="142875"/>
                  </a:cubicBezTo>
                  <a:cubicBezTo>
                    <a:pt x="235000" y="66675"/>
                    <a:pt x="301675" y="158750"/>
                    <a:pt x="238175" y="95250"/>
                  </a:cubicBezTo>
                  <a:cubicBezTo>
                    <a:pt x="217886" y="74961"/>
                    <a:pt x="197921" y="17199"/>
                    <a:pt x="190550" y="0"/>
                  </a:cubicBezTo>
                  <a:cubicBezTo>
                    <a:pt x="134587" y="22385"/>
                    <a:pt x="119112" y="7938"/>
                    <a:pt x="114350" y="19050"/>
                  </a:cubicBez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303" name="Freihandform 302"/>
            <p:cNvSpPr/>
            <p:nvPr/>
          </p:nvSpPr>
          <p:spPr bwMode="auto">
            <a:xfrm>
              <a:off x="1675203" y="5462512"/>
              <a:ext cx="381000" cy="304800"/>
            </a:xfrm>
            <a:custGeom>
              <a:avLst/>
              <a:gdLst>
                <a:gd name="connsiteX0" fmla="*/ 114350 w 381050"/>
                <a:gd name="connsiteY0" fmla="*/ 19050 h 305208"/>
                <a:gd name="connsiteX1" fmla="*/ 161975 w 381050"/>
                <a:gd name="connsiteY1" fmla="*/ 66675 h 305208"/>
                <a:gd name="connsiteX2" fmla="*/ 76250 w 381050"/>
                <a:gd name="connsiteY2" fmla="*/ 180975 h 305208"/>
                <a:gd name="connsiteX3" fmla="*/ 114350 w 381050"/>
                <a:gd name="connsiteY3" fmla="*/ 238125 h 305208"/>
                <a:gd name="connsiteX4" fmla="*/ 142925 w 381050"/>
                <a:gd name="connsiteY4" fmla="*/ 209550 h 305208"/>
                <a:gd name="connsiteX5" fmla="*/ 190550 w 381050"/>
                <a:gd name="connsiteY5" fmla="*/ 228600 h 305208"/>
                <a:gd name="connsiteX6" fmla="*/ 285800 w 381050"/>
                <a:gd name="connsiteY6" fmla="*/ 276225 h 305208"/>
                <a:gd name="connsiteX7" fmla="*/ 304850 w 381050"/>
                <a:gd name="connsiteY7" fmla="*/ 304800 h 305208"/>
                <a:gd name="connsiteX8" fmla="*/ 381050 w 381050"/>
                <a:gd name="connsiteY8" fmla="*/ 257175 h 305208"/>
                <a:gd name="connsiteX9" fmla="*/ 362000 w 381050"/>
                <a:gd name="connsiteY9" fmla="*/ 209550 h 305208"/>
                <a:gd name="connsiteX10" fmla="*/ 333425 w 381050"/>
                <a:gd name="connsiteY10" fmla="*/ 190500 h 305208"/>
                <a:gd name="connsiteX11" fmla="*/ 285800 w 381050"/>
                <a:gd name="connsiteY11" fmla="*/ 142875 h 305208"/>
                <a:gd name="connsiteX12" fmla="*/ 238175 w 381050"/>
                <a:gd name="connsiteY12" fmla="*/ 95250 h 305208"/>
                <a:gd name="connsiteX13" fmla="*/ 190550 w 381050"/>
                <a:gd name="connsiteY13" fmla="*/ 0 h 305208"/>
                <a:gd name="connsiteX14" fmla="*/ 114350 w 381050"/>
                <a:gd name="connsiteY14" fmla="*/ 19050 h 305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50" h="305208">
                  <a:moveTo>
                    <a:pt x="114350" y="19050"/>
                  </a:moveTo>
                  <a:cubicBezTo>
                    <a:pt x="109588" y="30162"/>
                    <a:pt x="160482" y="44274"/>
                    <a:pt x="161975" y="66675"/>
                  </a:cubicBezTo>
                  <a:cubicBezTo>
                    <a:pt x="168036" y="157595"/>
                    <a:pt x="130369" y="159327"/>
                    <a:pt x="76250" y="180975"/>
                  </a:cubicBezTo>
                  <a:cubicBezTo>
                    <a:pt x="-27262" y="284487"/>
                    <a:pt x="-35382" y="263080"/>
                    <a:pt x="114350" y="238125"/>
                  </a:cubicBezTo>
                  <a:cubicBezTo>
                    <a:pt x="123875" y="228600"/>
                    <a:pt x="129559" y="211221"/>
                    <a:pt x="142925" y="209550"/>
                  </a:cubicBezTo>
                  <a:cubicBezTo>
                    <a:pt x="159891" y="207429"/>
                    <a:pt x="175257" y="220954"/>
                    <a:pt x="190550" y="228600"/>
                  </a:cubicBezTo>
                  <a:cubicBezTo>
                    <a:pt x="315123" y="290886"/>
                    <a:pt x="163461" y="227290"/>
                    <a:pt x="285800" y="276225"/>
                  </a:cubicBezTo>
                  <a:cubicBezTo>
                    <a:pt x="292150" y="285750"/>
                    <a:pt x="293517" y="303181"/>
                    <a:pt x="304850" y="304800"/>
                  </a:cubicBezTo>
                  <a:cubicBezTo>
                    <a:pt x="336419" y="309310"/>
                    <a:pt x="362888" y="275337"/>
                    <a:pt x="381050" y="257175"/>
                  </a:cubicBezTo>
                  <a:cubicBezTo>
                    <a:pt x="374700" y="241300"/>
                    <a:pt x="371938" y="223463"/>
                    <a:pt x="362000" y="209550"/>
                  </a:cubicBezTo>
                  <a:cubicBezTo>
                    <a:pt x="355346" y="200235"/>
                    <a:pt x="341520" y="198595"/>
                    <a:pt x="333425" y="190500"/>
                  </a:cubicBezTo>
                  <a:cubicBezTo>
                    <a:pt x="269925" y="127000"/>
                    <a:pt x="362000" y="193675"/>
                    <a:pt x="285800" y="142875"/>
                  </a:cubicBezTo>
                  <a:cubicBezTo>
                    <a:pt x="235000" y="66675"/>
                    <a:pt x="301675" y="158750"/>
                    <a:pt x="238175" y="95250"/>
                  </a:cubicBezTo>
                  <a:cubicBezTo>
                    <a:pt x="217886" y="74961"/>
                    <a:pt x="197921" y="17199"/>
                    <a:pt x="190550" y="0"/>
                  </a:cubicBezTo>
                  <a:cubicBezTo>
                    <a:pt x="134587" y="22385"/>
                    <a:pt x="119112" y="7938"/>
                    <a:pt x="114350" y="19050"/>
                  </a:cubicBez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304" name="Wolke 303"/>
            <p:cNvSpPr/>
            <p:nvPr/>
          </p:nvSpPr>
          <p:spPr bwMode="auto">
            <a:xfrm rot="12046440">
              <a:off x="139099" y="4301165"/>
              <a:ext cx="646613" cy="787014"/>
            </a:xfrm>
            <a:prstGeom prst="cloud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305" name="Wolke 304"/>
            <p:cNvSpPr/>
            <p:nvPr/>
          </p:nvSpPr>
          <p:spPr bwMode="auto">
            <a:xfrm rot="10591956">
              <a:off x="5740558" y="4764601"/>
              <a:ext cx="442046" cy="414125"/>
            </a:xfrm>
            <a:prstGeom prst="cloud">
              <a:avLst/>
            </a:prstGeom>
            <a:solidFill>
              <a:srgbClr val="6982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306" name="Wolke 305"/>
            <p:cNvSpPr/>
            <p:nvPr/>
          </p:nvSpPr>
          <p:spPr bwMode="auto">
            <a:xfrm rot="10023001">
              <a:off x="6046426" y="4438422"/>
              <a:ext cx="546573" cy="631959"/>
            </a:xfrm>
            <a:prstGeom prst="cloud">
              <a:avLst/>
            </a:prstGeom>
            <a:solidFill>
              <a:srgbClr val="88A9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307" name="Freihandform 306"/>
            <p:cNvSpPr/>
            <p:nvPr/>
          </p:nvSpPr>
          <p:spPr bwMode="auto">
            <a:xfrm>
              <a:off x="5886959" y="5158784"/>
              <a:ext cx="214461" cy="270521"/>
            </a:xfrm>
            <a:custGeom>
              <a:avLst/>
              <a:gdLst>
                <a:gd name="connsiteX0" fmla="*/ 114350 w 381050"/>
                <a:gd name="connsiteY0" fmla="*/ 19050 h 305208"/>
                <a:gd name="connsiteX1" fmla="*/ 161975 w 381050"/>
                <a:gd name="connsiteY1" fmla="*/ 66675 h 305208"/>
                <a:gd name="connsiteX2" fmla="*/ 76250 w 381050"/>
                <a:gd name="connsiteY2" fmla="*/ 180975 h 305208"/>
                <a:gd name="connsiteX3" fmla="*/ 114350 w 381050"/>
                <a:gd name="connsiteY3" fmla="*/ 238125 h 305208"/>
                <a:gd name="connsiteX4" fmla="*/ 142925 w 381050"/>
                <a:gd name="connsiteY4" fmla="*/ 209550 h 305208"/>
                <a:gd name="connsiteX5" fmla="*/ 190550 w 381050"/>
                <a:gd name="connsiteY5" fmla="*/ 228600 h 305208"/>
                <a:gd name="connsiteX6" fmla="*/ 285800 w 381050"/>
                <a:gd name="connsiteY6" fmla="*/ 276225 h 305208"/>
                <a:gd name="connsiteX7" fmla="*/ 304850 w 381050"/>
                <a:gd name="connsiteY7" fmla="*/ 304800 h 305208"/>
                <a:gd name="connsiteX8" fmla="*/ 381050 w 381050"/>
                <a:gd name="connsiteY8" fmla="*/ 257175 h 305208"/>
                <a:gd name="connsiteX9" fmla="*/ 362000 w 381050"/>
                <a:gd name="connsiteY9" fmla="*/ 209550 h 305208"/>
                <a:gd name="connsiteX10" fmla="*/ 333425 w 381050"/>
                <a:gd name="connsiteY10" fmla="*/ 190500 h 305208"/>
                <a:gd name="connsiteX11" fmla="*/ 285800 w 381050"/>
                <a:gd name="connsiteY11" fmla="*/ 142875 h 305208"/>
                <a:gd name="connsiteX12" fmla="*/ 238175 w 381050"/>
                <a:gd name="connsiteY12" fmla="*/ 95250 h 305208"/>
                <a:gd name="connsiteX13" fmla="*/ 190550 w 381050"/>
                <a:gd name="connsiteY13" fmla="*/ 0 h 305208"/>
                <a:gd name="connsiteX14" fmla="*/ 114350 w 381050"/>
                <a:gd name="connsiteY14" fmla="*/ 19050 h 305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50" h="305208">
                  <a:moveTo>
                    <a:pt x="114350" y="19050"/>
                  </a:moveTo>
                  <a:cubicBezTo>
                    <a:pt x="109588" y="30162"/>
                    <a:pt x="160482" y="44274"/>
                    <a:pt x="161975" y="66675"/>
                  </a:cubicBezTo>
                  <a:cubicBezTo>
                    <a:pt x="168036" y="157595"/>
                    <a:pt x="130369" y="159327"/>
                    <a:pt x="76250" y="180975"/>
                  </a:cubicBezTo>
                  <a:cubicBezTo>
                    <a:pt x="-27262" y="284487"/>
                    <a:pt x="-35382" y="263080"/>
                    <a:pt x="114350" y="238125"/>
                  </a:cubicBezTo>
                  <a:cubicBezTo>
                    <a:pt x="123875" y="228600"/>
                    <a:pt x="129559" y="211221"/>
                    <a:pt x="142925" y="209550"/>
                  </a:cubicBezTo>
                  <a:cubicBezTo>
                    <a:pt x="159891" y="207429"/>
                    <a:pt x="175257" y="220954"/>
                    <a:pt x="190550" y="228600"/>
                  </a:cubicBezTo>
                  <a:cubicBezTo>
                    <a:pt x="315123" y="290886"/>
                    <a:pt x="163461" y="227290"/>
                    <a:pt x="285800" y="276225"/>
                  </a:cubicBezTo>
                  <a:cubicBezTo>
                    <a:pt x="292150" y="285750"/>
                    <a:pt x="293517" y="303181"/>
                    <a:pt x="304850" y="304800"/>
                  </a:cubicBezTo>
                  <a:cubicBezTo>
                    <a:pt x="336419" y="309310"/>
                    <a:pt x="362888" y="275337"/>
                    <a:pt x="381050" y="257175"/>
                  </a:cubicBezTo>
                  <a:cubicBezTo>
                    <a:pt x="374700" y="241300"/>
                    <a:pt x="371938" y="223463"/>
                    <a:pt x="362000" y="209550"/>
                  </a:cubicBezTo>
                  <a:cubicBezTo>
                    <a:pt x="355346" y="200235"/>
                    <a:pt x="341520" y="198595"/>
                    <a:pt x="333425" y="190500"/>
                  </a:cubicBezTo>
                  <a:cubicBezTo>
                    <a:pt x="269925" y="127000"/>
                    <a:pt x="362000" y="193675"/>
                    <a:pt x="285800" y="142875"/>
                  </a:cubicBezTo>
                  <a:cubicBezTo>
                    <a:pt x="235000" y="66675"/>
                    <a:pt x="301675" y="158750"/>
                    <a:pt x="238175" y="95250"/>
                  </a:cubicBezTo>
                  <a:cubicBezTo>
                    <a:pt x="217886" y="74961"/>
                    <a:pt x="197921" y="17199"/>
                    <a:pt x="190550" y="0"/>
                  </a:cubicBezTo>
                  <a:cubicBezTo>
                    <a:pt x="134587" y="22385"/>
                    <a:pt x="119112" y="7938"/>
                    <a:pt x="114350" y="19050"/>
                  </a:cubicBez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308" name="Freihandform 307"/>
            <p:cNvSpPr/>
            <p:nvPr/>
          </p:nvSpPr>
          <p:spPr bwMode="auto">
            <a:xfrm>
              <a:off x="6122607" y="5203497"/>
              <a:ext cx="95250" cy="152400"/>
            </a:xfrm>
            <a:custGeom>
              <a:avLst/>
              <a:gdLst>
                <a:gd name="connsiteX0" fmla="*/ 114350 w 381050"/>
                <a:gd name="connsiteY0" fmla="*/ 19050 h 305208"/>
                <a:gd name="connsiteX1" fmla="*/ 161975 w 381050"/>
                <a:gd name="connsiteY1" fmla="*/ 66675 h 305208"/>
                <a:gd name="connsiteX2" fmla="*/ 76250 w 381050"/>
                <a:gd name="connsiteY2" fmla="*/ 180975 h 305208"/>
                <a:gd name="connsiteX3" fmla="*/ 114350 w 381050"/>
                <a:gd name="connsiteY3" fmla="*/ 238125 h 305208"/>
                <a:gd name="connsiteX4" fmla="*/ 142925 w 381050"/>
                <a:gd name="connsiteY4" fmla="*/ 209550 h 305208"/>
                <a:gd name="connsiteX5" fmla="*/ 190550 w 381050"/>
                <a:gd name="connsiteY5" fmla="*/ 228600 h 305208"/>
                <a:gd name="connsiteX6" fmla="*/ 285800 w 381050"/>
                <a:gd name="connsiteY6" fmla="*/ 276225 h 305208"/>
                <a:gd name="connsiteX7" fmla="*/ 304850 w 381050"/>
                <a:gd name="connsiteY7" fmla="*/ 304800 h 305208"/>
                <a:gd name="connsiteX8" fmla="*/ 381050 w 381050"/>
                <a:gd name="connsiteY8" fmla="*/ 257175 h 305208"/>
                <a:gd name="connsiteX9" fmla="*/ 362000 w 381050"/>
                <a:gd name="connsiteY9" fmla="*/ 209550 h 305208"/>
                <a:gd name="connsiteX10" fmla="*/ 333425 w 381050"/>
                <a:gd name="connsiteY10" fmla="*/ 190500 h 305208"/>
                <a:gd name="connsiteX11" fmla="*/ 285800 w 381050"/>
                <a:gd name="connsiteY11" fmla="*/ 142875 h 305208"/>
                <a:gd name="connsiteX12" fmla="*/ 238175 w 381050"/>
                <a:gd name="connsiteY12" fmla="*/ 95250 h 305208"/>
                <a:gd name="connsiteX13" fmla="*/ 190550 w 381050"/>
                <a:gd name="connsiteY13" fmla="*/ 0 h 305208"/>
                <a:gd name="connsiteX14" fmla="*/ 114350 w 381050"/>
                <a:gd name="connsiteY14" fmla="*/ 19050 h 305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50" h="305208">
                  <a:moveTo>
                    <a:pt x="114350" y="19050"/>
                  </a:moveTo>
                  <a:cubicBezTo>
                    <a:pt x="109588" y="30162"/>
                    <a:pt x="160482" y="44274"/>
                    <a:pt x="161975" y="66675"/>
                  </a:cubicBezTo>
                  <a:cubicBezTo>
                    <a:pt x="168036" y="157595"/>
                    <a:pt x="130369" y="159327"/>
                    <a:pt x="76250" y="180975"/>
                  </a:cubicBezTo>
                  <a:cubicBezTo>
                    <a:pt x="-27262" y="284487"/>
                    <a:pt x="-35382" y="263080"/>
                    <a:pt x="114350" y="238125"/>
                  </a:cubicBezTo>
                  <a:cubicBezTo>
                    <a:pt x="123875" y="228600"/>
                    <a:pt x="129559" y="211221"/>
                    <a:pt x="142925" y="209550"/>
                  </a:cubicBezTo>
                  <a:cubicBezTo>
                    <a:pt x="159891" y="207429"/>
                    <a:pt x="175257" y="220954"/>
                    <a:pt x="190550" y="228600"/>
                  </a:cubicBezTo>
                  <a:cubicBezTo>
                    <a:pt x="315123" y="290886"/>
                    <a:pt x="163461" y="227290"/>
                    <a:pt x="285800" y="276225"/>
                  </a:cubicBezTo>
                  <a:cubicBezTo>
                    <a:pt x="292150" y="285750"/>
                    <a:pt x="293517" y="303181"/>
                    <a:pt x="304850" y="304800"/>
                  </a:cubicBezTo>
                  <a:cubicBezTo>
                    <a:pt x="336419" y="309310"/>
                    <a:pt x="362888" y="275337"/>
                    <a:pt x="381050" y="257175"/>
                  </a:cubicBezTo>
                  <a:cubicBezTo>
                    <a:pt x="374700" y="241300"/>
                    <a:pt x="371938" y="223463"/>
                    <a:pt x="362000" y="209550"/>
                  </a:cubicBezTo>
                  <a:cubicBezTo>
                    <a:pt x="355346" y="200235"/>
                    <a:pt x="341520" y="198595"/>
                    <a:pt x="333425" y="190500"/>
                  </a:cubicBezTo>
                  <a:cubicBezTo>
                    <a:pt x="269925" y="127000"/>
                    <a:pt x="362000" y="193675"/>
                    <a:pt x="285800" y="142875"/>
                  </a:cubicBezTo>
                  <a:cubicBezTo>
                    <a:pt x="235000" y="66675"/>
                    <a:pt x="301675" y="158750"/>
                    <a:pt x="238175" y="95250"/>
                  </a:cubicBezTo>
                  <a:cubicBezTo>
                    <a:pt x="217886" y="74961"/>
                    <a:pt x="197921" y="17199"/>
                    <a:pt x="190550" y="0"/>
                  </a:cubicBezTo>
                  <a:cubicBezTo>
                    <a:pt x="134587" y="22385"/>
                    <a:pt x="119112" y="7938"/>
                    <a:pt x="114350" y="19050"/>
                  </a:cubicBez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309" name="Freihandform 308"/>
            <p:cNvSpPr/>
            <p:nvPr/>
          </p:nvSpPr>
          <p:spPr bwMode="auto">
            <a:xfrm>
              <a:off x="6274472" y="5021882"/>
              <a:ext cx="208498" cy="278081"/>
            </a:xfrm>
            <a:custGeom>
              <a:avLst/>
              <a:gdLst>
                <a:gd name="connsiteX0" fmla="*/ 114350 w 381050"/>
                <a:gd name="connsiteY0" fmla="*/ 19050 h 305208"/>
                <a:gd name="connsiteX1" fmla="*/ 161975 w 381050"/>
                <a:gd name="connsiteY1" fmla="*/ 66675 h 305208"/>
                <a:gd name="connsiteX2" fmla="*/ 76250 w 381050"/>
                <a:gd name="connsiteY2" fmla="*/ 180975 h 305208"/>
                <a:gd name="connsiteX3" fmla="*/ 114350 w 381050"/>
                <a:gd name="connsiteY3" fmla="*/ 238125 h 305208"/>
                <a:gd name="connsiteX4" fmla="*/ 142925 w 381050"/>
                <a:gd name="connsiteY4" fmla="*/ 209550 h 305208"/>
                <a:gd name="connsiteX5" fmla="*/ 190550 w 381050"/>
                <a:gd name="connsiteY5" fmla="*/ 228600 h 305208"/>
                <a:gd name="connsiteX6" fmla="*/ 285800 w 381050"/>
                <a:gd name="connsiteY6" fmla="*/ 276225 h 305208"/>
                <a:gd name="connsiteX7" fmla="*/ 304850 w 381050"/>
                <a:gd name="connsiteY7" fmla="*/ 304800 h 305208"/>
                <a:gd name="connsiteX8" fmla="*/ 381050 w 381050"/>
                <a:gd name="connsiteY8" fmla="*/ 257175 h 305208"/>
                <a:gd name="connsiteX9" fmla="*/ 362000 w 381050"/>
                <a:gd name="connsiteY9" fmla="*/ 209550 h 305208"/>
                <a:gd name="connsiteX10" fmla="*/ 333425 w 381050"/>
                <a:gd name="connsiteY10" fmla="*/ 190500 h 305208"/>
                <a:gd name="connsiteX11" fmla="*/ 285800 w 381050"/>
                <a:gd name="connsiteY11" fmla="*/ 142875 h 305208"/>
                <a:gd name="connsiteX12" fmla="*/ 238175 w 381050"/>
                <a:gd name="connsiteY12" fmla="*/ 95250 h 305208"/>
                <a:gd name="connsiteX13" fmla="*/ 190550 w 381050"/>
                <a:gd name="connsiteY13" fmla="*/ 0 h 305208"/>
                <a:gd name="connsiteX14" fmla="*/ 114350 w 381050"/>
                <a:gd name="connsiteY14" fmla="*/ 19050 h 305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50" h="305208">
                  <a:moveTo>
                    <a:pt x="114350" y="19050"/>
                  </a:moveTo>
                  <a:cubicBezTo>
                    <a:pt x="109588" y="30162"/>
                    <a:pt x="160482" y="44274"/>
                    <a:pt x="161975" y="66675"/>
                  </a:cubicBezTo>
                  <a:cubicBezTo>
                    <a:pt x="168036" y="157595"/>
                    <a:pt x="130369" y="159327"/>
                    <a:pt x="76250" y="180975"/>
                  </a:cubicBezTo>
                  <a:cubicBezTo>
                    <a:pt x="-27262" y="284487"/>
                    <a:pt x="-35382" y="263080"/>
                    <a:pt x="114350" y="238125"/>
                  </a:cubicBezTo>
                  <a:cubicBezTo>
                    <a:pt x="123875" y="228600"/>
                    <a:pt x="129559" y="211221"/>
                    <a:pt x="142925" y="209550"/>
                  </a:cubicBezTo>
                  <a:cubicBezTo>
                    <a:pt x="159891" y="207429"/>
                    <a:pt x="175257" y="220954"/>
                    <a:pt x="190550" y="228600"/>
                  </a:cubicBezTo>
                  <a:cubicBezTo>
                    <a:pt x="315123" y="290886"/>
                    <a:pt x="163461" y="227290"/>
                    <a:pt x="285800" y="276225"/>
                  </a:cubicBezTo>
                  <a:cubicBezTo>
                    <a:pt x="292150" y="285750"/>
                    <a:pt x="293517" y="303181"/>
                    <a:pt x="304850" y="304800"/>
                  </a:cubicBezTo>
                  <a:cubicBezTo>
                    <a:pt x="336419" y="309310"/>
                    <a:pt x="362888" y="275337"/>
                    <a:pt x="381050" y="257175"/>
                  </a:cubicBezTo>
                  <a:cubicBezTo>
                    <a:pt x="374700" y="241300"/>
                    <a:pt x="371938" y="223463"/>
                    <a:pt x="362000" y="209550"/>
                  </a:cubicBezTo>
                  <a:cubicBezTo>
                    <a:pt x="355346" y="200235"/>
                    <a:pt x="341520" y="198595"/>
                    <a:pt x="333425" y="190500"/>
                  </a:cubicBezTo>
                  <a:cubicBezTo>
                    <a:pt x="269925" y="127000"/>
                    <a:pt x="362000" y="193675"/>
                    <a:pt x="285800" y="142875"/>
                  </a:cubicBezTo>
                  <a:cubicBezTo>
                    <a:pt x="235000" y="66675"/>
                    <a:pt x="301675" y="158750"/>
                    <a:pt x="238175" y="95250"/>
                  </a:cubicBezTo>
                  <a:cubicBezTo>
                    <a:pt x="217886" y="74961"/>
                    <a:pt x="197921" y="17199"/>
                    <a:pt x="190550" y="0"/>
                  </a:cubicBezTo>
                  <a:cubicBezTo>
                    <a:pt x="134587" y="22385"/>
                    <a:pt x="119112" y="7938"/>
                    <a:pt x="114350" y="19050"/>
                  </a:cubicBez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310" name="Wolke 309"/>
            <p:cNvSpPr/>
            <p:nvPr/>
          </p:nvSpPr>
          <p:spPr bwMode="auto">
            <a:xfrm rot="13156274">
              <a:off x="6005617" y="5011651"/>
              <a:ext cx="292634" cy="243544"/>
            </a:xfrm>
            <a:prstGeom prst="cloud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311" name="Line 34"/>
            <p:cNvSpPr>
              <a:spLocks noChangeShapeType="1"/>
            </p:cNvSpPr>
            <p:nvPr/>
          </p:nvSpPr>
          <p:spPr bwMode="auto">
            <a:xfrm>
              <a:off x="5574019" y="5311819"/>
              <a:ext cx="69850" cy="188912"/>
            </a:xfrm>
            <a:prstGeom prst="line">
              <a:avLst/>
            </a:prstGeom>
            <a:noFill/>
            <a:ln w="254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/>
            <a:lstStyle/>
            <a:p>
              <a:endParaRPr lang="de-DE"/>
            </a:p>
          </p:txBody>
        </p:sp>
        <p:sp>
          <p:nvSpPr>
            <p:cNvPr id="312" name="Line 63"/>
            <p:cNvSpPr>
              <a:spLocks noChangeShapeType="1"/>
            </p:cNvSpPr>
            <p:nvPr/>
          </p:nvSpPr>
          <p:spPr bwMode="auto">
            <a:xfrm flipH="1">
              <a:off x="5543080" y="5306980"/>
              <a:ext cx="12700" cy="258763"/>
            </a:xfrm>
            <a:prstGeom prst="line">
              <a:avLst/>
            </a:prstGeom>
            <a:noFill/>
            <a:ln w="254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/>
            <a:lstStyle/>
            <a:p>
              <a:endParaRPr lang="de-DE" dirty="0"/>
            </a:p>
          </p:txBody>
        </p:sp>
        <p:sp>
          <p:nvSpPr>
            <p:cNvPr id="313" name="Line 64"/>
            <p:cNvSpPr>
              <a:spLocks noChangeShapeType="1"/>
            </p:cNvSpPr>
            <p:nvPr/>
          </p:nvSpPr>
          <p:spPr bwMode="auto">
            <a:xfrm flipH="1">
              <a:off x="5453628" y="5303732"/>
              <a:ext cx="12700" cy="258763"/>
            </a:xfrm>
            <a:prstGeom prst="line">
              <a:avLst/>
            </a:prstGeom>
            <a:noFill/>
            <a:ln w="254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/>
            <a:lstStyle/>
            <a:p>
              <a:endParaRPr lang="de-DE"/>
            </a:p>
          </p:txBody>
        </p:sp>
        <p:sp>
          <p:nvSpPr>
            <p:cNvPr id="314" name="Line 64"/>
            <p:cNvSpPr>
              <a:spLocks noChangeShapeType="1"/>
            </p:cNvSpPr>
            <p:nvPr/>
          </p:nvSpPr>
          <p:spPr bwMode="auto">
            <a:xfrm flipH="1">
              <a:off x="5186269" y="5502274"/>
              <a:ext cx="12700" cy="258763"/>
            </a:xfrm>
            <a:prstGeom prst="line">
              <a:avLst/>
            </a:prstGeom>
            <a:noFill/>
            <a:ln w="254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/>
            <a:lstStyle/>
            <a:p>
              <a:endParaRPr lang="de-DE"/>
            </a:p>
          </p:txBody>
        </p:sp>
        <p:sp>
          <p:nvSpPr>
            <p:cNvPr id="315" name="Line 63"/>
            <p:cNvSpPr>
              <a:spLocks noChangeShapeType="1"/>
            </p:cNvSpPr>
            <p:nvPr/>
          </p:nvSpPr>
          <p:spPr bwMode="auto">
            <a:xfrm flipH="1">
              <a:off x="5248924" y="5441225"/>
              <a:ext cx="12700" cy="258763"/>
            </a:xfrm>
            <a:prstGeom prst="line">
              <a:avLst/>
            </a:prstGeom>
            <a:noFill/>
            <a:ln w="254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/>
            <a:lstStyle/>
            <a:p>
              <a:endParaRPr lang="de-DE" dirty="0"/>
            </a:p>
          </p:txBody>
        </p:sp>
        <p:sp>
          <p:nvSpPr>
            <p:cNvPr id="316" name="Line 64"/>
            <p:cNvSpPr>
              <a:spLocks noChangeShapeType="1"/>
            </p:cNvSpPr>
            <p:nvPr/>
          </p:nvSpPr>
          <p:spPr bwMode="auto">
            <a:xfrm flipH="1">
              <a:off x="5063345" y="5576392"/>
              <a:ext cx="12700" cy="258763"/>
            </a:xfrm>
            <a:prstGeom prst="line">
              <a:avLst/>
            </a:prstGeom>
            <a:noFill/>
            <a:ln w="254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/>
            <a:lstStyle/>
            <a:p>
              <a:endParaRPr lang="de-DE"/>
            </a:p>
          </p:txBody>
        </p:sp>
        <p:sp>
          <p:nvSpPr>
            <p:cNvPr id="317" name="Line 63"/>
            <p:cNvSpPr>
              <a:spLocks noChangeShapeType="1"/>
            </p:cNvSpPr>
            <p:nvPr/>
          </p:nvSpPr>
          <p:spPr bwMode="auto">
            <a:xfrm flipH="1">
              <a:off x="5308703" y="5427662"/>
              <a:ext cx="12700" cy="258763"/>
            </a:xfrm>
            <a:prstGeom prst="line">
              <a:avLst/>
            </a:prstGeom>
            <a:noFill/>
            <a:ln w="254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/>
            <a:lstStyle/>
            <a:p>
              <a:endParaRPr lang="de-DE" dirty="0"/>
            </a:p>
          </p:txBody>
        </p:sp>
        <p:sp>
          <p:nvSpPr>
            <p:cNvPr id="318" name="Line 34"/>
            <p:cNvSpPr>
              <a:spLocks noChangeShapeType="1"/>
            </p:cNvSpPr>
            <p:nvPr/>
          </p:nvSpPr>
          <p:spPr bwMode="auto">
            <a:xfrm flipH="1">
              <a:off x="5004161" y="5492112"/>
              <a:ext cx="71884" cy="323833"/>
            </a:xfrm>
            <a:prstGeom prst="line">
              <a:avLst/>
            </a:prstGeom>
            <a:noFill/>
            <a:ln w="254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/>
            <a:lstStyle/>
            <a:p>
              <a:endParaRPr lang="de-DE"/>
            </a:p>
          </p:txBody>
        </p:sp>
        <p:sp>
          <p:nvSpPr>
            <p:cNvPr id="319" name="Line 34"/>
            <p:cNvSpPr>
              <a:spLocks noChangeShapeType="1"/>
            </p:cNvSpPr>
            <p:nvPr/>
          </p:nvSpPr>
          <p:spPr bwMode="auto">
            <a:xfrm flipH="1">
              <a:off x="5536321" y="5319163"/>
              <a:ext cx="47052" cy="223774"/>
            </a:xfrm>
            <a:prstGeom prst="line">
              <a:avLst/>
            </a:prstGeom>
            <a:noFill/>
            <a:ln w="254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/>
            <a:lstStyle/>
            <a:p>
              <a:endParaRPr lang="de-DE"/>
            </a:p>
          </p:txBody>
        </p:sp>
        <p:sp>
          <p:nvSpPr>
            <p:cNvPr id="320" name="Line 34"/>
            <p:cNvSpPr>
              <a:spLocks noChangeShapeType="1"/>
            </p:cNvSpPr>
            <p:nvPr/>
          </p:nvSpPr>
          <p:spPr bwMode="auto">
            <a:xfrm flipH="1">
              <a:off x="5358157" y="5376669"/>
              <a:ext cx="59184" cy="260279"/>
            </a:xfrm>
            <a:prstGeom prst="line">
              <a:avLst/>
            </a:prstGeom>
            <a:noFill/>
            <a:ln w="254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/>
            <a:lstStyle/>
            <a:p>
              <a:endParaRPr lang="de-DE"/>
            </a:p>
          </p:txBody>
        </p:sp>
        <p:sp>
          <p:nvSpPr>
            <p:cNvPr id="329" name="Line 34"/>
            <p:cNvSpPr>
              <a:spLocks noChangeShapeType="1"/>
            </p:cNvSpPr>
            <p:nvPr/>
          </p:nvSpPr>
          <p:spPr bwMode="auto">
            <a:xfrm flipH="1">
              <a:off x="5669746" y="5223440"/>
              <a:ext cx="59184" cy="260279"/>
            </a:xfrm>
            <a:prstGeom prst="line">
              <a:avLst/>
            </a:prstGeom>
            <a:noFill/>
            <a:ln w="254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/>
            <a:lstStyle/>
            <a:p>
              <a:endParaRPr lang="de-DE"/>
            </a:p>
          </p:txBody>
        </p:sp>
        <p:sp>
          <p:nvSpPr>
            <p:cNvPr id="330" name="Line 34"/>
            <p:cNvSpPr>
              <a:spLocks noChangeShapeType="1"/>
            </p:cNvSpPr>
            <p:nvPr/>
          </p:nvSpPr>
          <p:spPr bwMode="auto">
            <a:xfrm flipH="1">
              <a:off x="5122363" y="5473788"/>
              <a:ext cx="59184" cy="260279"/>
            </a:xfrm>
            <a:prstGeom prst="line">
              <a:avLst/>
            </a:prstGeom>
            <a:noFill/>
            <a:ln w="254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/>
            <a:lstStyle/>
            <a:p>
              <a:endParaRPr lang="de-DE"/>
            </a:p>
          </p:txBody>
        </p:sp>
        <p:sp>
          <p:nvSpPr>
            <p:cNvPr id="349" name="Line 71"/>
            <p:cNvSpPr>
              <a:spLocks noChangeShapeType="1"/>
            </p:cNvSpPr>
            <p:nvPr/>
          </p:nvSpPr>
          <p:spPr bwMode="auto">
            <a:xfrm flipH="1">
              <a:off x="4596716" y="5529338"/>
              <a:ext cx="16495" cy="484785"/>
            </a:xfrm>
            <a:prstGeom prst="line">
              <a:avLst/>
            </a:prstGeom>
            <a:noFill/>
            <a:ln w="254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/>
            <a:lstStyle/>
            <a:p>
              <a:endParaRPr lang="de-DE"/>
            </a:p>
          </p:txBody>
        </p:sp>
        <p:sp>
          <p:nvSpPr>
            <p:cNvPr id="350" name="Line 71"/>
            <p:cNvSpPr>
              <a:spLocks noChangeShapeType="1"/>
            </p:cNvSpPr>
            <p:nvPr/>
          </p:nvSpPr>
          <p:spPr bwMode="auto">
            <a:xfrm flipH="1">
              <a:off x="4662509" y="5514540"/>
              <a:ext cx="16495" cy="484785"/>
            </a:xfrm>
            <a:prstGeom prst="line">
              <a:avLst/>
            </a:prstGeom>
            <a:noFill/>
            <a:ln w="254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/>
            <a:lstStyle/>
            <a:p>
              <a:endParaRPr lang="de-DE"/>
            </a:p>
          </p:txBody>
        </p:sp>
        <p:sp>
          <p:nvSpPr>
            <p:cNvPr id="351" name="Line 71"/>
            <p:cNvSpPr>
              <a:spLocks noChangeShapeType="1"/>
            </p:cNvSpPr>
            <p:nvPr/>
          </p:nvSpPr>
          <p:spPr bwMode="auto">
            <a:xfrm flipH="1">
              <a:off x="4827353" y="5470258"/>
              <a:ext cx="16495" cy="484785"/>
            </a:xfrm>
            <a:prstGeom prst="line">
              <a:avLst/>
            </a:prstGeom>
            <a:noFill/>
            <a:ln w="254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/>
            <a:lstStyle/>
            <a:p>
              <a:endParaRPr lang="de-DE"/>
            </a:p>
          </p:txBody>
        </p:sp>
      </p:grpSp>
      <p:grpSp>
        <p:nvGrpSpPr>
          <p:cNvPr id="13" name="Gruppieren 12"/>
          <p:cNvGrpSpPr/>
          <p:nvPr/>
        </p:nvGrpSpPr>
        <p:grpSpPr>
          <a:xfrm>
            <a:off x="349962" y="2597202"/>
            <a:ext cx="4181630" cy="1443755"/>
            <a:chOff x="349962" y="2597202"/>
            <a:chExt cx="4181630" cy="1443755"/>
          </a:xfrm>
        </p:grpSpPr>
        <p:sp>
          <p:nvSpPr>
            <p:cNvPr id="215" name="Wolke 214"/>
            <p:cNvSpPr/>
            <p:nvPr/>
          </p:nvSpPr>
          <p:spPr bwMode="auto">
            <a:xfrm rot="10591956">
              <a:off x="1086306" y="2725349"/>
              <a:ext cx="442046" cy="414125"/>
            </a:xfrm>
            <a:prstGeom prst="cloud">
              <a:avLst/>
            </a:prstGeom>
            <a:solidFill>
              <a:srgbClr val="6982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grpSp>
          <p:nvGrpSpPr>
            <p:cNvPr id="12" name="Gruppieren 11"/>
            <p:cNvGrpSpPr/>
            <p:nvPr/>
          </p:nvGrpSpPr>
          <p:grpSpPr>
            <a:xfrm>
              <a:off x="349962" y="2597202"/>
              <a:ext cx="4181630" cy="1443755"/>
              <a:chOff x="349962" y="2597202"/>
              <a:chExt cx="4181630" cy="1443755"/>
            </a:xfrm>
          </p:grpSpPr>
          <p:sp>
            <p:nvSpPr>
              <p:cNvPr id="222" name="Freeform 13"/>
              <p:cNvSpPr>
                <a:spLocks/>
              </p:cNvSpPr>
              <p:nvPr/>
            </p:nvSpPr>
            <p:spPr bwMode="auto">
              <a:xfrm>
                <a:off x="1715217" y="3589745"/>
                <a:ext cx="2782301" cy="434435"/>
              </a:xfrm>
              <a:custGeom>
                <a:avLst/>
                <a:gdLst>
                  <a:gd name="T0" fmla="*/ 0 w 1364"/>
                  <a:gd name="T1" fmla="*/ 0 h 305"/>
                  <a:gd name="T2" fmla="*/ 163 w 1364"/>
                  <a:gd name="T3" fmla="*/ 51 h 305"/>
                  <a:gd name="T4" fmla="*/ 259 w 1364"/>
                  <a:gd name="T5" fmla="*/ 177 h 305"/>
                  <a:gd name="T6" fmla="*/ 333 w 1364"/>
                  <a:gd name="T7" fmla="*/ 251 h 305"/>
                  <a:gd name="T8" fmla="*/ 621 w 1364"/>
                  <a:gd name="T9" fmla="*/ 288 h 305"/>
                  <a:gd name="T10" fmla="*/ 872 w 1364"/>
                  <a:gd name="T11" fmla="*/ 288 h 305"/>
                  <a:gd name="T12" fmla="*/ 1027 w 1364"/>
                  <a:gd name="T13" fmla="*/ 184 h 305"/>
                  <a:gd name="T14" fmla="*/ 1152 w 1364"/>
                  <a:gd name="T15" fmla="*/ 51 h 305"/>
                  <a:gd name="T16" fmla="*/ 1182 w 1364"/>
                  <a:gd name="T17" fmla="*/ 14 h 305"/>
                  <a:gd name="T18" fmla="*/ 59 w 1364"/>
                  <a:gd name="T19" fmla="*/ 7 h 305"/>
                  <a:gd name="connsiteX0" fmla="*/ 0 w 14632"/>
                  <a:gd name="connsiteY0" fmla="*/ 634 h 9510"/>
                  <a:gd name="connsiteX1" fmla="*/ 6583 w 14632"/>
                  <a:gd name="connsiteY1" fmla="*/ 1442 h 9510"/>
                  <a:gd name="connsiteX2" fmla="*/ 7287 w 14632"/>
                  <a:gd name="connsiteY2" fmla="*/ 5573 h 9510"/>
                  <a:gd name="connsiteX3" fmla="*/ 7829 w 14632"/>
                  <a:gd name="connsiteY3" fmla="*/ 8000 h 9510"/>
                  <a:gd name="connsiteX4" fmla="*/ 9941 w 14632"/>
                  <a:gd name="connsiteY4" fmla="*/ 9213 h 9510"/>
                  <a:gd name="connsiteX5" fmla="*/ 11781 w 14632"/>
                  <a:gd name="connsiteY5" fmla="*/ 9213 h 9510"/>
                  <a:gd name="connsiteX6" fmla="*/ 12917 w 14632"/>
                  <a:gd name="connsiteY6" fmla="*/ 5803 h 9510"/>
                  <a:gd name="connsiteX7" fmla="*/ 13834 w 14632"/>
                  <a:gd name="connsiteY7" fmla="*/ 1442 h 9510"/>
                  <a:gd name="connsiteX8" fmla="*/ 14054 w 14632"/>
                  <a:gd name="connsiteY8" fmla="*/ 229 h 9510"/>
                  <a:gd name="connsiteX9" fmla="*/ 5821 w 14632"/>
                  <a:gd name="connsiteY9" fmla="*/ 0 h 9510"/>
                  <a:gd name="connsiteX0" fmla="*/ 0 w 11071"/>
                  <a:gd name="connsiteY0" fmla="*/ 0 h 12285"/>
                  <a:gd name="connsiteX1" fmla="*/ 5570 w 11071"/>
                  <a:gd name="connsiteY1" fmla="*/ 3801 h 12285"/>
                  <a:gd name="connsiteX2" fmla="*/ 6051 w 11071"/>
                  <a:gd name="connsiteY2" fmla="*/ 8145 h 12285"/>
                  <a:gd name="connsiteX3" fmla="*/ 6422 w 11071"/>
                  <a:gd name="connsiteY3" fmla="*/ 10697 h 12285"/>
                  <a:gd name="connsiteX4" fmla="*/ 7865 w 11071"/>
                  <a:gd name="connsiteY4" fmla="*/ 11973 h 12285"/>
                  <a:gd name="connsiteX5" fmla="*/ 9123 w 11071"/>
                  <a:gd name="connsiteY5" fmla="*/ 11973 h 12285"/>
                  <a:gd name="connsiteX6" fmla="*/ 9899 w 11071"/>
                  <a:gd name="connsiteY6" fmla="*/ 8387 h 12285"/>
                  <a:gd name="connsiteX7" fmla="*/ 10526 w 11071"/>
                  <a:gd name="connsiteY7" fmla="*/ 3801 h 12285"/>
                  <a:gd name="connsiteX8" fmla="*/ 10676 w 11071"/>
                  <a:gd name="connsiteY8" fmla="*/ 2526 h 12285"/>
                  <a:gd name="connsiteX9" fmla="*/ 5049 w 11071"/>
                  <a:gd name="connsiteY9" fmla="*/ 2285 h 12285"/>
                  <a:gd name="connsiteX0" fmla="*/ 0 w 11071"/>
                  <a:gd name="connsiteY0" fmla="*/ 0 h 12285"/>
                  <a:gd name="connsiteX1" fmla="*/ 4666 w 11071"/>
                  <a:gd name="connsiteY1" fmla="*/ 8569 h 12285"/>
                  <a:gd name="connsiteX2" fmla="*/ 6051 w 11071"/>
                  <a:gd name="connsiteY2" fmla="*/ 8145 h 12285"/>
                  <a:gd name="connsiteX3" fmla="*/ 6422 w 11071"/>
                  <a:gd name="connsiteY3" fmla="*/ 10697 h 12285"/>
                  <a:gd name="connsiteX4" fmla="*/ 7865 w 11071"/>
                  <a:gd name="connsiteY4" fmla="*/ 11973 h 12285"/>
                  <a:gd name="connsiteX5" fmla="*/ 9123 w 11071"/>
                  <a:gd name="connsiteY5" fmla="*/ 11973 h 12285"/>
                  <a:gd name="connsiteX6" fmla="*/ 9899 w 11071"/>
                  <a:gd name="connsiteY6" fmla="*/ 8387 h 12285"/>
                  <a:gd name="connsiteX7" fmla="*/ 10526 w 11071"/>
                  <a:gd name="connsiteY7" fmla="*/ 3801 h 12285"/>
                  <a:gd name="connsiteX8" fmla="*/ 10676 w 11071"/>
                  <a:gd name="connsiteY8" fmla="*/ 2526 h 12285"/>
                  <a:gd name="connsiteX9" fmla="*/ 5049 w 11071"/>
                  <a:gd name="connsiteY9" fmla="*/ 2285 h 12285"/>
                  <a:gd name="connsiteX0" fmla="*/ 0 w 11071"/>
                  <a:gd name="connsiteY0" fmla="*/ 0 h 12285"/>
                  <a:gd name="connsiteX1" fmla="*/ 4666 w 11071"/>
                  <a:gd name="connsiteY1" fmla="*/ 8569 h 12285"/>
                  <a:gd name="connsiteX2" fmla="*/ 6051 w 11071"/>
                  <a:gd name="connsiteY2" fmla="*/ 8145 h 12285"/>
                  <a:gd name="connsiteX3" fmla="*/ 6422 w 11071"/>
                  <a:gd name="connsiteY3" fmla="*/ 10697 h 12285"/>
                  <a:gd name="connsiteX4" fmla="*/ 7865 w 11071"/>
                  <a:gd name="connsiteY4" fmla="*/ 11973 h 12285"/>
                  <a:gd name="connsiteX5" fmla="*/ 9123 w 11071"/>
                  <a:gd name="connsiteY5" fmla="*/ 11973 h 12285"/>
                  <a:gd name="connsiteX6" fmla="*/ 9899 w 11071"/>
                  <a:gd name="connsiteY6" fmla="*/ 8387 h 12285"/>
                  <a:gd name="connsiteX7" fmla="*/ 10526 w 11071"/>
                  <a:gd name="connsiteY7" fmla="*/ 3801 h 12285"/>
                  <a:gd name="connsiteX8" fmla="*/ 10676 w 11071"/>
                  <a:gd name="connsiteY8" fmla="*/ 2526 h 12285"/>
                  <a:gd name="connsiteX9" fmla="*/ 5049 w 11071"/>
                  <a:gd name="connsiteY9" fmla="*/ 2285 h 12285"/>
                  <a:gd name="connsiteX0" fmla="*/ 0 w 11071"/>
                  <a:gd name="connsiteY0" fmla="*/ 0 h 12285"/>
                  <a:gd name="connsiteX1" fmla="*/ 3159 w 11071"/>
                  <a:gd name="connsiteY1" fmla="*/ 6980 h 12285"/>
                  <a:gd name="connsiteX2" fmla="*/ 6051 w 11071"/>
                  <a:gd name="connsiteY2" fmla="*/ 8145 h 12285"/>
                  <a:gd name="connsiteX3" fmla="*/ 6422 w 11071"/>
                  <a:gd name="connsiteY3" fmla="*/ 10697 h 12285"/>
                  <a:gd name="connsiteX4" fmla="*/ 7865 w 11071"/>
                  <a:gd name="connsiteY4" fmla="*/ 11973 h 12285"/>
                  <a:gd name="connsiteX5" fmla="*/ 9123 w 11071"/>
                  <a:gd name="connsiteY5" fmla="*/ 11973 h 12285"/>
                  <a:gd name="connsiteX6" fmla="*/ 9899 w 11071"/>
                  <a:gd name="connsiteY6" fmla="*/ 8387 h 12285"/>
                  <a:gd name="connsiteX7" fmla="*/ 10526 w 11071"/>
                  <a:gd name="connsiteY7" fmla="*/ 3801 h 12285"/>
                  <a:gd name="connsiteX8" fmla="*/ 10676 w 11071"/>
                  <a:gd name="connsiteY8" fmla="*/ 2526 h 12285"/>
                  <a:gd name="connsiteX9" fmla="*/ 5049 w 11071"/>
                  <a:gd name="connsiteY9" fmla="*/ 2285 h 12285"/>
                  <a:gd name="connsiteX0" fmla="*/ 0 w 11071"/>
                  <a:gd name="connsiteY0" fmla="*/ 0 h 12285"/>
                  <a:gd name="connsiteX1" fmla="*/ 3159 w 11071"/>
                  <a:gd name="connsiteY1" fmla="*/ 6980 h 12285"/>
                  <a:gd name="connsiteX2" fmla="*/ 3906 w 11071"/>
                  <a:gd name="connsiteY2" fmla="*/ 7941 h 12285"/>
                  <a:gd name="connsiteX3" fmla="*/ 6051 w 11071"/>
                  <a:gd name="connsiteY3" fmla="*/ 8145 h 12285"/>
                  <a:gd name="connsiteX4" fmla="*/ 6422 w 11071"/>
                  <a:gd name="connsiteY4" fmla="*/ 10697 h 12285"/>
                  <a:gd name="connsiteX5" fmla="*/ 7865 w 11071"/>
                  <a:gd name="connsiteY5" fmla="*/ 11973 h 12285"/>
                  <a:gd name="connsiteX6" fmla="*/ 9123 w 11071"/>
                  <a:gd name="connsiteY6" fmla="*/ 11973 h 12285"/>
                  <a:gd name="connsiteX7" fmla="*/ 9899 w 11071"/>
                  <a:gd name="connsiteY7" fmla="*/ 8387 h 12285"/>
                  <a:gd name="connsiteX8" fmla="*/ 10526 w 11071"/>
                  <a:gd name="connsiteY8" fmla="*/ 3801 h 12285"/>
                  <a:gd name="connsiteX9" fmla="*/ 10676 w 11071"/>
                  <a:gd name="connsiteY9" fmla="*/ 2526 h 12285"/>
                  <a:gd name="connsiteX10" fmla="*/ 5049 w 11071"/>
                  <a:gd name="connsiteY10" fmla="*/ 2285 h 12285"/>
                  <a:gd name="connsiteX0" fmla="*/ 0 w 11071"/>
                  <a:gd name="connsiteY0" fmla="*/ 0 h 12285"/>
                  <a:gd name="connsiteX1" fmla="*/ 3159 w 11071"/>
                  <a:gd name="connsiteY1" fmla="*/ 6980 h 12285"/>
                  <a:gd name="connsiteX2" fmla="*/ 3906 w 11071"/>
                  <a:gd name="connsiteY2" fmla="*/ 12255 h 12285"/>
                  <a:gd name="connsiteX3" fmla="*/ 6051 w 11071"/>
                  <a:gd name="connsiteY3" fmla="*/ 8145 h 12285"/>
                  <a:gd name="connsiteX4" fmla="*/ 6422 w 11071"/>
                  <a:gd name="connsiteY4" fmla="*/ 10697 h 12285"/>
                  <a:gd name="connsiteX5" fmla="*/ 7865 w 11071"/>
                  <a:gd name="connsiteY5" fmla="*/ 11973 h 12285"/>
                  <a:gd name="connsiteX6" fmla="*/ 9123 w 11071"/>
                  <a:gd name="connsiteY6" fmla="*/ 11973 h 12285"/>
                  <a:gd name="connsiteX7" fmla="*/ 9899 w 11071"/>
                  <a:gd name="connsiteY7" fmla="*/ 8387 h 12285"/>
                  <a:gd name="connsiteX8" fmla="*/ 10526 w 11071"/>
                  <a:gd name="connsiteY8" fmla="*/ 3801 h 12285"/>
                  <a:gd name="connsiteX9" fmla="*/ 10676 w 11071"/>
                  <a:gd name="connsiteY9" fmla="*/ 2526 h 12285"/>
                  <a:gd name="connsiteX10" fmla="*/ 5049 w 11071"/>
                  <a:gd name="connsiteY10" fmla="*/ 2285 h 12285"/>
                  <a:gd name="connsiteX0" fmla="*/ 0 w 11071"/>
                  <a:gd name="connsiteY0" fmla="*/ 0 h 12285"/>
                  <a:gd name="connsiteX1" fmla="*/ 2389 w 11071"/>
                  <a:gd name="connsiteY1" fmla="*/ 8796 h 12285"/>
                  <a:gd name="connsiteX2" fmla="*/ 3906 w 11071"/>
                  <a:gd name="connsiteY2" fmla="*/ 12255 h 12285"/>
                  <a:gd name="connsiteX3" fmla="*/ 6051 w 11071"/>
                  <a:gd name="connsiteY3" fmla="*/ 8145 h 12285"/>
                  <a:gd name="connsiteX4" fmla="*/ 6422 w 11071"/>
                  <a:gd name="connsiteY4" fmla="*/ 10697 h 12285"/>
                  <a:gd name="connsiteX5" fmla="*/ 7865 w 11071"/>
                  <a:gd name="connsiteY5" fmla="*/ 11973 h 12285"/>
                  <a:gd name="connsiteX6" fmla="*/ 9123 w 11071"/>
                  <a:gd name="connsiteY6" fmla="*/ 11973 h 12285"/>
                  <a:gd name="connsiteX7" fmla="*/ 9899 w 11071"/>
                  <a:gd name="connsiteY7" fmla="*/ 8387 h 12285"/>
                  <a:gd name="connsiteX8" fmla="*/ 10526 w 11071"/>
                  <a:gd name="connsiteY8" fmla="*/ 3801 h 12285"/>
                  <a:gd name="connsiteX9" fmla="*/ 10676 w 11071"/>
                  <a:gd name="connsiteY9" fmla="*/ 2526 h 12285"/>
                  <a:gd name="connsiteX10" fmla="*/ 5049 w 11071"/>
                  <a:gd name="connsiteY10" fmla="*/ 2285 h 12285"/>
                  <a:gd name="connsiteX0" fmla="*/ 0 w 11071"/>
                  <a:gd name="connsiteY0" fmla="*/ 0 h 12285"/>
                  <a:gd name="connsiteX1" fmla="*/ 2389 w 11071"/>
                  <a:gd name="connsiteY1" fmla="*/ 8796 h 12285"/>
                  <a:gd name="connsiteX2" fmla="*/ 3906 w 11071"/>
                  <a:gd name="connsiteY2" fmla="*/ 12255 h 12285"/>
                  <a:gd name="connsiteX3" fmla="*/ 5515 w 11071"/>
                  <a:gd name="connsiteY3" fmla="*/ 10188 h 12285"/>
                  <a:gd name="connsiteX4" fmla="*/ 6422 w 11071"/>
                  <a:gd name="connsiteY4" fmla="*/ 10697 h 12285"/>
                  <a:gd name="connsiteX5" fmla="*/ 7865 w 11071"/>
                  <a:gd name="connsiteY5" fmla="*/ 11973 h 12285"/>
                  <a:gd name="connsiteX6" fmla="*/ 9123 w 11071"/>
                  <a:gd name="connsiteY6" fmla="*/ 11973 h 12285"/>
                  <a:gd name="connsiteX7" fmla="*/ 9899 w 11071"/>
                  <a:gd name="connsiteY7" fmla="*/ 8387 h 12285"/>
                  <a:gd name="connsiteX8" fmla="*/ 10526 w 11071"/>
                  <a:gd name="connsiteY8" fmla="*/ 3801 h 12285"/>
                  <a:gd name="connsiteX9" fmla="*/ 10676 w 11071"/>
                  <a:gd name="connsiteY9" fmla="*/ 2526 h 12285"/>
                  <a:gd name="connsiteX10" fmla="*/ 5049 w 11071"/>
                  <a:gd name="connsiteY10" fmla="*/ 2285 h 12285"/>
                  <a:gd name="connsiteX0" fmla="*/ 0 w 11071"/>
                  <a:gd name="connsiteY0" fmla="*/ 0 h 13590"/>
                  <a:gd name="connsiteX1" fmla="*/ 2389 w 11071"/>
                  <a:gd name="connsiteY1" fmla="*/ 8796 h 13590"/>
                  <a:gd name="connsiteX2" fmla="*/ 3906 w 11071"/>
                  <a:gd name="connsiteY2" fmla="*/ 12255 h 13590"/>
                  <a:gd name="connsiteX3" fmla="*/ 5515 w 11071"/>
                  <a:gd name="connsiteY3" fmla="*/ 10188 h 13590"/>
                  <a:gd name="connsiteX4" fmla="*/ 6422 w 11071"/>
                  <a:gd name="connsiteY4" fmla="*/ 10697 h 13590"/>
                  <a:gd name="connsiteX5" fmla="*/ 7865 w 11071"/>
                  <a:gd name="connsiteY5" fmla="*/ 13562 h 13590"/>
                  <a:gd name="connsiteX6" fmla="*/ 9123 w 11071"/>
                  <a:gd name="connsiteY6" fmla="*/ 11973 h 13590"/>
                  <a:gd name="connsiteX7" fmla="*/ 9899 w 11071"/>
                  <a:gd name="connsiteY7" fmla="*/ 8387 h 13590"/>
                  <a:gd name="connsiteX8" fmla="*/ 10526 w 11071"/>
                  <a:gd name="connsiteY8" fmla="*/ 3801 h 13590"/>
                  <a:gd name="connsiteX9" fmla="*/ 10676 w 11071"/>
                  <a:gd name="connsiteY9" fmla="*/ 2526 h 13590"/>
                  <a:gd name="connsiteX10" fmla="*/ 5049 w 11071"/>
                  <a:gd name="connsiteY10" fmla="*/ 2285 h 13590"/>
                  <a:gd name="connsiteX0" fmla="*/ 0 w 11071"/>
                  <a:gd name="connsiteY0" fmla="*/ 0 h 14074"/>
                  <a:gd name="connsiteX1" fmla="*/ 2389 w 11071"/>
                  <a:gd name="connsiteY1" fmla="*/ 8796 h 14074"/>
                  <a:gd name="connsiteX2" fmla="*/ 3906 w 11071"/>
                  <a:gd name="connsiteY2" fmla="*/ 12255 h 14074"/>
                  <a:gd name="connsiteX3" fmla="*/ 5515 w 11071"/>
                  <a:gd name="connsiteY3" fmla="*/ 10188 h 14074"/>
                  <a:gd name="connsiteX4" fmla="*/ 6422 w 11071"/>
                  <a:gd name="connsiteY4" fmla="*/ 10697 h 14074"/>
                  <a:gd name="connsiteX5" fmla="*/ 7865 w 11071"/>
                  <a:gd name="connsiteY5" fmla="*/ 13562 h 14074"/>
                  <a:gd name="connsiteX6" fmla="*/ 9223 w 11071"/>
                  <a:gd name="connsiteY6" fmla="*/ 13562 h 14074"/>
                  <a:gd name="connsiteX7" fmla="*/ 9899 w 11071"/>
                  <a:gd name="connsiteY7" fmla="*/ 8387 h 14074"/>
                  <a:gd name="connsiteX8" fmla="*/ 10526 w 11071"/>
                  <a:gd name="connsiteY8" fmla="*/ 3801 h 14074"/>
                  <a:gd name="connsiteX9" fmla="*/ 10676 w 11071"/>
                  <a:gd name="connsiteY9" fmla="*/ 2526 h 14074"/>
                  <a:gd name="connsiteX10" fmla="*/ 5049 w 11071"/>
                  <a:gd name="connsiteY10" fmla="*/ 2285 h 14074"/>
                  <a:gd name="connsiteX0" fmla="*/ 0 w 11068"/>
                  <a:gd name="connsiteY0" fmla="*/ 0 h 14058"/>
                  <a:gd name="connsiteX1" fmla="*/ 2389 w 11068"/>
                  <a:gd name="connsiteY1" fmla="*/ 8796 h 14058"/>
                  <a:gd name="connsiteX2" fmla="*/ 3906 w 11068"/>
                  <a:gd name="connsiteY2" fmla="*/ 12255 h 14058"/>
                  <a:gd name="connsiteX3" fmla="*/ 5515 w 11068"/>
                  <a:gd name="connsiteY3" fmla="*/ 10188 h 14058"/>
                  <a:gd name="connsiteX4" fmla="*/ 6422 w 11068"/>
                  <a:gd name="connsiteY4" fmla="*/ 10697 h 14058"/>
                  <a:gd name="connsiteX5" fmla="*/ 7865 w 11068"/>
                  <a:gd name="connsiteY5" fmla="*/ 13562 h 14058"/>
                  <a:gd name="connsiteX6" fmla="*/ 9223 w 11068"/>
                  <a:gd name="connsiteY6" fmla="*/ 13562 h 14058"/>
                  <a:gd name="connsiteX7" fmla="*/ 9999 w 11068"/>
                  <a:gd name="connsiteY7" fmla="*/ 8614 h 14058"/>
                  <a:gd name="connsiteX8" fmla="*/ 10526 w 11068"/>
                  <a:gd name="connsiteY8" fmla="*/ 3801 h 14058"/>
                  <a:gd name="connsiteX9" fmla="*/ 10676 w 11068"/>
                  <a:gd name="connsiteY9" fmla="*/ 2526 h 14058"/>
                  <a:gd name="connsiteX10" fmla="*/ 5049 w 11068"/>
                  <a:gd name="connsiteY10" fmla="*/ 2285 h 14058"/>
                  <a:gd name="connsiteX0" fmla="*/ 0 w 11068"/>
                  <a:gd name="connsiteY0" fmla="*/ 0 h 14058"/>
                  <a:gd name="connsiteX1" fmla="*/ 2389 w 11068"/>
                  <a:gd name="connsiteY1" fmla="*/ 8796 h 14058"/>
                  <a:gd name="connsiteX2" fmla="*/ 3973 w 11068"/>
                  <a:gd name="connsiteY2" fmla="*/ 12936 h 14058"/>
                  <a:gd name="connsiteX3" fmla="*/ 5515 w 11068"/>
                  <a:gd name="connsiteY3" fmla="*/ 10188 h 14058"/>
                  <a:gd name="connsiteX4" fmla="*/ 6422 w 11068"/>
                  <a:gd name="connsiteY4" fmla="*/ 10697 h 14058"/>
                  <a:gd name="connsiteX5" fmla="*/ 7865 w 11068"/>
                  <a:gd name="connsiteY5" fmla="*/ 13562 h 14058"/>
                  <a:gd name="connsiteX6" fmla="*/ 9223 w 11068"/>
                  <a:gd name="connsiteY6" fmla="*/ 13562 h 14058"/>
                  <a:gd name="connsiteX7" fmla="*/ 9999 w 11068"/>
                  <a:gd name="connsiteY7" fmla="*/ 8614 h 14058"/>
                  <a:gd name="connsiteX8" fmla="*/ 10526 w 11068"/>
                  <a:gd name="connsiteY8" fmla="*/ 3801 h 14058"/>
                  <a:gd name="connsiteX9" fmla="*/ 10676 w 11068"/>
                  <a:gd name="connsiteY9" fmla="*/ 2526 h 14058"/>
                  <a:gd name="connsiteX10" fmla="*/ 5049 w 11068"/>
                  <a:gd name="connsiteY10" fmla="*/ 2285 h 14058"/>
                  <a:gd name="connsiteX0" fmla="*/ 0 w 11068"/>
                  <a:gd name="connsiteY0" fmla="*/ 0 h 14058"/>
                  <a:gd name="connsiteX1" fmla="*/ 2389 w 11068"/>
                  <a:gd name="connsiteY1" fmla="*/ 8796 h 14058"/>
                  <a:gd name="connsiteX2" fmla="*/ 3973 w 11068"/>
                  <a:gd name="connsiteY2" fmla="*/ 12936 h 14058"/>
                  <a:gd name="connsiteX3" fmla="*/ 5515 w 11068"/>
                  <a:gd name="connsiteY3" fmla="*/ 11096 h 14058"/>
                  <a:gd name="connsiteX4" fmla="*/ 6422 w 11068"/>
                  <a:gd name="connsiteY4" fmla="*/ 10697 h 14058"/>
                  <a:gd name="connsiteX5" fmla="*/ 7865 w 11068"/>
                  <a:gd name="connsiteY5" fmla="*/ 13562 h 14058"/>
                  <a:gd name="connsiteX6" fmla="*/ 9223 w 11068"/>
                  <a:gd name="connsiteY6" fmla="*/ 13562 h 14058"/>
                  <a:gd name="connsiteX7" fmla="*/ 9999 w 11068"/>
                  <a:gd name="connsiteY7" fmla="*/ 8614 h 14058"/>
                  <a:gd name="connsiteX8" fmla="*/ 10526 w 11068"/>
                  <a:gd name="connsiteY8" fmla="*/ 3801 h 14058"/>
                  <a:gd name="connsiteX9" fmla="*/ 10676 w 11068"/>
                  <a:gd name="connsiteY9" fmla="*/ 2526 h 14058"/>
                  <a:gd name="connsiteX10" fmla="*/ 5049 w 11068"/>
                  <a:gd name="connsiteY10" fmla="*/ 2285 h 14058"/>
                  <a:gd name="connsiteX0" fmla="*/ 0 w 11068"/>
                  <a:gd name="connsiteY0" fmla="*/ 0 h 14486"/>
                  <a:gd name="connsiteX1" fmla="*/ 2389 w 11068"/>
                  <a:gd name="connsiteY1" fmla="*/ 8796 h 14486"/>
                  <a:gd name="connsiteX2" fmla="*/ 3973 w 11068"/>
                  <a:gd name="connsiteY2" fmla="*/ 12936 h 14486"/>
                  <a:gd name="connsiteX3" fmla="*/ 5515 w 11068"/>
                  <a:gd name="connsiteY3" fmla="*/ 11096 h 14486"/>
                  <a:gd name="connsiteX4" fmla="*/ 6422 w 11068"/>
                  <a:gd name="connsiteY4" fmla="*/ 10697 h 14486"/>
                  <a:gd name="connsiteX5" fmla="*/ 7865 w 11068"/>
                  <a:gd name="connsiteY5" fmla="*/ 14243 h 14486"/>
                  <a:gd name="connsiteX6" fmla="*/ 9223 w 11068"/>
                  <a:gd name="connsiteY6" fmla="*/ 13562 h 14486"/>
                  <a:gd name="connsiteX7" fmla="*/ 9999 w 11068"/>
                  <a:gd name="connsiteY7" fmla="*/ 8614 h 14486"/>
                  <a:gd name="connsiteX8" fmla="*/ 10526 w 11068"/>
                  <a:gd name="connsiteY8" fmla="*/ 3801 h 14486"/>
                  <a:gd name="connsiteX9" fmla="*/ 10676 w 11068"/>
                  <a:gd name="connsiteY9" fmla="*/ 2526 h 14486"/>
                  <a:gd name="connsiteX10" fmla="*/ 5049 w 11068"/>
                  <a:gd name="connsiteY10" fmla="*/ 2285 h 14486"/>
                  <a:gd name="connsiteX0" fmla="*/ 0 w 11068"/>
                  <a:gd name="connsiteY0" fmla="*/ 0 h 14455"/>
                  <a:gd name="connsiteX1" fmla="*/ 2389 w 11068"/>
                  <a:gd name="connsiteY1" fmla="*/ 8796 h 14455"/>
                  <a:gd name="connsiteX2" fmla="*/ 3973 w 11068"/>
                  <a:gd name="connsiteY2" fmla="*/ 12936 h 14455"/>
                  <a:gd name="connsiteX3" fmla="*/ 5515 w 11068"/>
                  <a:gd name="connsiteY3" fmla="*/ 11096 h 14455"/>
                  <a:gd name="connsiteX4" fmla="*/ 6422 w 11068"/>
                  <a:gd name="connsiteY4" fmla="*/ 10697 h 14455"/>
                  <a:gd name="connsiteX5" fmla="*/ 7865 w 11068"/>
                  <a:gd name="connsiteY5" fmla="*/ 14243 h 14455"/>
                  <a:gd name="connsiteX6" fmla="*/ 9223 w 11068"/>
                  <a:gd name="connsiteY6" fmla="*/ 13562 h 14455"/>
                  <a:gd name="connsiteX7" fmla="*/ 9999 w 11068"/>
                  <a:gd name="connsiteY7" fmla="*/ 9522 h 14455"/>
                  <a:gd name="connsiteX8" fmla="*/ 10526 w 11068"/>
                  <a:gd name="connsiteY8" fmla="*/ 3801 h 14455"/>
                  <a:gd name="connsiteX9" fmla="*/ 10676 w 11068"/>
                  <a:gd name="connsiteY9" fmla="*/ 2526 h 14455"/>
                  <a:gd name="connsiteX10" fmla="*/ 5049 w 11068"/>
                  <a:gd name="connsiteY10" fmla="*/ 2285 h 14455"/>
                  <a:gd name="connsiteX0" fmla="*/ 0 w 11168"/>
                  <a:gd name="connsiteY0" fmla="*/ 0 h 13774"/>
                  <a:gd name="connsiteX1" fmla="*/ 2489 w 11168"/>
                  <a:gd name="connsiteY1" fmla="*/ 8115 h 13774"/>
                  <a:gd name="connsiteX2" fmla="*/ 4073 w 11168"/>
                  <a:gd name="connsiteY2" fmla="*/ 12255 h 13774"/>
                  <a:gd name="connsiteX3" fmla="*/ 5615 w 11168"/>
                  <a:gd name="connsiteY3" fmla="*/ 10415 h 13774"/>
                  <a:gd name="connsiteX4" fmla="*/ 6522 w 11168"/>
                  <a:gd name="connsiteY4" fmla="*/ 10016 h 13774"/>
                  <a:gd name="connsiteX5" fmla="*/ 7965 w 11168"/>
                  <a:gd name="connsiteY5" fmla="*/ 13562 h 13774"/>
                  <a:gd name="connsiteX6" fmla="*/ 9323 w 11168"/>
                  <a:gd name="connsiteY6" fmla="*/ 12881 h 13774"/>
                  <a:gd name="connsiteX7" fmla="*/ 10099 w 11168"/>
                  <a:gd name="connsiteY7" fmla="*/ 8841 h 13774"/>
                  <a:gd name="connsiteX8" fmla="*/ 10626 w 11168"/>
                  <a:gd name="connsiteY8" fmla="*/ 3120 h 13774"/>
                  <a:gd name="connsiteX9" fmla="*/ 10776 w 11168"/>
                  <a:gd name="connsiteY9" fmla="*/ 1845 h 13774"/>
                  <a:gd name="connsiteX10" fmla="*/ 5149 w 11168"/>
                  <a:gd name="connsiteY10" fmla="*/ 1604 h 13774"/>
                  <a:gd name="connsiteX0" fmla="*/ 0 w 11168"/>
                  <a:gd name="connsiteY0" fmla="*/ 0 h 13774"/>
                  <a:gd name="connsiteX1" fmla="*/ 2489 w 11168"/>
                  <a:gd name="connsiteY1" fmla="*/ 8115 h 13774"/>
                  <a:gd name="connsiteX2" fmla="*/ 4073 w 11168"/>
                  <a:gd name="connsiteY2" fmla="*/ 12255 h 13774"/>
                  <a:gd name="connsiteX3" fmla="*/ 5615 w 11168"/>
                  <a:gd name="connsiteY3" fmla="*/ 10415 h 13774"/>
                  <a:gd name="connsiteX4" fmla="*/ 6522 w 11168"/>
                  <a:gd name="connsiteY4" fmla="*/ 10016 h 13774"/>
                  <a:gd name="connsiteX5" fmla="*/ 7965 w 11168"/>
                  <a:gd name="connsiteY5" fmla="*/ 13562 h 13774"/>
                  <a:gd name="connsiteX6" fmla="*/ 9323 w 11168"/>
                  <a:gd name="connsiteY6" fmla="*/ 12881 h 13774"/>
                  <a:gd name="connsiteX7" fmla="*/ 10099 w 11168"/>
                  <a:gd name="connsiteY7" fmla="*/ 8841 h 13774"/>
                  <a:gd name="connsiteX8" fmla="*/ 10626 w 11168"/>
                  <a:gd name="connsiteY8" fmla="*/ 3120 h 13774"/>
                  <a:gd name="connsiteX9" fmla="*/ 10776 w 11168"/>
                  <a:gd name="connsiteY9" fmla="*/ 1845 h 13774"/>
                  <a:gd name="connsiteX10" fmla="*/ 5149 w 11168"/>
                  <a:gd name="connsiteY10" fmla="*/ 4556 h 13774"/>
                  <a:gd name="connsiteX0" fmla="*/ 0 w 11090"/>
                  <a:gd name="connsiteY0" fmla="*/ 0 h 13774"/>
                  <a:gd name="connsiteX1" fmla="*/ 2489 w 11090"/>
                  <a:gd name="connsiteY1" fmla="*/ 8115 h 13774"/>
                  <a:gd name="connsiteX2" fmla="*/ 4073 w 11090"/>
                  <a:gd name="connsiteY2" fmla="*/ 12255 h 13774"/>
                  <a:gd name="connsiteX3" fmla="*/ 5615 w 11090"/>
                  <a:gd name="connsiteY3" fmla="*/ 10415 h 13774"/>
                  <a:gd name="connsiteX4" fmla="*/ 6522 w 11090"/>
                  <a:gd name="connsiteY4" fmla="*/ 10016 h 13774"/>
                  <a:gd name="connsiteX5" fmla="*/ 7965 w 11090"/>
                  <a:gd name="connsiteY5" fmla="*/ 13562 h 13774"/>
                  <a:gd name="connsiteX6" fmla="*/ 9323 w 11090"/>
                  <a:gd name="connsiteY6" fmla="*/ 12881 h 13774"/>
                  <a:gd name="connsiteX7" fmla="*/ 10099 w 11090"/>
                  <a:gd name="connsiteY7" fmla="*/ 8841 h 13774"/>
                  <a:gd name="connsiteX8" fmla="*/ 10224 w 11090"/>
                  <a:gd name="connsiteY8" fmla="*/ 6299 h 13774"/>
                  <a:gd name="connsiteX9" fmla="*/ 10776 w 11090"/>
                  <a:gd name="connsiteY9" fmla="*/ 1845 h 13774"/>
                  <a:gd name="connsiteX10" fmla="*/ 5149 w 11090"/>
                  <a:gd name="connsiteY10" fmla="*/ 4556 h 13774"/>
                  <a:gd name="connsiteX0" fmla="*/ 0 w 10266"/>
                  <a:gd name="connsiteY0" fmla="*/ 0 h 13774"/>
                  <a:gd name="connsiteX1" fmla="*/ 2489 w 10266"/>
                  <a:gd name="connsiteY1" fmla="*/ 8115 h 13774"/>
                  <a:gd name="connsiteX2" fmla="*/ 4073 w 10266"/>
                  <a:gd name="connsiteY2" fmla="*/ 12255 h 13774"/>
                  <a:gd name="connsiteX3" fmla="*/ 5615 w 10266"/>
                  <a:gd name="connsiteY3" fmla="*/ 10415 h 13774"/>
                  <a:gd name="connsiteX4" fmla="*/ 6522 w 10266"/>
                  <a:gd name="connsiteY4" fmla="*/ 10016 h 13774"/>
                  <a:gd name="connsiteX5" fmla="*/ 7965 w 10266"/>
                  <a:gd name="connsiteY5" fmla="*/ 13562 h 13774"/>
                  <a:gd name="connsiteX6" fmla="*/ 9323 w 10266"/>
                  <a:gd name="connsiteY6" fmla="*/ 12881 h 13774"/>
                  <a:gd name="connsiteX7" fmla="*/ 10099 w 10266"/>
                  <a:gd name="connsiteY7" fmla="*/ 8841 h 13774"/>
                  <a:gd name="connsiteX8" fmla="*/ 10224 w 10266"/>
                  <a:gd name="connsiteY8" fmla="*/ 6299 h 13774"/>
                  <a:gd name="connsiteX9" fmla="*/ 9537 w 10266"/>
                  <a:gd name="connsiteY9" fmla="*/ 4115 h 13774"/>
                  <a:gd name="connsiteX10" fmla="*/ 5149 w 10266"/>
                  <a:gd name="connsiteY10" fmla="*/ 4556 h 13774"/>
                  <a:gd name="connsiteX0" fmla="*/ 0 w 9396"/>
                  <a:gd name="connsiteY0" fmla="*/ 0 h 10141"/>
                  <a:gd name="connsiteX1" fmla="*/ 1619 w 9396"/>
                  <a:gd name="connsiteY1" fmla="*/ 4482 h 10141"/>
                  <a:gd name="connsiteX2" fmla="*/ 3203 w 9396"/>
                  <a:gd name="connsiteY2" fmla="*/ 8622 h 10141"/>
                  <a:gd name="connsiteX3" fmla="*/ 4745 w 9396"/>
                  <a:gd name="connsiteY3" fmla="*/ 6782 h 10141"/>
                  <a:gd name="connsiteX4" fmla="*/ 5652 w 9396"/>
                  <a:gd name="connsiteY4" fmla="*/ 6383 h 10141"/>
                  <a:gd name="connsiteX5" fmla="*/ 7095 w 9396"/>
                  <a:gd name="connsiteY5" fmla="*/ 9929 h 10141"/>
                  <a:gd name="connsiteX6" fmla="*/ 8453 w 9396"/>
                  <a:gd name="connsiteY6" fmla="*/ 9248 h 10141"/>
                  <a:gd name="connsiteX7" fmla="*/ 9229 w 9396"/>
                  <a:gd name="connsiteY7" fmla="*/ 5208 h 10141"/>
                  <a:gd name="connsiteX8" fmla="*/ 9354 w 9396"/>
                  <a:gd name="connsiteY8" fmla="*/ 2666 h 10141"/>
                  <a:gd name="connsiteX9" fmla="*/ 8667 w 9396"/>
                  <a:gd name="connsiteY9" fmla="*/ 482 h 10141"/>
                  <a:gd name="connsiteX10" fmla="*/ 4279 w 9396"/>
                  <a:gd name="connsiteY10" fmla="*/ 923 h 10141"/>
                  <a:gd name="connsiteX0" fmla="*/ 0 w 10191"/>
                  <a:gd name="connsiteY0" fmla="*/ 0 h 9999"/>
                  <a:gd name="connsiteX1" fmla="*/ 1723 w 10191"/>
                  <a:gd name="connsiteY1" fmla="*/ 4420 h 9999"/>
                  <a:gd name="connsiteX2" fmla="*/ 3409 w 10191"/>
                  <a:gd name="connsiteY2" fmla="*/ 8502 h 9999"/>
                  <a:gd name="connsiteX3" fmla="*/ 5050 w 10191"/>
                  <a:gd name="connsiteY3" fmla="*/ 6688 h 9999"/>
                  <a:gd name="connsiteX4" fmla="*/ 6015 w 10191"/>
                  <a:gd name="connsiteY4" fmla="*/ 6294 h 9999"/>
                  <a:gd name="connsiteX5" fmla="*/ 7551 w 10191"/>
                  <a:gd name="connsiteY5" fmla="*/ 9791 h 9999"/>
                  <a:gd name="connsiteX6" fmla="*/ 8996 w 10191"/>
                  <a:gd name="connsiteY6" fmla="*/ 9119 h 9999"/>
                  <a:gd name="connsiteX7" fmla="*/ 9822 w 10191"/>
                  <a:gd name="connsiteY7" fmla="*/ 5136 h 9999"/>
                  <a:gd name="connsiteX8" fmla="*/ 10169 w 10191"/>
                  <a:gd name="connsiteY8" fmla="*/ 1286 h 9999"/>
                  <a:gd name="connsiteX9" fmla="*/ 9224 w 10191"/>
                  <a:gd name="connsiteY9" fmla="*/ 475 h 9999"/>
                  <a:gd name="connsiteX10" fmla="*/ 4554 w 10191"/>
                  <a:gd name="connsiteY10" fmla="*/ 910 h 9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191" h="9999">
                    <a:moveTo>
                      <a:pt x="0" y="0"/>
                    </a:moveTo>
                    <a:cubicBezTo>
                      <a:pt x="320" y="374"/>
                      <a:pt x="1155" y="3003"/>
                      <a:pt x="1723" y="4420"/>
                    </a:cubicBezTo>
                    <a:cubicBezTo>
                      <a:pt x="2291" y="5837"/>
                      <a:pt x="2896" y="8311"/>
                      <a:pt x="3409" y="8502"/>
                    </a:cubicBezTo>
                    <a:cubicBezTo>
                      <a:pt x="3922" y="8693"/>
                      <a:pt x="4616" y="7056"/>
                      <a:pt x="5050" y="6688"/>
                    </a:cubicBezTo>
                    <a:cubicBezTo>
                      <a:pt x="5484" y="6320"/>
                      <a:pt x="5598" y="5778"/>
                      <a:pt x="6015" y="6294"/>
                    </a:cubicBezTo>
                    <a:cubicBezTo>
                      <a:pt x="6433" y="6811"/>
                      <a:pt x="7054" y="9321"/>
                      <a:pt x="7551" y="9791"/>
                    </a:cubicBezTo>
                    <a:cubicBezTo>
                      <a:pt x="8048" y="10261"/>
                      <a:pt x="8617" y="9895"/>
                      <a:pt x="8996" y="9119"/>
                    </a:cubicBezTo>
                    <a:cubicBezTo>
                      <a:pt x="9375" y="8343"/>
                      <a:pt x="9626" y="6442"/>
                      <a:pt x="9822" y="5136"/>
                    </a:cubicBezTo>
                    <a:cubicBezTo>
                      <a:pt x="10018" y="3830"/>
                      <a:pt x="10269" y="2063"/>
                      <a:pt x="10169" y="1286"/>
                    </a:cubicBezTo>
                    <a:cubicBezTo>
                      <a:pt x="10069" y="509"/>
                      <a:pt x="10195" y="714"/>
                      <a:pt x="9224" y="475"/>
                    </a:cubicBezTo>
                    <a:cubicBezTo>
                      <a:pt x="8254" y="238"/>
                      <a:pt x="7060" y="910"/>
                      <a:pt x="4554" y="91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36000" rIns="36000" bIns="36000"/>
              <a:lstStyle/>
              <a:p>
                <a:endParaRPr lang="de-DE"/>
              </a:p>
            </p:txBody>
          </p:sp>
          <p:sp>
            <p:nvSpPr>
              <p:cNvPr id="96" name="Line 34"/>
              <p:cNvSpPr>
                <a:spLocks noChangeShapeType="1"/>
              </p:cNvSpPr>
              <p:nvPr/>
            </p:nvSpPr>
            <p:spPr bwMode="auto">
              <a:xfrm>
                <a:off x="1977880" y="3549500"/>
                <a:ext cx="69850" cy="188912"/>
              </a:xfrm>
              <a:prstGeom prst="line">
                <a:avLst/>
              </a:prstGeom>
              <a:noFill/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36000" rIns="36000" bIns="36000"/>
              <a:lstStyle/>
              <a:p>
                <a:endParaRPr lang="de-DE"/>
              </a:p>
            </p:txBody>
          </p:sp>
          <p:sp>
            <p:nvSpPr>
              <p:cNvPr id="97" name="Line 61"/>
              <p:cNvSpPr>
                <a:spLocks noChangeShapeType="1"/>
              </p:cNvSpPr>
              <p:nvPr/>
            </p:nvSpPr>
            <p:spPr bwMode="auto">
              <a:xfrm flipH="1">
                <a:off x="2352530" y="3422724"/>
                <a:ext cx="12700" cy="438942"/>
              </a:xfrm>
              <a:prstGeom prst="line">
                <a:avLst/>
              </a:prstGeom>
              <a:noFill/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36000" rIns="36000" bIns="36000"/>
              <a:lstStyle/>
              <a:p>
                <a:endParaRPr lang="de-DE"/>
              </a:p>
            </p:txBody>
          </p:sp>
          <p:sp>
            <p:nvSpPr>
              <p:cNvPr id="99" name="Line 64"/>
              <p:cNvSpPr>
                <a:spLocks noChangeShapeType="1"/>
              </p:cNvSpPr>
              <p:nvPr/>
            </p:nvSpPr>
            <p:spPr bwMode="auto">
              <a:xfrm flipH="1">
                <a:off x="2265014" y="3554262"/>
                <a:ext cx="12700" cy="258763"/>
              </a:xfrm>
              <a:prstGeom prst="line">
                <a:avLst/>
              </a:prstGeom>
              <a:noFill/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36000" rIns="36000" bIns="36000"/>
              <a:lstStyle/>
              <a:p>
                <a:endParaRPr lang="de-DE"/>
              </a:p>
            </p:txBody>
          </p:sp>
          <p:sp>
            <p:nvSpPr>
              <p:cNvPr id="100" name="Line 70"/>
              <p:cNvSpPr>
                <a:spLocks noChangeShapeType="1"/>
              </p:cNvSpPr>
              <p:nvPr/>
            </p:nvSpPr>
            <p:spPr bwMode="auto">
              <a:xfrm flipH="1">
                <a:off x="2995373" y="3434157"/>
                <a:ext cx="19785" cy="447130"/>
              </a:xfrm>
              <a:prstGeom prst="line">
                <a:avLst/>
              </a:prstGeom>
              <a:noFill/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36000" rIns="36000" bIns="36000"/>
              <a:lstStyle/>
              <a:p>
                <a:endParaRPr lang="de-DE"/>
              </a:p>
            </p:txBody>
          </p:sp>
          <p:sp>
            <p:nvSpPr>
              <p:cNvPr id="101" name="Line 71"/>
              <p:cNvSpPr>
                <a:spLocks noChangeShapeType="1"/>
              </p:cNvSpPr>
              <p:nvPr/>
            </p:nvSpPr>
            <p:spPr bwMode="auto">
              <a:xfrm flipH="1">
                <a:off x="3055089" y="3406230"/>
                <a:ext cx="16495" cy="484785"/>
              </a:xfrm>
              <a:prstGeom prst="line">
                <a:avLst/>
              </a:prstGeom>
              <a:noFill/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36000" rIns="36000" bIns="36000"/>
              <a:lstStyle/>
              <a:p>
                <a:endParaRPr lang="de-DE"/>
              </a:p>
            </p:txBody>
          </p:sp>
          <p:sp>
            <p:nvSpPr>
              <p:cNvPr id="151" name="Line 34"/>
              <p:cNvSpPr>
                <a:spLocks noChangeShapeType="1"/>
              </p:cNvSpPr>
              <p:nvPr/>
            </p:nvSpPr>
            <p:spPr bwMode="auto">
              <a:xfrm>
                <a:off x="1465685" y="3251302"/>
                <a:ext cx="69850" cy="188912"/>
              </a:xfrm>
              <a:prstGeom prst="line">
                <a:avLst/>
              </a:prstGeom>
              <a:noFill/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36000" rIns="36000" bIns="36000"/>
              <a:lstStyle/>
              <a:p>
                <a:endParaRPr lang="de-DE"/>
              </a:p>
            </p:txBody>
          </p:sp>
          <p:sp>
            <p:nvSpPr>
              <p:cNvPr id="152" name="Line 61"/>
              <p:cNvSpPr>
                <a:spLocks noChangeShapeType="1"/>
              </p:cNvSpPr>
              <p:nvPr/>
            </p:nvSpPr>
            <p:spPr bwMode="auto">
              <a:xfrm flipH="1">
                <a:off x="1859791" y="3372800"/>
                <a:ext cx="12700" cy="258763"/>
              </a:xfrm>
              <a:prstGeom prst="line">
                <a:avLst/>
              </a:prstGeom>
              <a:noFill/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36000" rIns="36000" bIns="36000"/>
              <a:lstStyle/>
              <a:p>
                <a:endParaRPr lang="de-DE"/>
              </a:p>
            </p:txBody>
          </p:sp>
          <p:sp>
            <p:nvSpPr>
              <p:cNvPr id="153" name="Line 63"/>
              <p:cNvSpPr>
                <a:spLocks noChangeShapeType="1"/>
              </p:cNvSpPr>
              <p:nvPr/>
            </p:nvSpPr>
            <p:spPr bwMode="auto">
              <a:xfrm flipH="1">
                <a:off x="1722287" y="3324160"/>
                <a:ext cx="12700" cy="258763"/>
              </a:xfrm>
              <a:prstGeom prst="line">
                <a:avLst/>
              </a:prstGeom>
              <a:noFill/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36000" rIns="36000" bIns="36000"/>
              <a:lstStyle/>
              <a:p>
                <a:endParaRPr lang="de-DE" dirty="0"/>
              </a:p>
            </p:txBody>
          </p:sp>
          <p:sp>
            <p:nvSpPr>
              <p:cNvPr id="154" name="Line 64"/>
              <p:cNvSpPr>
                <a:spLocks noChangeShapeType="1"/>
              </p:cNvSpPr>
              <p:nvPr/>
            </p:nvSpPr>
            <p:spPr bwMode="auto">
              <a:xfrm flipH="1">
                <a:off x="1801459" y="3353344"/>
                <a:ext cx="12700" cy="258763"/>
              </a:xfrm>
              <a:prstGeom prst="line">
                <a:avLst/>
              </a:prstGeom>
              <a:noFill/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36000" rIns="36000" bIns="36000"/>
              <a:lstStyle/>
              <a:p>
                <a:endParaRPr lang="de-DE"/>
              </a:p>
            </p:txBody>
          </p:sp>
          <p:sp>
            <p:nvSpPr>
              <p:cNvPr id="155" name="Line 70"/>
              <p:cNvSpPr>
                <a:spLocks noChangeShapeType="1"/>
              </p:cNvSpPr>
              <p:nvPr/>
            </p:nvSpPr>
            <p:spPr bwMode="auto">
              <a:xfrm flipH="1">
                <a:off x="2278890" y="3451907"/>
                <a:ext cx="73639" cy="413294"/>
              </a:xfrm>
              <a:prstGeom prst="line">
                <a:avLst/>
              </a:prstGeom>
              <a:noFill/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36000" rIns="36000" bIns="36000"/>
              <a:lstStyle/>
              <a:p>
                <a:endParaRPr lang="de-DE"/>
              </a:p>
            </p:txBody>
          </p:sp>
          <p:sp>
            <p:nvSpPr>
              <p:cNvPr id="156" name="Line 71"/>
              <p:cNvSpPr>
                <a:spLocks noChangeShapeType="1"/>
              </p:cNvSpPr>
              <p:nvPr/>
            </p:nvSpPr>
            <p:spPr bwMode="auto">
              <a:xfrm>
                <a:off x="3069286" y="3353344"/>
                <a:ext cx="37833" cy="502129"/>
              </a:xfrm>
              <a:prstGeom prst="line">
                <a:avLst/>
              </a:prstGeom>
              <a:noFill/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36000" rIns="36000" bIns="36000"/>
              <a:lstStyle/>
              <a:p>
                <a:endParaRPr lang="de-DE"/>
              </a:p>
            </p:txBody>
          </p:sp>
          <p:sp>
            <p:nvSpPr>
              <p:cNvPr id="161" name="Freeform 150"/>
              <p:cNvSpPr>
                <a:spLocks/>
              </p:cNvSpPr>
              <p:nvPr/>
            </p:nvSpPr>
            <p:spPr bwMode="auto">
              <a:xfrm rot="14237128" flipV="1">
                <a:off x="2045177" y="3592909"/>
                <a:ext cx="260350" cy="87312"/>
              </a:xfrm>
              <a:custGeom>
                <a:avLst/>
                <a:gdLst>
                  <a:gd name="T0" fmla="*/ 516 w 538"/>
                  <a:gd name="T1" fmla="*/ 242 h 294"/>
                  <a:gd name="T2" fmla="*/ 228 w 538"/>
                  <a:gd name="T3" fmla="*/ 264 h 294"/>
                  <a:gd name="T4" fmla="*/ 22 w 538"/>
                  <a:gd name="T5" fmla="*/ 65 h 294"/>
                  <a:gd name="T6" fmla="*/ 361 w 538"/>
                  <a:gd name="T7" fmla="*/ 28 h 294"/>
                  <a:gd name="T8" fmla="*/ 516 w 538"/>
                  <a:gd name="T9" fmla="*/ 242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8" h="294">
                    <a:moveTo>
                      <a:pt x="516" y="242"/>
                    </a:moveTo>
                    <a:cubicBezTo>
                      <a:pt x="494" y="281"/>
                      <a:pt x="310" y="294"/>
                      <a:pt x="228" y="264"/>
                    </a:cubicBezTo>
                    <a:cubicBezTo>
                      <a:pt x="146" y="234"/>
                      <a:pt x="0" y="104"/>
                      <a:pt x="22" y="65"/>
                    </a:cubicBezTo>
                    <a:cubicBezTo>
                      <a:pt x="44" y="26"/>
                      <a:pt x="276" y="0"/>
                      <a:pt x="361" y="28"/>
                    </a:cubicBezTo>
                    <a:cubicBezTo>
                      <a:pt x="446" y="56"/>
                      <a:pt x="538" y="203"/>
                      <a:pt x="516" y="242"/>
                    </a:cubicBezTo>
                    <a:close/>
                  </a:path>
                </a:pathLst>
              </a:custGeom>
              <a:solidFill>
                <a:srgbClr val="608200"/>
              </a:solidFill>
              <a:ln w="9525" cap="flat" cmpd="sng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36000" rIns="36000" bIns="36000"/>
              <a:lstStyle/>
              <a:p>
                <a:endParaRPr lang="de-DE"/>
              </a:p>
            </p:txBody>
          </p:sp>
          <p:sp>
            <p:nvSpPr>
              <p:cNvPr id="162" name="Line 34"/>
              <p:cNvSpPr>
                <a:spLocks noChangeShapeType="1"/>
              </p:cNvSpPr>
              <p:nvPr/>
            </p:nvSpPr>
            <p:spPr bwMode="auto">
              <a:xfrm>
                <a:off x="1807808" y="3331009"/>
                <a:ext cx="32385" cy="287419"/>
              </a:xfrm>
              <a:prstGeom prst="line">
                <a:avLst/>
              </a:prstGeom>
              <a:noFill/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36000" rIns="36000" bIns="36000"/>
              <a:lstStyle/>
              <a:p>
                <a:endParaRPr lang="de-DE"/>
              </a:p>
            </p:txBody>
          </p:sp>
          <p:sp>
            <p:nvSpPr>
              <p:cNvPr id="164" name="Line 64"/>
              <p:cNvSpPr>
                <a:spLocks noChangeShapeType="1"/>
              </p:cNvSpPr>
              <p:nvPr/>
            </p:nvSpPr>
            <p:spPr bwMode="auto">
              <a:xfrm flipH="1">
                <a:off x="1632835" y="3252816"/>
                <a:ext cx="12700" cy="258763"/>
              </a:xfrm>
              <a:prstGeom prst="line">
                <a:avLst/>
              </a:prstGeom>
              <a:noFill/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36000" rIns="36000" bIns="36000"/>
              <a:lstStyle/>
              <a:p>
                <a:endParaRPr lang="de-DE"/>
              </a:p>
            </p:txBody>
          </p:sp>
          <p:sp>
            <p:nvSpPr>
              <p:cNvPr id="166" name="Line 63"/>
              <p:cNvSpPr>
                <a:spLocks noChangeShapeType="1"/>
              </p:cNvSpPr>
              <p:nvPr/>
            </p:nvSpPr>
            <p:spPr bwMode="auto">
              <a:xfrm flipH="1">
                <a:off x="1149336" y="3023606"/>
                <a:ext cx="12700" cy="258763"/>
              </a:xfrm>
              <a:prstGeom prst="line">
                <a:avLst/>
              </a:prstGeom>
              <a:noFill/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36000" rIns="36000" bIns="36000"/>
              <a:lstStyle/>
              <a:p>
                <a:endParaRPr lang="de-DE" dirty="0"/>
              </a:p>
            </p:txBody>
          </p:sp>
          <p:sp>
            <p:nvSpPr>
              <p:cNvPr id="167" name="Line 64"/>
              <p:cNvSpPr>
                <a:spLocks noChangeShapeType="1"/>
              </p:cNvSpPr>
              <p:nvPr/>
            </p:nvSpPr>
            <p:spPr bwMode="auto">
              <a:xfrm flipH="1">
                <a:off x="1228508" y="3033334"/>
                <a:ext cx="12700" cy="258763"/>
              </a:xfrm>
              <a:prstGeom prst="line">
                <a:avLst/>
              </a:prstGeom>
              <a:noFill/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36000" rIns="36000" bIns="36000"/>
              <a:lstStyle/>
              <a:p>
                <a:endParaRPr lang="de-DE"/>
              </a:p>
            </p:txBody>
          </p:sp>
          <p:sp>
            <p:nvSpPr>
              <p:cNvPr id="168" name="Line 63"/>
              <p:cNvSpPr>
                <a:spLocks noChangeShapeType="1"/>
              </p:cNvSpPr>
              <p:nvPr/>
            </p:nvSpPr>
            <p:spPr bwMode="auto">
              <a:xfrm flipH="1">
                <a:off x="1301736" y="3078726"/>
                <a:ext cx="12700" cy="258763"/>
              </a:xfrm>
              <a:prstGeom prst="line">
                <a:avLst/>
              </a:prstGeom>
              <a:noFill/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36000" rIns="36000" bIns="36000"/>
              <a:lstStyle/>
              <a:p>
                <a:endParaRPr lang="de-DE" dirty="0"/>
              </a:p>
            </p:txBody>
          </p:sp>
          <p:sp>
            <p:nvSpPr>
              <p:cNvPr id="169" name="Line 64"/>
              <p:cNvSpPr>
                <a:spLocks noChangeShapeType="1"/>
              </p:cNvSpPr>
              <p:nvPr/>
            </p:nvSpPr>
            <p:spPr bwMode="auto">
              <a:xfrm flipH="1">
                <a:off x="1380908" y="3088454"/>
                <a:ext cx="12700" cy="258763"/>
              </a:xfrm>
              <a:prstGeom prst="line">
                <a:avLst/>
              </a:prstGeom>
              <a:noFill/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36000" rIns="36000" bIns="36000"/>
              <a:lstStyle/>
              <a:p>
                <a:endParaRPr lang="de-DE"/>
              </a:p>
            </p:txBody>
          </p:sp>
          <p:sp>
            <p:nvSpPr>
              <p:cNvPr id="170" name="Line 63"/>
              <p:cNvSpPr>
                <a:spLocks noChangeShapeType="1"/>
              </p:cNvSpPr>
              <p:nvPr/>
            </p:nvSpPr>
            <p:spPr bwMode="auto">
              <a:xfrm flipH="1">
                <a:off x="1940536" y="3386774"/>
                <a:ext cx="12700" cy="258763"/>
              </a:xfrm>
              <a:prstGeom prst="line">
                <a:avLst/>
              </a:prstGeom>
              <a:noFill/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36000" rIns="36000" bIns="36000"/>
              <a:lstStyle/>
              <a:p>
                <a:endParaRPr lang="de-DE" dirty="0"/>
              </a:p>
            </p:txBody>
          </p:sp>
          <p:grpSp>
            <p:nvGrpSpPr>
              <p:cNvPr id="7170" name="Gruppieren 7169"/>
              <p:cNvGrpSpPr/>
              <p:nvPr/>
            </p:nvGrpSpPr>
            <p:grpSpPr>
              <a:xfrm>
                <a:off x="1530993" y="3080641"/>
                <a:ext cx="524106" cy="557460"/>
                <a:chOff x="1912178" y="3245837"/>
                <a:chExt cx="524106" cy="557460"/>
              </a:xfrm>
            </p:grpSpPr>
            <p:sp>
              <p:nvSpPr>
                <p:cNvPr id="98" name="Line 63"/>
                <p:cNvSpPr>
                  <a:spLocks noChangeShapeType="1"/>
                </p:cNvSpPr>
                <p:nvPr/>
              </p:nvSpPr>
              <p:spPr bwMode="auto">
                <a:xfrm flipH="1">
                  <a:off x="2185841" y="3444222"/>
                  <a:ext cx="44215" cy="359075"/>
                </a:xfrm>
                <a:prstGeom prst="line">
                  <a:avLst/>
                </a:prstGeom>
                <a:noFill/>
                <a:ln w="25400">
                  <a:solidFill>
                    <a:srgbClr val="0033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36000" tIns="36000" rIns="36000" bIns="36000"/>
                <a:lstStyle/>
                <a:p>
                  <a:endParaRPr lang="de-DE" dirty="0"/>
                </a:p>
              </p:txBody>
            </p:sp>
            <p:sp>
              <p:nvSpPr>
                <p:cNvPr id="157" name="Freeform 146"/>
                <p:cNvSpPr>
                  <a:spLocks/>
                </p:cNvSpPr>
                <p:nvPr/>
              </p:nvSpPr>
              <p:spPr bwMode="auto">
                <a:xfrm rot="864372">
                  <a:off x="2092476" y="3513447"/>
                  <a:ext cx="220662" cy="98425"/>
                </a:xfrm>
                <a:custGeom>
                  <a:avLst/>
                  <a:gdLst>
                    <a:gd name="T0" fmla="*/ 516 w 538"/>
                    <a:gd name="T1" fmla="*/ 242 h 294"/>
                    <a:gd name="T2" fmla="*/ 228 w 538"/>
                    <a:gd name="T3" fmla="*/ 264 h 294"/>
                    <a:gd name="T4" fmla="*/ 22 w 538"/>
                    <a:gd name="T5" fmla="*/ 65 h 294"/>
                    <a:gd name="T6" fmla="*/ 361 w 538"/>
                    <a:gd name="T7" fmla="*/ 28 h 294"/>
                    <a:gd name="T8" fmla="*/ 516 w 538"/>
                    <a:gd name="T9" fmla="*/ 242 h 2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38" h="294">
                      <a:moveTo>
                        <a:pt x="516" y="242"/>
                      </a:moveTo>
                      <a:cubicBezTo>
                        <a:pt x="494" y="281"/>
                        <a:pt x="310" y="294"/>
                        <a:pt x="228" y="264"/>
                      </a:cubicBezTo>
                      <a:cubicBezTo>
                        <a:pt x="146" y="234"/>
                        <a:pt x="0" y="104"/>
                        <a:pt x="22" y="65"/>
                      </a:cubicBezTo>
                      <a:cubicBezTo>
                        <a:pt x="44" y="26"/>
                        <a:pt x="276" y="0"/>
                        <a:pt x="361" y="28"/>
                      </a:cubicBezTo>
                      <a:cubicBezTo>
                        <a:pt x="446" y="56"/>
                        <a:pt x="538" y="203"/>
                        <a:pt x="516" y="242"/>
                      </a:cubicBezTo>
                      <a:close/>
                    </a:path>
                  </a:pathLst>
                </a:custGeom>
                <a:solidFill>
                  <a:srgbClr val="608200"/>
                </a:solidFill>
                <a:ln w="9525" cap="flat" cmpd="sng">
                  <a:solidFill>
                    <a:srgbClr val="808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36000" tIns="36000" rIns="36000" bIns="36000"/>
                <a:lstStyle/>
                <a:p>
                  <a:endParaRPr lang="de-DE"/>
                </a:p>
              </p:txBody>
            </p:sp>
            <p:sp>
              <p:nvSpPr>
                <p:cNvPr id="158" name="Freeform 147"/>
                <p:cNvSpPr>
                  <a:spLocks/>
                </p:cNvSpPr>
                <p:nvPr/>
              </p:nvSpPr>
              <p:spPr bwMode="auto">
                <a:xfrm rot="6426163">
                  <a:off x="2285132" y="3457772"/>
                  <a:ext cx="155575" cy="84138"/>
                </a:xfrm>
                <a:custGeom>
                  <a:avLst/>
                  <a:gdLst>
                    <a:gd name="T0" fmla="*/ 516 w 538"/>
                    <a:gd name="T1" fmla="*/ 242 h 294"/>
                    <a:gd name="T2" fmla="*/ 228 w 538"/>
                    <a:gd name="T3" fmla="*/ 264 h 294"/>
                    <a:gd name="T4" fmla="*/ 22 w 538"/>
                    <a:gd name="T5" fmla="*/ 65 h 294"/>
                    <a:gd name="T6" fmla="*/ 361 w 538"/>
                    <a:gd name="T7" fmla="*/ 28 h 294"/>
                    <a:gd name="T8" fmla="*/ 516 w 538"/>
                    <a:gd name="T9" fmla="*/ 242 h 2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38" h="294">
                      <a:moveTo>
                        <a:pt x="516" y="242"/>
                      </a:moveTo>
                      <a:cubicBezTo>
                        <a:pt x="494" y="281"/>
                        <a:pt x="310" y="294"/>
                        <a:pt x="228" y="264"/>
                      </a:cubicBezTo>
                      <a:cubicBezTo>
                        <a:pt x="146" y="234"/>
                        <a:pt x="0" y="104"/>
                        <a:pt x="22" y="65"/>
                      </a:cubicBezTo>
                      <a:cubicBezTo>
                        <a:pt x="44" y="26"/>
                        <a:pt x="276" y="0"/>
                        <a:pt x="361" y="28"/>
                      </a:cubicBezTo>
                      <a:cubicBezTo>
                        <a:pt x="446" y="56"/>
                        <a:pt x="538" y="203"/>
                        <a:pt x="516" y="242"/>
                      </a:cubicBezTo>
                      <a:close/>
                    </a:path>
                  </a:pathLst>
                </a:custGeom>
                <a:solidFill>
                  <a:srgbClr val="608200"/>
                </a:solidFill>
                <a:ln w="9525" cap="flat" cmpd="sng">
                  <a:solidFill>
                    <a:srgbClr val="808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36000" tIns="36000" rIns="36000" bIns="36000"/>
                <a:lstStyle/>
                <a:p>
                  <a:endParaRPr lang="de-DE"/>
                </a:p>
              </p:txBody>
            </p:sp>
            <p:sp>
              <p:nvSpPr>
                <p:cNvPr id="159" name="Freeform 148"/>
                <p:cNvSpPr>
                  <a:spLocks/>
                </p:cNvSpPr>
                <p:nvPr/>
              </p:nvSpPr>
              <p:spPr bwMode="auto">
                <a:xfrm rot="1593903">
                  <a:off x="1912178" y="3245837"/>
                  <a:ext cx="193675" cy="84137"/>
                </a:xfrm>
                <a:custGeom>
                  <a:avLst/>
                  <a:gdLst>
                    <a:gd name="T0" fmla="*/ 516 w 538"/>
                    <a:gd name="T1" fmla="*/ 242 h 294"/>
                    <a:gd name="T2" fmla="*/ 228 w 538"/>
                    <a:gd name="T3" fmla="*/ 264 h 294"/>
                    <a:gd name="T4" fmla="*/ 22 w 538"/>
                    <a:gd name="T5" fmla="*/ 65 h 294"/>
                    <a:gd name="T6" fmla="*/ 361 w 538"/>
                    <a:gd name="T7" fmla="*/ 28 h 294"/>
                    <a:gd name="T8" fmla="*/ 516 w 538"/>
                    <a:gd name="T9" fmla="*/ 242 h 2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38" h="294">
                      <a:moveTo>
                        <a:pt x="516" y="242"/>
                      </a:moveTo>
                      <a:cubicBezTo>
                        <a:pt x="494" y="281"/>
                        <a:pt x="310" y="294"/>
                        <a:pt x="228" y="264"/>
                      </a:cubicBezTo>
                      <a:cubicBezTo>
                        <a:pt x="146" y="234"/>
                        <a:pt x="0" y="104"/>
                        <a:pt x="22" y="65"/>
                      </a:cubicBezTo>
                      <a:cubicBezTo>
                        <a:pt x="44" y="26"/>
                        <a:pt x="276" y="0"/>
                        <a:pt x="361" y="28"/>
                      </a:cubicBezTo>
                      <a:cubicBezTo>
                        <a:pt x="446" y="56"/>
                        <a:pt x="538" y="203"/>
                        <a:pt x="516" y="242"/>
                      </a:cubicBezTo>
                      <a:close/>
                    </a:path>
                  </a:pathLst>
                </a:custGeom>
                <a:solidFill>
                  <a:srgbClr val="608200"/>
                </a:solidFill>
                <a:ln w="9525" cap="flat" cmpd="sng">
                  <a:solidFill>
                    <a:srgbClr val="808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36000" tIns="36000" rIns="36000" bIns="36000"/>
                <a:lstStyle/>
                <a:p>
                  <a:endParaRPr lang="de-DE"/>
                </a:p>
              </p:txBody>
            </p:sp>
            <p:sp>
              <p:nvSpPr>
                <p:cNvPr id="160" name="Freeform 149"/>
                <p:cNvSpPr>
                  <a:spLocks/>
                </p:cNvSpPr>
                <p:nvPr/>
              </p:nvSpPr>
              <p:spPr bwMode="auto">
                <a:xfrm rot="21144018" flipV="1">
                  <a:off x="2191809" y="3633189"/>
                  <a:ext cx="244475" cy="153987"/>
                </a:xfrm>
                <a:custGeom>
                  <a:avLst/>
                  <a:gdLst>
                    <a:gd name="T0" fmla="*/ 516 w 538"/>
                    <a:gd name="T1" fmla="*/ 242 h 294"/>
                    <a:gd name="T2" fmla="*/ 228 w 538"/>
                    <a:gd name="T3" fmla="*/ 264 h 294"/>
                    <a:gd name="T4" fmla="*/ 22 w 538"/>
                    <a:gd name="T5" fmla="*/ 65 h 294"/>
                    <a:gd name="T6" fmla="*/ 361 w 538"/>
                    <a:gd name="T7" fmla="*/ 28 h 294"/>
                    <a:gd name="T8" fmla="*/ 516 w 538"/>
                    <a:gd name="T9" fmla="*/ 242 h 2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38" h="294">
                      <a:moveTo>
                        <a:pt x="516" y="242"/>
                      </a:moveTo>
                      <a:cubicBezTo>
                        <a:pt x="494" y="281"/>
                        <a:pt x="310" y="294"/>
                        <a:pt x="228" y="264"/>
                      </a:cubicBezTo>
                      <a:cubicBezTo>
                        <a:pt x="146" y="234"/>
                        <a:pt x="0" y="104"/>
                        <a:pt x="22" y="65"/>
                      </a:cubicBezTo>
                      <a:cubicBezTo>
                        <a:pt x="44" y="26"/>
                        <a:pt x="276" y="0"/>
                        <a:pt x="361" y="28"/>
                      </a:cubicBezTo>
                      <a:cubicBezTo>
                        <a:pt x="446" y="56"/>
                        <a:pt x="538" y="203"/>
                        <a:pt x="516" y="242"/>
                      </a:cubicBezTo>
                      <a:close/>
                    </a:path>
                  </a:pathLst>
                </a:custGeom>
                <a:solidFill>
                  <a:srgbClr val="608200"/>
                </a:solidFill>
                <a:ln w="9525" cap="flat" cmpd="sng">
                  <a:solidFill>
                    <a:srgbClr val="808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36000" tIns="36000" rIns="36000" bIns="36000"/>
                <a:lstStyle/>
                <a:p>
                  <a:endParaRPr lang="de-DE"/>
                </a:p>
              </p:txBody>
            </p:sp>
            <p:sp>
              <p:nvSpPr>
                <p:cNvPr id="171" name="Line 64"/>
                <p:cNvSpPr>
                  <a:spLocks noChangeShapeType="1"/>
                </p:cNvSpPr>
                <p:nvPr/>
              </p:nvSpPr>
              <p:spPr bwMode="auto">
                <a:xfrm flipH="1">
                  <a:off x="2019708" y="3396502"/>
                  <a:ext cx="12700" cy="258763"/>
                </a:xfrm>
                <a:prstGeom prst="line">
                  <a:avLst/>
                </a:prstGeom>
                <a:noFill/>
                <a:ln w="25400">
                  <a:solidFill>
                    <a:srgbClr val="0033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36000" tIns="36000" rIns="36000" bIns="36000"/>
                <a:lstStyle/>
                <a:p>
                  <a:endParaRPr lang="de-DE"/>
                </a:p>
              </p:txBody>
            </p:sp>
          </p:grpSp>
          <p:sp>
            <p:nvSpPr>
              <p:cNvPr id="172" name="Line 63"/>
              <p:cNvSpPr>
                <a:spLocks noChangeShapeType="1"/>
              </p:cNvSpPr>
              <p:nvPr/>
            </p:nvSpPr>
            <p:spPr bwMode="auto">
              <a:xfrm flipH="1">
                <a:off x="1454136" y="3143574"/>
                <a:ext cx="12700" cy="258763"/>
              </a:xfrm>
              <a:prstGeom prst="line">
                <a:avLst/>
              </a:prstGeom>
              <a:noFill/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36000" rIns="36000" bIns="36000"/>
              <a:lstStyle/>
              <a:p>
                <a:endParaRPr lang="de-DE" dirty="0"/>
              </a:p>
            </p:txBody>
          </p:sp>
          <p:sp>
            <p:nvSpPr>
              <p:cNvPr id="177" name="Line 71"/>
              <p:cNvSpPr>
                <a:spLocks noChangeShapeType="1"/>
              </p:cNvSpPr>
              <p:nvPr/>
            </p:nvSpPr>
            <p:spPr bwMode="auto">
              <a:xfrm flipH="1">
                <a:off x="3207489" y="3393254"/>
                <a:ext cx="16495" cy="484785"/>
              </a:xfrm>
              <a:prstGeom prst="line">
                <a:avLst/>
              </a:prstGeom>
              <a:noFill/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36000" rIns="36000" bIns="36000"/>
              <a:lstStyle/>
              <a:p>
                <a:endParaRPr lang="de-DE"/>
              </a:p>
            </p:txBody>
          </p:sp>
          <p:sp>
            <p:nvSpPr>
              <p:cNvPr id="178" name="Line 71"/>
              <p:cNvSpPr>
                <a:spLocks noChangeShapeType="1"/>
              </p:cNvSpPr>
              <p:nvPr/>
            </p:nvSpPr>
            <p:spPr bwMode="auto">
              <a:xfrm flipH="1">
                <a:off x="3129665" y="3393254"/>
                <a:ext cx="16495" cy="484785"/>
              </a:xfrm>
              <a:prstGeom prst="line">
                <a:avLst/>
              </a:prstGeom>
              <a:noFill/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36000" rIns="36000" bIns="36000"/>
              <a:lstStyle/>
              <a:p>
                <a:endParaRPr lang="de-DE"/>
              </a:p>
            </p:txBody>
          </p:sp>
          <p:sp>
            <p:nvSpPr>
              <p:cNvPr id="179" name="Line 63"/>
              <p:cNvSpPr>
                <a:spLocks noChangeShapeType="1"/>
              </p:cNvSpPr>
              <p:nvPr/>
            </p:nvSpPr>
            <p:spPr bwMode="auto">
              <a:xfrm flipH="1">
                <a:off x="962605" y="2938480"/>
                <a:ext cx="12700" cy="258763"/>
              </a:xfrm>
              <a:prstGeom prst="line">
                <a:avLst/>
              </a:prstGeom>
              <a:noFill/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36000" rIns="36000" bIns="36000"/>
              <a:lstStyle/>
              <a:p>
                <a:endParaRPr lang="de-DE" dirty="0"/>
              </a:p>
            </p:txBody>
          </p:sp>
          <p:sp>
            <p:nvSpPr>
              <p:cNvPr id="180" name="Line 64"/>
              <p:cNvSpPr>
                <a:spLocks noChangeShapeType="1"/>
              </p:cNvSpPr>
              <p:nvPr/>
            </p:nvSpPr>
            <p:spPr bwMode="auto">
              <a:xfrm flipH="1">
                <a:off x="1041777" y="2948208"/>
                <a:ext cx="12700" cy="258763"/>
              </a:xfrm>
              <a:prstGeom prst="line">
                <a:avLst/>
              </a:prstGeom>
              <a:noFill/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36000" rIns="36000" bIns="36000"/>
              <a:lstStyle/>
              <a:p>
                <a:endParaRPr lang="de-DE"/>
              </a:p>
            </p:txBody>
          </p:sp>
          <p:sp>
            <p:nvSpPr>
              <p:cNvPr id="181" name="Line 63"/>
              <p:cNvSpPr>
                <a:spLocks noChangeShapeType="1"/>
              </p:cNvSpPr>
              <p:nvPr/>
            </p:nvSpPr>
            <p:spPr bwMode="auto">
              <a:xfrm flipH="1">
                <a:off x="1115005" y="2993600"/>
                <a:ext cx="12700" cy="258763"/>
              </a:xfrm>
              <a:prstGeom prst="line">
                <a:avLst/>
              </a:prstGeom>
              <a:noFill/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36000" rIns="36000" bIns="36000"/>
              <a:lstStyle/>
              <a:p>
                <a:endParaRPr lang="de-DE" dirty="0"/>
              </a:p>
            </p:txBody>
          </p:sp>
          <p:sp>
            <p:nvSpPr>
              <p:cNvPr id="182" name="Line 63"/>
              <p:cNvSpPr>
                <a:spLocks noChangeShapeType="1"/>
              </p:cNvSpPr>
              <p:nvPr/>
            </p:nvSpPr>
            <p:spPr bwMode="auto">
              <a:xfrm flipH="1">
                <a:off x="782494" y="2894224"/>
                <a:ext cx="12700" cy="258763"/>
              </a:xfrm>
              <a:prstGeom prst="line">
                <a:avLst/>
              </a:prstGeom>
              <a:noFill/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36000" rIns="36000" bIns="36000"/>
              <a:lstStyle/>
              <a:p>
                <a:endParaRPr lang="de-DE" dirty="0"/>
              </a:p>
            </p:txBody>
          </p:sp>
          <p:sp>
            <p:nvSpPr>
              <p:cNvPr id="183" name="Line 64"/>
              <p:cNvSpPr>
                <a:spLocks noChangeShapeType="1"/>
              </p:cNvSpPr>
              <p:nvPr/>
            </p:nvSpPr>
            <p:spPr bwMode="auto">
              <a:xfrm flipH="1">
                <a:off x="861666" y="2903952"/>
                <a:ext cx="12700" cy="258763"/>
              </a:xfrm>
              <a:prstGeom prst="line">
                <a:avLst/>
              </a:prstGeom>
              <a:noFill/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36000" rIns="36000" bIns="36000"/>
              <a:lstStyle/>
              <a:p>
                <a:endParaRPr lang="de-DE"/>
              </a:p>
            </p:txBody>
          </p:sp>
          <p:sp>
            <p:nvSpPr>
              <p:cNvPr id="184" name="Line 63"/>
              <p:cNvSpPr>
                <a:spLocks noChangeShapeType="1"/>
              </p:cNvSpPr>
              <p:nvPr/>
            </p:nvSpPr>
            <p:spPr bwMode="auto">
              <a:xfrm flipH="1">
                <a:off x="934894" y="2949344"/>
                <a:ext cx="12700" cy="258763"/>
              </a:xfrm>
              <a:prstGeom prst="line">
                <a:avLst/>
              </a:prstGeom>
              <a:noFill/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36000" rIns="36000" bIns="36000"/>
              <a:lstStyle/>
              <a:p>
                <a:endParaRPr lang="de-DE" dirty="0"/>
              </a:p>
            </p:txBody>
          </p:sp>
          <p:sp>
            <p:nvSpPr>
              <p:cNvPr id="185" name="Line 34"/>
              <p:cNvSpPr>
                <a:spLocks noChangeShapeType="1"/>
              </p:cNvSpPr>
              <p:nvPr/>
            </p:nvSpPr>
            <p:spPr bwMode="auto">
              <a:xfrm flipH="1">
                <a:off x="1550996" y="3183942"/>
                <a:ext cx="59184" cy="260279"/>
              </a:xfrm>
              <a:prstGeom prst="line">
                <a:avLst/>
              </a:prstGeom>
              <a:noFill/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36000" rIns="36000" bIns="36000"/>
              <a:lstStyle/>
              <a:p>
                <a:endParaRPr lang="de-DE"/>
              </a:p>
            </p:txBody>
          </p:sp>
          <p:sp>
            <p:nvSpPr>
              <p:cNvPr id="186" name="Line 34"/>
              <p:cNvSpPr>
                <a:spLocks noChangeShapeType="1"/>
              </p:cNvSpPr>
              <p:nvPr/>
            </p:nvSpPr>
            <p:spPr bwMode="auto">
              <a:xfrm flipH="1">
                <a:off x="1715528" y="3336343"/>
                <a:ext cx="47052" cy="223774"/>
              </a:xfrm>
              <a:prstGeom prst="line">
                <a:avLst/>
              </a:prstGeom>
              <a:noFill/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36000" rIns="36000" bIns="36000"/>
              <a:lstStyle/>
              <a:p>
                <a:endParaRPr lang="de-DE"/>
              </a:p>
            </p:txBody>
          </p:sp>
          <p:sp>
            <p:nvSpPr>
              <p:cNvPr id="187" name="Line 34"/>
              <p:cNvSpPr>
                <a:spLocks noChangeShapeType="1"/>
              </p:cNvSpPr>
              <p:nvPr/>
            </p:nvSpPr>
            <p:spPr bwMode="auto">
              <a:xfrm flipH="1">
                <a:off x="1211616" y="3043340"/>
                <a:ext cx="59184" cy="260279"/>
              </a:xfrm>
              <a:prstGeom prst="line">
                <a:avLst/>
              </a:prstGeom>
              <a:noFill/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36000" rIns="36000" bIns="36000"/>
              <a:lstStyle/>
              <a:p>
                <a:endParaRPr lang="de-DE"/>
              </a:p>
            </p:txBody>
          </p:sp>
          <p:sp>
            <p:nvSpPr>
              <p:cNvPr id="188" name="Line 34"/>
              <p:cNvSpPr>
                <a:spLocks noChangeShapeType="1"/>
              </p:cNvSpPr>
              <p:nvPr/>
            </p:nvSpPr>
            <p:spPr bwMode="auto">
              <a:xfrm flipH="1">
                <a:off x="1022595" y="2976647"/>
                <a:ext cx="186980" cy="247912"/>
              </a:xfrm>
              <a:prstGeom prst="line">
                <a:avLst/>
              </a:prstGeom>
              <a:noFill/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36000" rIns="36000" bIns="36000"/>
              <a:lstStyle/>
              <a:p>
                <a:endParaRPr lang="de-DE"/>
              </a:p>
            </p:txBody>
          </p:sp>
          <p:sp>
            <p:nvSpPr>
              <p:cNvPr id="189" name="Line 64"/>
              <p:cNvSpPr>
                <a:spLocks noChangeShapeType="1"/>
              </p:cNvSpPr>
              <p:nvPr/>
            </p:nvSpPr>
            <p:spPr bwMode="auto">
              <a:xfrm flipH="1">
                <a:off x="762619" y="2920012"/>
                <a:ext cx="12700" cy="258763"/>
              </a:xfrm>
              <a:prstGeom prst="line">
                <a:avLst/>
              </a:prstGeom>
              <a:noFill/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36000" rIns="36000" bIns="36000"/>
              <a:lstStyle/>
              <a:p>
                <a:endParaRPr lang="de-DE"/>
              </a:p>
            </p:txBody>
          </p:sp>
          <p:sp>
            <p:nvSpPr>
              <p:cNvPr id="190" name="Line 34"/>
              <p:cNvSpPr>
                <a:spLocks noChangeShapeType="1"/>
              </p:cNvSpPr>
              <p:nvPr/>
            </p:nvSpPr>
            <p:spPr bwMode="auto">
              <a:xfrm flipH="1">
                <a:off x="593327" y="2874898"/>
                <a:ext cx="59184" cy="260279"/>
              </a:xfrm>
              <a:prstGeom prst="line">
                <a:avLst/>
              </a:prstGeom>
              <a:noFill/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36000" rIns="36000" bIns="36000"/>
              <a:lstStyle/>
              <a:p>
                <a:endParaRPr lang="de-DE"/>
              </a:p>
            </p:txBody>
          </p:sp>
          <p:sp>
            <p:nvSpPr>
              <p:cNvPr id="191" name="Line 34"/>
              <p:cNvSpPr>
                <a:spLocks noChangeShapeType="1"/>
              </p:cNvSpPr>
              <p:nvPr/>
            </p:nvSpPr>
            <p:spPr bwMode="auto">
              <a:xfrm flipH="1">
                <a:off x="404306" y="2808205"/>
                <a:ext cx="186980" cy="247912"/>
              </a:xfrm>
              <a:prstGeom prst="line">
                <a:avLst/>
              </a:prstGeom>
              <a:noFill/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36000" rIns="36000" bIns="36000"/>
              <a:lstStyle/>
              <a:p>
                <a:endParaRPr lang="de-DE"/>
              </a:p>
            </p:txBody>
          </p:sp>
          <p:sp>
            <p:nvSpPr>
              <p:cNvPr id="192" name="Line 64"/>
              <p:cNvSpPr>
                <a:spLocks noChangeShapeType="1"/>
              </p:cNvSpPr>
              <p:nvPr/>
            </p:nvSpPr>
            <p:spPr bwMode="auto">
              <a:xfrm flipH="1">
                <a:off x="530073" y="2839066"/>
                <a:ext cx="12700" cy="258763"/>
              </a:xfrm>
              <a:prstGeom prst="line">
                <a:avLst/>
              </a:prstGeom>
              <a:noFill/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36000" rIns="36000" bIns="36000"/>
              <a:lstStyle/>
              <a:p>
                <a:endParaRPr lang="de-DE"/>
              </a:p>
            </p:txBody>
          </p:sp>
          <p:sp>
            <p:nvSpPr>
              <p:cNvPr id="193" name="Line 64"/>
              <p:cNvSpPr>
                <a:spLocks noChangeShapeType="1"/>
              </p:cNvSpPr>
              <p:nvPr/>
            </p:nvSpPr>
            <p:spPr bwMode="auto">
              <a:xfrm flipH="1">
                <a:off x="349962" y="2794810"/>
                <a:ext cx="12700" cy="258763"/>
              </a:xfrm>
              <a:prstGeom prst="line">
                <a:avLst/>
              </a:prstGeom>
              <a:noFill/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36000" rIns="36000" bIns="36000"/>
              <a:lstStyle/>
              <a:p>
                <a:endParaRPr lang="de-DE"/>
              </a:p>
            </p:txBody>
          </p:sp>
          <p:sp>
            <p:nvSpPr>
              <p:cNvPr id="194" name="Line 34"/>
              <p:cNvSpPr>
                <a:spLocks noChangeShapeType="1"/>
              </p:cNvSpPr>
              <p:nvPr/>
            </p:nvSpPr>
            <p:spPr bwMode="auto">
              <a:xfrm flipH="1">
                <a:off x="699912" y="2934198"/>
                <a:ext cx="59184" cy="260279"/>
              </a:xfrm>
              <a:prstGeom prst="line">
                <a:avLst/>
              </a:prstGeom>
              <a:noFill/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36000" rIns="36000" bIns="36000"/>
              <a:lstStyle/>
              <a:p>
                <a:endParaRPr lang="de-DE"/>
              </a:p>
            </p:txBody>
          </p:sp>
          <p:sp>
            <p:nvSpPr>
              <p:cNvPr id="195" name="Line 34"/>
              <p:cNvSpPr>
                <a:spLocks noChangeShapeType="1"/>
              </p:cNvSpPr>
              <p:nvPr/>
            </p:nvSpPr>
            <p:spPr bwMode="auto">
              <a:xfrm flipH="1">
                <a:off x="510891" y="2867505"/>
                <a:ext cx="186980" cy="247912"/>
              </a:xfrm>
              <a:prstGeom prst="line">
                <a:avLst/>
              </a:prstGeom>
              <a:noFill/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36000" rIns="36000" bIns="36000"/>
              <a:lstStyle/>
              <a:p>
                <a:endParaRPr lang="de-DE"/>
              </a:p>
            </p:txBody>
          </p:sp>
          <p:grpSp>
            <p:nvGrpSpPr>
              <p:cNvPr id="197" name="Gruppieren 196"/>
              <p:cNvGrpSpPr/>
              <p:nvPr/>
            </p:nvGrpSpPr>
            <p:grpSpPr>
              <a:xfrm>
                <a:off x="1978305" y="3343694"/>
                <a:ext cx="468861" cy="519680"/>
                <a:chOff x="1825905" y="3191294"/>
                <a:chExt cx="468861" cy="519680"/>
              </a:xfrm>
            </p:grpSpPr>
            <p:sp>
              <p:nvSpPr>
                <p:cNvPr id="198" name="Line 63"/>
                <p:cNvSpPr>
                  <a:spLocks noChangeShapeType="1"/>
                </p:cNvSpPr>
                <p:nvPr/>
              </p:nvSpPr>
              <p:spPr bwMode="auto">
                <a:xfrm flipH="1">
                  <a:off x="1825905" y="3191294"/>
                  <a:ext cx="44215" cy="359075"/>
                </a:xfrm>
                <a:prstGeom prst="line">
                  <a:avLst/>
                </a:prstGeom>
                <a:noFill/>
                <a:ln w="25400">
                  <a:solidFill>
                    <a:srgbClr val="0033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36000" tIns="36000" rIns="36000" bIns="36000"/>
                <a:lstStyle/>
                <a:p>
                  <a:endParaRPr lang="de-DE" dirty="0"/>
                </a:p>
              </p:txBody>
            </p:sp>
            <p:sp>
              <p:nvSpPr>
                <p:cNvPr id="199" name="Freeform 146"/>
                <p:cNvSpPr>
                  <a:spLocks/>
                </p:cNvSpPr>
                <p:nvPr/>
              </p:nvSpPr>
              <p:spPr bwMode="auto">
                <a:xfrm rot="864372">
                  <a:off x="1983616" y="3404587"/>
                  <a:ext cx="220662" cy="98425"/>
                </a:xfrm>
                <a:custGeom>
                  <a:avLst/>
                  <a:gdLst>
                    <a:gd name="T0" fmla="*/ 516 w 538"/>
                    <a:gd name="T1" fmla="*/ 242 h 294"/>
                    <a:gd name="T2" fmla="*/ 228 w 538"/>
                    <a:gd name="T3" fmla="*/ 264 h 294"/>
                    <a:gd name="T4" fmla="*/ 22 w 538"/>
                    <a:gd name="T5" fmla="*/ 65 h 294"/>
                    <a:gd name="T6" fmla="*/ 361 w 538"/>
                    <a:gd name="T7" fmla="*/ 28 h 294"/>
                    <a:gd name="T8" fmla="*/ 516 w 538"/>
                    <a:gd name="T9" fmla="*/ 242 h 2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38" h="294">
                      <a:moveTo>
                        <a:pt x="516" y="242"/>
                      </a:moveTo>
                      <a:cubicBezTo>
                        <a:pt x="494" y="281"/>
                        <a:pt x="310" y="294"/>
                        <a:pt x="228" y="264"/>
                      </a:cubicBezTo>
                      <a:cubicBezTo>
                        <a:pt x="146" y="234"/>
                        <a:pt x="0" y="104"/>
                        <a:pt x="22" y="65"/>
                      </a:cubicBezTo>
                      <a:cubicBezTo>
                        <a:pt x="44" y="26"/>
                        <a:pt x="276" y="0"/>
                        <a:pt x="361" y="28"/>
                      </a:cubicBezTo>
                      <a:cubicBezTo>
                        <a:pt x="446" y="56"/>
                        <a:pt x="538" y="203"/>
                        <a:pt x="516" y="242"/>
                      </a:cubicBezTo>
                      <a:close/>
                    </a:path>
                  </a:pathLst>
                </a:custGeom>
                <a:solidFill>
                  <a:srgbClr val="608200"/>
                </a:solidFill>
                <a:ln w="9525" cap="flat" cmpd="sng">
                  <a:solidFill>
                    <a:srgbClr val="808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36000" tIns="36000" rIns="36000" bIns="36000"/>
                <a:lstStyle/>
                <a:p>
                  <a:endParaRPr lang="de-DE"/>
                </a:p>
              </p:txBody>
            </p:sp>
            <p:sp>
              <p:nvSpPr>
                <p:cNvPr id="200" name="Freeform 147"/>
                <p:cNvSpPr>
                  <a:spLocks/>
                </p:cNvSpPr>
                <p:nvPr/>
              </p:nvSpPr>
              <p:spPr bwMode="auto">
                <a:xfrm rot="6426163">
                  <a:off x="2089184" y="3305368"/>
                  <a:ext cx="155575" cy="84138"/>
                </a:xfrm>
                <a:custGeom>
                  <a:avLst/>
                  <a:gdLst>
                    <a:gd name="T0" fmla="*/ 516 w 538"/>
                    <a:gd name="T1" fmla="*/ 242 h 294"/>
                    <a:gd name="T2" fmla="*/ 228 w 538"/>
                    <a:gd name="T3" fmla="*/ 264 h 294"/>
                    <a:gd name="T4" fmla="*/ 22 w 538"/>
                    <a:gd name="T5" fmla="*/ 65 h 294"/>
                    <a:gd name="T6" fmla="*/ 361 w 538"/>
                    <a:gd name="T7" fmla="*/ 28 h 294"/>
                    <a:gd name="T8" fmla="*/ 516 w 538"/>
                    <a:gd name="T9" fmla="*/ 242 h 2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38" h="294">
                      <a:moveTo>
                        <a:pt x="516" y="242"/>
                      </a:moveTo>
                      <a:cubicBezTo>
                        <a:pt x="494" y="281"/>
                        <a:pt x="310" y="294"/>
                        <a:pt x="228" y="264"/>
                      </a:cubicBezTo>
                      <a:cubicBezTo>
                        <a:pt x="146" y="234"/>
                        <a:pt x="0" y="104"/>
                        <a:pt x="22" y="65"/>
                      </a:cubicBezTo>
                      <a:cubicBezTo>
                        <a:pt x="44" y="26"/>
                        <a:pt x="276" y="0"/>
                        <a:pt x="361" y="28"/>
                      </a:cubicBezTo>
                      <a:cubicBezTo>
                        <a:pt x="446" y="56"/>
                        <a:pt x="538" y="203"/>
                        <a:pt x="516" y="242"/>
                      </a:cubicBezTo>
                      <a:close/>
                    </a:path>
                  </a:pathLst>
                </a:custGeom>
                <a:solidFill>
                  <a:srgbClr val="608200"/>
                </a:solidFill>
                <a:ln w="9525" cap="flat" cmpd="sng">
                  <a:solidFill>
                    <a:srgbClr val="808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36000" tIns="36000" rIns="36000" bIns="36000"/>
                <a:lstStyle/>
                <a:p>
                  <a:endParaRPr lang="de-DE"/>
                </a:p>
              </p:txBody>
            </p:sp>
            <p:sp>
              <p:nvSpPr>
                <p:cNvPr id="201" name="Freeform 148"/>
                <p:cNvSpPr>
                  <a:spLocks/>
                </p:cNvSpPr>
                <p:nvPr/>
              </p:nvSpPr>
              <p:spPr bwMode="auto">
                <a:xfrm rot="1593903">
                  <a:off x="1951090" y="3245837"/>
                  <a:ext cx="193675" cy="84137"/>
                </a:xfrm>
                <a:custGeom>
                  <a:avLst/>
                  <a:gdLst>
                    <a:gd name="T0" fmla="*/ 516 w 538"/>
                    <a:gd name="T1" fmla="*/ 242 h 294"/>
                    <a:gd name="T2" fmla="*/ 228 w 538"/>
                    <a:gd name="T3" fmla="*/ 264 h 294"/>
                    <a:gd name="T4" fmla="*/ 22 w 538"/>
                    <a:gd name="T5" fmla="*/ 65 h 294"/>
                    <a:gd name="T6" fmla="*/ 361 w 538"/>
                    <a:gd name="T7" fmla="*/ 28 h 294"/>
                    <a:gd name="T8" fmla="*/ 516 w 538"/>
                    <a:gd name="T9" fmla="*/ 242 h 2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38" h="294">
                      <a:moveTo>
                        <a:pt x="516" y="242"/>
                      </a:moveTo>
                      <a:cubicBezTo>
                        <a:pt x="494" y="281"/>
                        <a:pt x="310" y="294"/>
                        <a:pt x="228" y="264"/>
                      </a:cubicBezTo>
                      <a:cubicBezTo>
                        <a:pt x="146" y="234"/>
                        <a:pt x="0" y="104"/>
                        <a:pt x="22" y="65"/>
                      </a:cubicBezTo>
                      <a:cubicBezTo>
                        <a:pt x="44" y="26"/>
                        <a:pt x="276" y="0"/>
                        <a:pt x="361" y="28"/>
                      </a:cubicBezTo>
                      <a:cubicBezTo>
                        <a:pt x="446" y="56"/>
                        <a:pt x="538" y="203"/>
                        <a:pt x="516" y="242"/>
                      </a:cubicBezTo>
                      <a:close/>
                    </a:path>
                  </a:pathLst>
                </a:custGeom>
                <a:solidFill>
                  <a:srgbClr val="608200"/>
                </a:solidFill>
                <a:ln w="9525" cap="flat" cmpd="sng">
                  <a:solidFill>
                    <a:srgbClr val="808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36000" tIns="36000" rIns="36000" bIns="36000"/>
                <a:lstStyle/>
                <a:p>
                  <a:endParaRPr lang="de-DE"/>
                </a:p>
              </p:txBody>
            </p:sp>
            <p:sp>
              <p:nvSpPr>
                <p:cNvPr id="202" name="Freeform 149"/>
                <p:cNvSpPr>
                  <a:spLocks/>
                </p:cNvSpPr>
                <p:nvPr/>
              </p:nvSpPr>
              <p:spPr bwMode="auto">
                <a:xfrm rot="21144018" flipV="1">
                  <a:off x="2050291" y="3556987"/>
                  <a:ext cx="244475" cy="153987"/>
                </a:xfrm>
                <a:custGeom>
                  <a:avLst/>
                  <a:gdLst>
                    <a:gd name="T0" fmla="*/ 516 w 538"/>
                    <a:gd name="T1" fmla="*/ 242 h 294"/>
                    <a:gd name="T2" fmla="*/ 228 w 538"/>
                    <a:gd name="T3" fmla="*/ 264 h 294"/>
                    <a:gd name="T4" fmla="*/ 22 w 538"/>
                    <a:gd name="T5" fmla="*/ 65 h 294"/>
                    <a:gd name="T6" fmla="*/ 361 w 538"/>
                    <a:gd name="T7" fmla="*/ 28 h 294"/>
                    <a:gd name="T8" fmla="*/ 516 w 538"/>
                    <a:gd name="T9" fmla="*/ 242 h 2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38" h="294">
                      <a:moveTo>
                        <a:pt x="516" y="242"/>
                      </a:moveTo>
                      <a:cubicBezTo>
                        <a:pt x="494" y="281"/>
                        <a:pt x="310" y="294"/>
                        <a:pt x="228" y="264"/>
                      </a:cubicBezTo>
                      <a:cubicBezTo>
                        <a:pt x="146" y="234"/>
                        <a:pt x="0" y="104"/>
                        <a:pt x="22" y="65"/>
                      </a:cubicBezTo>
                      <a:cubicBezTo>
                        <a:pt x="44" y="26"/>
                        <a:pt x="276" y="0"/>
                        <a:pt x="361" y="28"/>
                      </a:cubicBezTo>
                      <a:cubicBezTo>
                        <a:pt x="446" y="56"/>
                        <a:pt x="538" y="203"/>
                        <a:pt x="516" y="242"/>
                      </a:cubicBezTo>
                      <a:close/>
                    </a:path>
                  </a:pathLst>
                </a:custGeom>
                <a:solidFill>
                  <a:srgbClr val="608200"/>
                </a:solidFill>
                <a:ln w="9525" cap="flat" cmpd="sng">
                  <a:solidFill>
                    <a:srgbClr val="808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36000" tIns="36000" rIns="36000" bIns="36000"/>
                <a:lstStyle/>
                <a:p>
                  <a:endParaRPr lang="de-DE"/>
                </a:p>
              </p:txBody>
            </p:sp>
            <p:sp>
              <p:nvSpPr>
                <p:cNvPr id="203" name="Line 64"/>
                <p:cNvSpPr>
                  <a:spLocks noChangeShapeType="1"/>
                </p:cNvSpPr>
                <p:nvPr/>
              </p:nvSpPr>
              <p:spPr bwMode="auto">
                <a:xfrm flipH="1">
                  <a:off x="2019708" y="3396502"/>
                  <a:ext cx="12700" cy="258763"/>
                </a:xfrm>
                <a:prstGeom prst="line">
                  <a:avLst/>
                </a:prstGeom>
                <a:noFill/>
                <a:ln w="25400">
                  <a:solidFill>
                    <a:srgbClr val="0033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36000" tIns="36000" rIns="36000" bIns="36000"/>
                <a:lstStyle/>
                <a:p>
                  <a:endParaRPr lang="de-DE"/>
                </a:p>
              </p:txBody>
            </p:sp>
          </p:grpSp>
          <p:sp>
            <p:nvSpPr>
              <p:cNvPr id="216" name="Wolke 215"/>
              <p:cNvSpPr/>
              <p:nvPr/>
            </p:nvSpPr>
            <p:spPr bwMode="auto">
              <a:xfrm rot="10023001">
                <a:off x="1389978" y="2597202"/>
                <a:ext cx="546573" cy="631959"/>
              </a:xfrm>
              <a:prstGeom prst="cloud">
                <a:avLst/>
              </a:prstGeom>
              <a:solidFill>
                <a:srgbClr val="88A9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220" name="Freihandform 219"/>
              <p:cNvSpPr/>
              <p:nvPr/>
            </p:nvSpPr>
            <p:spPr bwMode="auto">
              <a:xfrm>
                <a:off x="1232707" y="3119532"/>
                <a:ext cx="214461" cy="270521"/>
              </a:xfrm>
              <a:custGeom>
                <a:avLst/>
                <a:gdLst>
                  <a:gd name="connsiteX0" fmla="*/ 114350 w 381050"/>
                  <a:gd name="connsiteY0" fmla="*/ 19050 h 305208"/>
                  <a:gd name="connsiteX1" fmla="*/ 161975 w 381050"/>
                  <a:gd name="connsiteY1" fmla="*/ 66675 h 305208"/>
                  <a:gd name="connsiteX2" fmla="*/ 76250 w 381050"/>
                  <a:gd name="connsiteY2" fmla="*/ 180975 h 305208"/>
                  <a:gd name="connsiteX3" fmla="*/ 114350 w 381050"/>
                  <a:gd name="connsiteY3" fmla="*/ 238125 h 305208"/>
                  <a:gd name="connsiteX4" fmla="*/ 142925 w 381050"/>
                  <a:gd name="connsiteY4" fmla="*/ 209550 h 305208"/>
                  <a:gd name="connsiteX5" fmla="*/ 190550 w 381050"/>
                  <a:gd name="connsiteY5" fmla="*/ 228600 h 305208"/>
                  <a:gd name="connsiteX6" fmla="*/ 285800 w 381050"/>
                  <a:gd name="connsiteY6" fmla="*/ 276225 h 305208"/>
                  <a:gd name="connsiteX7" fmla="*/ 304850 w 381050"/>
                  <a:gd name="connsiteY7" fmla="*/ 304800 h 305208"/>
                  <a:gd name="connsiteX8" fmla="*/ 381050 w 381050"/>
                  <a:gd name="connsiteY8" fmla="*/ 257175 h 305208"/>
                  <a:gd name="connsiteX9" fmla="*/ 362000 w 381050"/>
                  <a:gd name="connsiteY9" fmla="*/ 209550 h 305208"/>
                  <a:gd name="connsiteX10" fmla="*/ 333425 w 381050"/>
                  <a:gd name="connsiteY10" fmla="*/ 190500 h 305208"/>
                  <a:gd name="connsiteX11" fmla="*/ 285800 w 381050"/>
                  <a:gd name="connsiteY11" fmla="*/ 142875 h 305208"/>
                  <a:gd name="connsiteX12" fmla="*/ 238175 w 381050"/>
                  <a:gd name="connsiteY12" fmla="*/ 95250 h 305208"/>
                  <a:gd name="connsiteX13" fmla="*/ 190550 w 381050"/>
                  <a:gd name="connsiteY13" fmla="*/ 0 h 305208"/>
                  <a:gd name="connsiteX14" fmla="*/ 114350 w 381050"/>
                  <a:gd name="connsiteY14" fmla="*/ 19050 h 305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81050" h="305208">
                    <a:moveTo>
                      <a:pt x="114350" y="19050"/>
                    </a:moveTo>
                    <a:cubicBezTo>
                      <a:pt x="109588" y="30162"/>
                      <a:pt x="160482" y="44274"/>
                      <a:pt x="161975" y="66675"/>
                    </a:cubicBezTo>
                    <a:cubicBezTo>
                      <a:pt x="168036" y="157595"/>
                      <a:pt x="130369" y="159327"/>
                      <a:pt x="76250" y="180975"/>
                    </a:cubicBezTo>
                    <a:cubicBezTo>
                      <a:pt x="-27262" y="284487"/>
                      <a:pt x="-35382" y="263080"/>
                      <a:pt x="114350" y="238125"/>
                    </a:cubicBezTo>
                    <a:cubicBezTo>
                      <a:pt x="123875" y="228600"/>
                      <a:pt x="129559" y="211221"/>
                      <a:pt x="142925" y="209550"/>
                    </a:cubicBezTo>
                    <a:cubicBezTo>
                      <a:pt x="159891" y="207429"/>
                      <a:pt x="175257" y="220954"/>
                      <a:pt x="190550" y="228600"/>
                    </a:cubicBezTo>
                    <a:cubicBezTo>
                      <a:pt x="315123" y="290886"/>
                      <a:pt x="163461" y="227290"/>
                      <a:pt x="285800" y="276225"/>
                    </a:cubicBezTo>
                    <a:cubicBezTo>
                      <a:pt x="292150" y="285750"/>
                      <a:pt x="293517" y="303181"/>
                      <a:pt x="304850" y="304800"/>
                    </a:cubicBezTo>
                    <a:cubicBezTo>
                      <a:pt x="336419" y="309310"/>
                      <a:pt x="362888" y="275337"/>
                      <a:pt x="381050" y="257175"/>
                    </a:cubicBezTo>
                    <a:cubicBezTo>
                      <a:pt x="374700" y="241300"/>
                      <a:pt x="371938" y="223463"/>
                      <a:pt x="362000" y="209550"/>
                    </a:cubicBezTo>
                    <a:cubicBezTo>
                      <a:pt x="355346" y="200235"/>
                      <a:pt x="341520" y="198595"/>
                      <a:pt x="333425" y="190500"/>
                    </a:cubicBezTo>
                    <a:cubicBezTo>
                      <a:pt x="269925" y="127000"/>
                      <a:pt x="362000" y="193675"/>
                      <a:pt x="285800" y="142875"/>
                    </a:cubicBezTo>
                    <a:cubicBezTo>
                      <a:pt x="235000" y="66675"/>
                      <a:pt x="301675" y="158750"/>
                      <a:pt x="238175" y="95250"/>
                    </a:cubicBezTo>
                    <a:cubicBezTo>
                      <a:pt x="217886" y="74961"/>
                      <a:pt x="197921" y="17199"/>
                      <a:pt x="190550" y="0"/>
                    </a:cubicBezTo>
                    <a:cubicBezTo>
                      <a:pt x="134587" y="22385"/>
                      <a:pt x="119112" y="7938"/>
                      <a:pt x="114350" y="19050"/>
                    </a:cubicBez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224" name="Freihandform 223"/>
              <p:cNvSpPr/>
              <p:nvPr/>
            </p:nvSpPr>
            <p:spPr bwMode="auto">
              <a:xfrm>
                <a:off x="434823" y="2945429"/>
                <a:ext cx="95250" cy="152400"/>
              </a:xfrm>
              <a:custGeom>
                <a:avLst/>
                <a:gdLst>
                  <a:gd name="connsiteX0" fmla="*/ 114350 w 381050"/>
                  <a:gd name="connsiteY0" fmla="*/ 19050 h 305208"/>
                  <a:gd name="connsiteX1" fmla="*/ 161975 w 381050"/>
                  <a:gd name="connsiteY1" fmla="*/ 66675 h 305208"/>
                  <a:gd name="connsiteX2" fmla="*/ 76250 w 381050"/>
                  <a:gd name="connsiteY2" fmla="*/ 180975 h 305208"/>
                  <a:gd name="connsiteX3" fmla="*/ 114350 w 381050"/>
                  <a:gd name="connsiteY3" fmla="*/ 238125 h 305208"/>
                  <a:gd name="connsiteX4" fmla="*/ 142925 w 381050"/>
                  <a:gd name="connsiteY4" fmla="*/ 209550 h 305208"/>
                  <a:gd name="connsiteX5" fmla="*/ 190550 w 381050"/>
                  <a:gd name="connsiteY5" fmla="*/ 228600 h 305208"/>
                  <a:gd name="connsiteX6" fmla="*/ 285800 w 381050"/>
                  <a:gd name="connsiteY6" fmla="*/ 276225 h 305208"/>
                  <a:gd name="connsiteX7" fmla="*/ 304850 w 381050"/>
                  <a:gd name="connsiteY7" fmla="*/ 304800 h 305208"/>
                  <a:gd name="connsiteX8" fmla="*/ 381050 w 381050"/>
                  <a:gd name="connsiteY8" fmla="*/ 257175 h 305208"/>
                  <a:gd name="connsiteX9" fmla="*/ 362000 w 381050"/>
                  <a:gd name="connsiteY9" fmla="*/ 209550 h 305208"/>
                  <a:gd name="connsiteX10" fmla="*/ 333425 w 381050"/>
                  <a:gd name="connsiteY10" fmla="*/ 190500 h 305208"/>
                  <a:gd name="connsiteX11" fmla="*/ 285800 w 381050"/>
                  <a:gd name="connsiteY11" fmla="*/ 142875 h 305208"/>
                  <a:gd name="connsiteX12" fmla="*/ 238175 w 381050"/>
                  <a:gd name="connsiteY12" fmla="*/ 95250 h 305208"/>
                  <a:gd name="connsiteX13" fmla="*/ 190550 w 381050"/>
                  <a:gd name="connsiteY13" fmla="*/ 0 h 305208"/>
                  <a:gd name="connsiteX14" fmla="*/ 114350 w 381050"/>
                  <a:gd name="connsiteY14" fmla="*/ 19050 h 305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81050" h="305208">
                    <a:moveTo>
                      <a:pt x="114350" y="19050"/>
                    </a:moveTo>
                    <a:cubicBezTo>
                      <a:pt x="109588" y="30162"/>
                      <a:pt x="160482" y="44274"/>
                      <a:pt x="161975" y="66675"/>
                    </a:cubicBezTo>
                    <a:cubicBezTo>
                      <a:pt x="168036" y="157595"/>
                      <a:pt x="130369" y="159327"/>
                      <a:pt x="76250" y="180975"/>
                    </a:cubicBezTo>
                    <a:cubicBezTo>
                      <a:pt x="-27262" y="284487"/>
                      <a:pt x="-35382" y="263080"/>
                      <a:pt x="114350" y="238125"/>
                    </a:cubicBezTo>
                    <a:cubicBezTo>
                      <a:pt x="123875" y="228600"/>
                      <a:pt x="129559" y="211221"/>
                      <a:pt x="142925" y="209550"/>
                    </a:cubicBezTo>
                    <a:cubicBezTo>
                      <a:pt x="159891" y="207429"/>
                      <a:pt x="175257" y="220954"/>
                      <a:pt x="190550" y="228600"/>
                    </a:cubicBezTo>
                    <a:cubicBezTo>
                      <a:pt x="315123" y="290886"/>
                      <a:pt x="163461" y="227290"/>
                      <a:pt x="285800" y="276225"/>
                    </a:cubicBezTo>
                    <a:cubicBezTo>
                      <a:pt x="292150" y="285750"/>
                      <a:pt x="293517" y="303181"/>
                      <a:pt x="304850" y="304800"/>
                    </a:cubicBezTo>
                    <a:cubicBezTo>
                      <a:pt x="336419" y="309310"/>
                      <a:pt x="362888" y="275337"/>
                      <a:pt x="381050" y="257175"/>
                    </a:cubicBezTo>
                    <a:cubicBezTo>
                      <a:pt x="374700" y="241300"/>
                      <a:pt x="371938" y="223463"/>
                      <a:pt x="362000" y="209550"/>
                    </a:cubicBezTo>
                    <a:cubicBezTo>
                      <a:pt x="355346" y="200235"/>
                      <a:pt x="341520" y="198595"/>
                      <a:pt x="333425" y="190500"/>
                    </a:cubicBezTo>
                    <a:cubicBezTo>
                      <a:pt x="269925" y="127000"/>
                      <a:pt x="362000" y="193675"/>
                      <a:pt x="285800" y="142875"/>
                    </a:cubicBezTo>
                    <a:cubicBezTo>
                      <a:pt x="235000" y="66675"/>
                      <a:pt x="301675" y="158750"/>
                      <a:pt x="238175" y="95250"/>
                    </a:cubicBezTo>
                    <a:cubicBezTo>
                      <a:pt x="217886" y="74961"/>
                      <a:pt x="197921" y="17199"/>
                      <a:pt x="190550" y="0"/>
                    </a:cubicBezTo>
                    <a:cubicBezTo>
                      <a:pt x="134587" y="22385"/>
                      <a:pt x="119112" y="7938"/>
                      <a:pt x="114350" y="19050"/>
                    </a:cubicBez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226" name="Freihandform 225"/>
              <p:cNvSpPr/>
              <p:nvPr/>
            </p:nvSpPr>
            <p:spPr bwMode="auto">
              <a:xfrm>
                <a:off x="1528568" y="3213488"/>
                <a:ext cx="208498" cy="278081"/>
              </a:xfrm>
              <a:custGeom>
                <a:avLst/>
                <a:gdLst>
                  <a:gd name="connsiteX0" fmla="*/ 114350 w 381050"/>
                  <a:gd name="connsiteY0" fmla="*/ 19050 h 305208"/>
                  <a:gd name="connsiteX1" fmla="*/ 161975 w 381050"/>
                  <a:gd name="connsiteY1" fmla="*/ 66675 h 305208"/>
                  <a:gd name="connsiteX2" fmla="*/ 76250 w 381050"/>
                  <a:gd name="connsiteY2" fmla="*/ 180975 h 305208"/>
                  <a:gd name="connsiteX3" fmla="*/ 114350 w 381050"/>
                  <a:gd name="connsiteY3" fmla="*/ 238125 h 305208"/>
                  <a:gd name="connsiteX4" fmla="*/ 142925 w 381050"/>
                  <a:gd name="connsiteY4" fmla="*/ 209550 h 305208"/>
                  <a:gd name="connsiteX5" fmla="*/ 190550 w 381050"/>
                  <a:gd name="connsiteY5" fmla="*/ 228600 h 305208"/>
                  <a:gd name="connsiteX6" fmla="*/ 285800 w 381050"/>
                  <a:gd name="connsiteY6" fmla="*/ 276225 h 305208"/>
                  <a:gd name="connsiteX7" fmla="*/ 304850 w 381050"/>
                  <a:gd name="connsiteY7" fmla="*/ 304800 h 305208"/>
                  <a:gd name="connsiteX8" fmla="*/ 381050 w 381050"/>
                  <a:gd name="connsiteY8" fmla="*/ 257175 h 305208"/>
                  <a:gd name="connsiteX9" fmla="*/ 362000 w 381050"/>
                  <a:gd name="connsiteY9" fmla="*/ 209550 h 305208"/>
                  <a:gd name="connsiteX10" fmla="*/ 333425 w 381050"/>
                  <a:gd name="connsiteY10" fmla="*/ 190500 h 305208"/>
                  <a:gd name="connsiteX11" fmla="*/ 285800 w 381050"/>
                  <a:gd name="connsiteY11" fmla="*/ 142875 h 305208"/>
                  <a:gd name="connsiteX12" fmla="*/ 238175 w 381050"/>
                  <a:gd name="connsiteY12" fmla="*/ 95250 h 305208"/>
                  <a:gd name="connsiteX13" fmla="*/ 190550 w 381050"/>
                  <a:gd name="connsiteY13" fmla="*/ 0 h 305208"/>
                  <a:gd name="connsiteX14" fmla="*/ 114350 w 381050"/>
                  <a:gd name="connsiteY14" fmla="*/ 19050 h 305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81050" h="305208">
                    <a:moveTo>
                      <a:pt x="114350" y="19050"/>
                    </a:moveTo>
                    <a:cubicBezTo>
                      <a:pt x="109588" y="30162"/>
                      <a:pt x="160482" y="44274"/>
                      <a:pt x="161975" y="66675"/>
                    </a:cubicBezTo>
                    <a:cubicBezTo>
                      <a:pt x="168036" y="157595"/>
                      <a:pt x="130369" y="159327"/>
                      <a:pt x="76250" y="180975"/>
                    </a:cubicBezTo>
                    <a:cubicBezTo>
                      <a:pt x="-27262" y="284487"/>
                      <a:pt x="-35382" y="263080"/>
                      <a:pt x="114350" y="238125"/>
                    </a:cubicBezTo>
                    <a:cubicBezTo>
                      <a:pt x="123875" y="228600"/>
                      <a:pt x="129559" y="211221"/>
                      <a:pt x="142925" y="209550"/>
                    </a:cubicBezTo>
                    <a:cubicBezTo>
                      <a:pt x="159891" y="207429"/>
                      <a:pt x="175257" y="220954"/>
                      <a:pt x="190550" y="228600"/>
                    </a:cubicBezTo>
                    <a:cubicBezTo>
                      <a:pt x="315123" y="290886"/>
                      <a:pt x="163461" y="227290"/>
                      <a:pt x="285800" y="276225"/>
                    </a:cubicBezTo>
                    <a:cubicBezTo>
                      <a:pt x="292150" y="285750"/>
                      <a:pt x="293517" y="303181"/>
                      <a:pt x="304850" y="304800"/>
                    </a:cubicBezTo>
                    <a:cubicBezTo>
                      <a:pt x="336419" y="309310"/>
                      <a:pt x="362888" y="275337"/>
                      <a:pt x="381050" y="257175"/>
                    </a:cubicBezTo>
                    <a:cubicBezTo>
                      <a:pt x="374700" y="241300"/>
                      <a:pt x="371938" y="223463"/>
                      <a:pt x="362000" y="209550"/>
                    </a:cubicBezTo>
                    <a:cubicBezTo>
                      <a:pt x="355346" y="200235"/>
                      <a:pt x="341520" y="198595"/>
                      <a:pt x="333425" y="190500"/>
                    </a:cubicBezTo>
                    <a:cubicBezTo>
                      <a:pt x="269925" y="127000"/>
                      <a:pt x="362000" y="193675"/>
                      <a:pt x="285800" y="142875"/>
                    </a:cubicBezTo>
                    <a:cubicBezTo>
                      <a:pt x="235000" y="66675"/>
                      <a:pt x="301675" y="158750"/>
                      <a:pt x="238175" y="95250"/>
                    </a:cubicBezTo>
                    <a:cubicBezTo>
                      <a:pt x="217886" y="74961"/>
                      <a:pt x="197921" y="17199"/>
                      <a:pt x="190550" y="0"/>
                    </a:cubicBezTo>
                    <a:cubicBezTo>
                      <a:pt x="134587" y="22385"/>
                      <a:pt x="119112" y="7938"/>
                      <a:pt x="114350" y="19050"/>
                    </a:cubicBez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219" name="Wolke 218"/>
              <p:cNvSpPr/>
              <p:nvPr/>
            </p:nvSpPr>
            <p:spPr bwMode="auto">
              <a:xfrm rot="13156274">
                <a:off x="352180" y="2682801"/>
                <a:ext cx="292634" cy="243544"/>
              </a:xfrm>
              <a:prstGeom prst="cloud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grpSp>
            <p:nvGrpSpPr>
              <p:cNvPr id="321" name="Gruppieren 320"/>
              <p:cNvGrpSpPr/>
              <p:nvPr/>
            </p:nvGrpSpPr>
            <p:grpSpPr>
              <a:xfrm>
                <a:off x="3206292" y="3222837"/>
                <a:ext cx="330243" cy="630208"/>
                <a:chOff x="2473107" y="3378659"/>
                <a:chExt cx="388974" cy="578625"/>
              </a:xfrm>
            </p:grpSpPr>
            <p:sp>
              <p:nvSpPr>
                <p:cNvPr id="322" name="Freeform 146"/>
                <p:cNvSpPr>
                  <a:spLocks/>
                </p:cNvSpPr>
                <p:nvPr/>
              </p:nvSpPr>
              <p:spPr bwMode="auto">
                <a:xfrm rot="864372">
                  <a:off x="2476355" y="3556865"/>
                  <a:ext cx="220662" cy="98425"/>
                </a:xfrm>
                <a:custGeom>
                  <a:avLst/>
                  <a:gdLst>
                    <a:gd name="T0" fmla="*/ 516 w 538"/>
                    <a:gd name="T1" fmla="*/ 242 h 294"/>
                    <a:gd name="T2" fmla="*/ 228 w 538"/>
                    <a:gd name="T3" fmla="*/ 264 h 294"/>
                    <a:gd name="T4" fmla="*/ 22 w 538"/>
                    <a:gd name="T5" fmla="*/ 65 h 294"/>
                    <a:gd name="T6" fmla="*/ 361 w 538"/>
                    <a:gd name="T7" fmla="*/ 28 h 294"/>
                    <a:gd name="T8" fmla="*/ 516 w 538"/>
                    <a:gd name="T9" fmla="*/ 242 h 2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38" h="294">
                      <a:moveTo>
                        <a:pt x="516" y="242"/>
                      </a:moveTo>
                      <a:cubicBezTo>
                        <a:pt x="494" y="281"/>
                        <a:pt x="310" y="294"/>
                        <a:pt x="228" y="264"/>
                      </a:cubicBezTo>
                      <a:cubicBezTo>
                        <a:pt x="146" y="234"/>
                        <a:pt x="0" y="104"/>
                        <a:pt x="22" y="65"/>
                      </a:cubicBezTo>
                      <a:cubicBezTo>
                        <a:pt x="44" y="26"/>
                        <a:pt x="276" y="0"/>
                        <a:pt x="361" y="28"/>
                      </a:cubicBezTo>
                      <a:cubicBezTo>
                        <a:pt x="446" y="56"/>
                        <a:pt x="538" y="203"/>
                        <a:pt x="516" y="242"/>
                      </a:cubicBezTo>
                      <a:close/>
                    </a:path>
                  </a:pathLst>
                </a:custGeom>
                <a:solidFill>
                  <a:srgbClr val="608200"/>
                </a:solidFill>
                <a:ln w="9525" cap="flat" cmpd="sng">
                  <a:solidFill>
                    <a:srgbClr val="808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36000" tIns="36000" rIns="36000" bIns="36000"/>
                <a:lstStyle/>
                <a:p>
                  <a:endParaRPr lang="de-DE"/>
                </a:p>
              </p:txBody>
            </p:sp>
            <p:sp>
              <p:nvSpPr>
                <p:cNvPr id="323" name="Freeform 147"/>
                <p:cNvSpPr>
                  <a:spLocks/>
                </p:cNvSpPr>
                <p:nvPr/>
              </p:nvSpPr>
              <p:spPr bwMode="auto">
                <a:xfrm rot="6426163">
                  <a:off x="2659747" y="3467374"/>
                  <a:ext cx="155575" cy="84138"/>
                </a:xfrm>
                <a:custGeom>
                  <a:avLst/>
                  <a:gdLst>
                    <a:gd name="T0" fmla="*/ 516 w 538"/>
                    <a:gd name="T1" fmla="*/ 242 h 294"/>
                    <a:gd name="T2" fmla="*/ 228 w 538"/>
                    <a:gd name="T3" fmla="*/ 264 h 294"/>
                    <a:gd name="T4" fmla="*/ 22 w 538"/>
                    <a:gd name="T5" fmla="*/ 65 h 294"/>
                    <a:gd name="T6" fmla="*/ 361 w 538"/>
                    <a:gd name="T7" fmla="*/ 28 h 294"/>
                    <a:gd name="T8" fmla="*/ 516 w 538"/>
                    <a:gd name="T9" fmla="*/ 242 h 2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38" h="294">
                      <a:moveTo>
                        <a:pt x="516" y="242"/>
                      </a:moveTo>
                      <a:cubicBezTo>
                        <a:pt x="494" y="281"/>
                        <a:pt x="310" y="294"/>
                        <a:pt x="228" y="264"/>
                      </a:cubicBezTo>
                      <a:cubicBezTo>
                        <a:pt x="146" y="234"/>
                        <a:pt x="0" y="104"/>
                        <a:pt x="22" y="65"/>
                      </a:cubicBezTo>
                      <a:cubicBezTo>
                        <a:pt x="44" y="26"/>
                        <a:pt x="276" y="0"/>
                        <a:pt x="361" y="28"/>
                      </a:cubicBezTo>
                      <a:cubicBezTo>
                        <a:pt x="446" y="56"/>
                        <a:pt x="538" y="203"/>
                        <a:pt x="516" y="242"/>
                      </a:cubicBezTo>
                      <a:close/>
                    </a:path>
                  </a:pathLst>
                </a:custGeom>
                <a:solidFill>
                  <a:srgbClr val="608200"/>
                </a:solidFill>
                <a:ln w="9525" cap="flat" cmpd="sng">
                  <a:solidFill>
                    <a:srgbClr val="808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36000" tIns="36000" rIns="36000" bIns="36000"/>
                <a:lstStyle/>
                <a:p>
                  <a:endParaRPr lang="de-DE"/>
                </a:p>
              </p:txBody>
            </p:sp>
            <p:sp>
              <p:nvSpPr>
                <p:cNvPr id="324" name="Freeform 148"/>
                <p:cNvSpPr>
                  <a:spLocks/>
                </p:cNvSpPr>
                <p:nvPr/>
              </p:nvSpPr>
              <p:spPr bwMode="auto">
                <a:xfrm rot="1593903">
                  <a:off x="2511925" y="3378659"/>
                  <a:ext cx="193675" cy="84137"/>
                </a:xfrm>
                <a:custGeom>
                  <a:avLst/>
                  <a:gdLst>
                    <a:gd name="T0" fmla="*/ 516 w 538"/>
                    <a:gd name="T1" fmla="*/ 242 h 294"/>
                    <a:gd name="T2" fmla="*/ 228 w 538"/>
                    <a:gd name="T3" fmla="*/ 264 h 294"/>
                    <a:gd name="T4" fmla="*/ 22 w 538"/>
                    <a:gd name="T5" fmla="*/ 65 h 294"/>
                    <a:gd name="T6" fmla="*/ 361 w 538"/>
                    <a:gd name="T7" fmla="*/ 28 h 294"/>
                    <a:gd name="T8" fmla="*/ 516 w 538"/>
                    <a:gd name="T9" fmla="*/ 242 h 2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38" h="294">
                      <a:moveTo>
                        <a:pt x="516" y="242"/>
                      </a:moveTo>
                      <a:cubicBezTo>
                        <a:pt x="494" y="281"/>
                        <a:pt x="310" y="294"/>
                        <a:pt x="228" y="264"/>
                      </a:cubicBezTo>
                      <a:cubicBezTo>
                        <a:pt x="146" y="234"/>
                        <a:pt x="0" y="104"/>
                        <a:pt x="22" y="65"/>
                      </a:cubicBezTo>
                      <a:cubicBezTo>
                        <a:pt x="44" y="26"/>
                        <a:pt x="276" y="0"/>
                        <a:pt x="361" y="28"/>
                      </a:cubicBezTo>
                      <a:cubicBezTo>
                        <a:pt x="446" y="56"/>
                        <a:pt x="538" y="203"/>
                        <a:pt x="516" y="242"/>
                      </a:cubicBezTo>
                      <a:close/>
                    </a:path>
                  </a:pathLst>
                </a:custGeom>
                <a:solidFill>
                  <a:srgbClr val="608200"/>
                </a:solidFill>
                <a:ln w="9525" cap="flat" cmpd="sng">
                  <a:solidFill>
                    <a:srgbClr val="808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36000" tIns="36000" rIns="36000" bIns="36000"/>
                <a:lstStyle/>
                <a:p>
                  <a:endParaRPr lang="de-DE"/>
                </a:p>
              </p:txBody>
            </p:sp>
            <p:sp>
              <p:nvSpPr>
                <p:cNvPr id="325" name="Freeform 149"/>
                <p:cNvSpPr>
                  <a:spLocks/>
                </p:cNvSpPr>
                <p:nvPr/>
              </p:nvSpPr>
              <p:spPr bwMode="auto">
                <a:xfrm rot="21144018" flipV="1">
                  <a:off x="2611126" y="3660625"/>
                  <a:ext cx="244475" cy="153987"/>
                </a:xfrm>
                <a:custGeom>
                  <a:avLst/>
                  <a:gdLst>
                    <a:gd name="T0" fmla="*/ 516 w 538"/>
                    <a:gd name="T1" fmla="*/ 242 h 294"/>
                    <a:gd name="T2" fmla="*/ 228 w 538"/>
                    <a:gd name="T3" fmla="*/ 264 h 294"/>
                    <a:gd name="T4" fmla="*/ 22 w 538"/>
                    <a:gd name="T5" fmla="*/ 65 h 294"/>
                    <a:gd name="T6" fmla="*/ 361 w 538"/>
                    <a:gd name="T7" fmla="*/ 28 h 294"/>
                    <a:gd name="T8" fmla="*/ 516 w 538"/>
                    <a:gd name="T9" fmla="*/ 242 h 2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38" h="294">
                      <a:moveTo>
                        <a:pt x="516" y="242"/>
                      </a:moveTo>
                      <a:cubicBezTo>
                        <a:pt x="494" y="281"/>
                        <a:pt x="310" y="294"/>
                        <a:pt x="228" y="264"/>
                      </a:cubicBezTo>
                      <a:cubicBezTo>
                        <a:pt x="146" y="234"/>
                        <a:pt x="0" y="104"/>
                        <a:pt x="22" y="65"/>
                      </a:cubicBezTo>
                      <a:cubicBezTo>
                        <a:pt x="44" y="26"/>
                        <a:pt x="276" y="0"/>
                        <a:pt x="361" y="28"/>
                      </a:cubicBezTo>
                      <a:cubicBezTo>
                        <a:pt x="446" y="56"/>
                        <a:pt x="538" y="203"/>
                        <a:pt x="516" y="242"/>
                      </a:cubicBezTo>
                      <a:close/>
                    </a:path>
                  </a:pathLst>
                </a:custGeom>
                <a:solidFill>
                  <a:srgbClr val="608200"/>
                </a:solidFill>
                <a:ln w="9525" cap="flat" cmpd="sng">
                  <a:solidFill>
                    <a:srgbClr val="808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36000" tIns="36000" rIns="36000" bIns="36000"/>
                <a:lstStyle/>
                <a:p>
                  <a:endParaRPr lang="de-DE"/>
                </a:p>
              </p:txBody>
            </p:sp>
            <p:sp>
              <p:nvSpPr>
                <p:cNvPr id="326" name="Freeform 150"/>
                <p:cNvSpPr>
                  <a:spLocks/>
                </p:cNvSpPr>
                <p:nvPr/>
              </p:nvSpPr>
              <p:spPr bwMode="auto">
                <a:xfrm rot="14237128" flipV="1">
                  <a:off x="2440636" y="3686819"/>
                  <a:ext cx="260350" cy="87312"/>
                </a:xfrm>
                <a:custGeom>
                  <a:avLst/>
                  <a:gdLst>
                    <a:gd name="T0" fmla="*/ 516 w 538"/>
                    <a:gd name="T1" fmla="*/ 242 h 294"/>
                    <a:gd name="T2" fmla="*/ 228 w 538"/>
                    <a:gd name="T3" fmla="*/ 264 h 294"/>
                    <a:gd name="T4" fmla="*/ 22 w 538"/>
                    <a:gd name="T5" fmla="*/ 65 h 294"/>
                    <a:gd name="T6" fmla="*/ 361 w 538"/>
                    <a:gd name="T7" fmla="*/ 28 h 294"/>
                    <a:gd name="T8" fmla="*/ 516 w 538"/>
                    <a:gd name="T9" fmla="*/ 242 h 2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38" h="294">
                      <a:moveTo>
                        <a:pt x="516" y="242"/>
                      </a:moveTo>
                      <a:cubicBezTo>
                        <a:pt x="494" y="281"/>
                        <a:pt x="310" y="294"/>
                        <a:pt x="228" y="264"/>
                      </a:cubicBezTo>
                      <a:cubicBezTo>
                        <a:pt x="146" y="234"/>
                        <a:pt x="0" y="104"/>
                        <a:pt x="22" y="65"/>
                      </a:cubicBezTo>
                      <a:cubicBezTo>
                        <a:pt x="44" y="26"/>
                        <a:pt x="276" y="0"/>
                        <a:pt x="361" y="28"/>
                      </a:cubicBezTo>
                      <a:cubicBezTo>
                        <a:pt x="446" y="56"/>
                        <a:pt x="538" y="203"/>
                        <a:pt x="516" y="242"/>
                      </a:cubicBezTo>
                      <a:close/>
                    </a:path>
                  </a:pathLst>
                </a:custGeom>
                <a:solidFill>
                  <a:srgbClr val="608200"/>
                </a:solidFill>
                <a:ln w="9525" cap="flat" cmpd="sng">
                  <a:solidFill>
                    <a:srgbClr val="808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36000" tIns="36000" rIns="36000" bIns="36000"/>
                <a:lstStyle/>
                <a:p>
                  <a:endParaRPr lang="de-DE"/>
                </a:p>
              </p:txBody>
            </p:sp>
            <p:sp>
              <p:nvSpPr>
                <p:cNvPr id="327" name="Freeform 146"/>
                <p:cNvSpPr>
                  <a:spLocks/>
                </p:cNvSpPr>
                <p:nvPr/>
              </p:nvSpPr>
              <p:spPr bwMode="auto">
                <a:xfrm rot="864372">
                  <a:off x="2473107" y="3826001"/>
                  <a:ext cx="220662" cy="98425"/>
                </a:xfrm>
                <a:custGeom>
                  <a:avLst/>
                  <a:gdLst>
                    <a:gd name="T0" fmla="*/ 516 w 538"/>
                    <a:gd name="T1" fmla="*/ 242 h 294"/>
                    <a:gd name="T2" fmla="*/ 228 w 538"/>
                    <a:gd name="T3" fmla="*/ 264 h 294"/>
                    <a:gd name="T4" fmla="*/ 22 w 538"/>
                    <a:gd name="T5" fmla="*/ 65 h 294"/>
                    <a:gd name="T6" fmla="*/ 361 w 538"/>
                    <a:gd name="T7" fmla="*/ 28 h 294"/>
                    <a:gd name="T8" fmla="*/ 516 w 538"/>
                    <a:gd name="T9" fmla="*/ 242 h 2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38" h="294">
                      <a:moveTo>
                        <a:pt x="516" y="242"/>
                      </a:moveTo>
                      <a:cubicBezTo>
                        <a:pt x="494" y="281"/>
                        <a:pt x="310" y="294"/>
                        <a:pt x="228" y="264"/>
                      </a:cubicBezTo>
                      <a:cubicBezTo>
                        <a:pt x="146" y="234"/>
                        <a:pt x="0" y="104"/>
                        <a:pt x="22" y="65"/>
                      </a:cubicBezTo>
                      <a:cubicBezTo>
                        <a:pt x="44" y="26"/>
                        <a:pt x="276" y="0"/>
                        <a:pt x="361" y="28"/>
                      </a:cubicBezTo>
                      <a:cubicBezTo>
                        <a:pt x="446" y="56"/>
                        <a:pt x="538" y="203"/>
                        <a:pt x="516" y="242"/>
                      </a:cubicBezTo>
                      <a:close/>
                    </a:path>
                  </a:pathLst>
                </a:custGeom>
                <a:solidFill>
                  <a:srgbClr val="608200"/>
                </a:solidFill>
                <a:ln w="9525" cap="flat" cmpd="sng">
                  <a:solidFill>
                    <a:srgbClr val="808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36000" tIns="36000" rIns="36000" bIns="36000"/>
                <a:lstStyle/>
                <a:p>
                  <a:endParaRPr lang="de-DE"/>
                </a:p>
              </p:txBody>
            </p:sp>
            <p:sp>
              <p:nvSpPr>
                <p:cNvPr id="328" name="Freeform 149"/>
                <p:cNvSpPr>
                  <a:spLocks/>
                </p:cNvSpPr>
                <p:nvPr/>
              </p:nvSpPr>
              <p:spPr bwMode="auto">
                <a:xfrm rot="21144018" flipV="1">
                  <a:off x="2617606" y="3803297"/>
                  <a:ext cx="244475" cy="153987"/>
                </a:xfrm>
                <a:custGeom>
                  <a:avLst/>
                  <a:gdLst>
                    <a:gd name="T0" fmla="*/ 516 w 538"/>
                    <a:gd name="T1" fmla="*/ 242 h 294"/>
                    <a:gd name="T2" fmla="*/ 228 w 538"/>
                    <a:gd name="T3" fmla="*/ 264 h 294"/>
                    <a:gd name="T4" fmla="*/ 22 w 538"/>
                    <a:gd name="T5" fmla="*/ 65 h 294"/>
                    <a:gd name="T6" fmla="*/ 361 w 538"/>
                    <a:gd name="T7" fmla="*/ 28 h 294"/>
                    <a:gd name="T8" fmla="*/ 516 w 538"/>
                    <a:gd name="T9" fmla="*/ 242 h 2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38" h="294">
                      <a:moveTo>
                        <a:pt x="516" y="242"/>
                      </a:moveTo>
                      <a:cubicBezTo>
                        <a:pt x="494" y="281"/>
                        <a:pt x="310" y="294"/>
                        <a:pt x="228" y="264"/>
                      </a:cubicBezTo>
                      <a:cubicBezTo>
                        <a:pt x="146" y="234"/>
                        <a:pt x="0" y="104"/>
                        <a:pt x="22" y="65"/>
                      </a:cubicBezTo>
                      <a:cubicBezTo>
                        <a:pt x="44" y="26"/>
                        <a:pt x="276" y="0"/>
                        <a:pt x="361" y="28"/>
                      </a:cubicBezTo>
                      <a:cubicBezTo>
                        <a:pt x="446" y="56"/>
                        <a:pt x="538" y="203"/>
                        <a:pt x="516" y="242"/>
                      </a:cubicBezTo>
                      <a:close/>
                    </a:path>
                  </a:pathLst>
                </a:custGeom>
                <a:solidFill>
                  <a:srgbClr val="608200"/>
                </a:solidFill>
                <a:ln w="9525" cap="flat" cmpd="sng">
                  <a:solidFill>
                    <a:srgbClr val="808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36000" tIns="36000" rIns="36000" bIns="36000"/>
                <a:lstStyle/>
                <a:p>
                  <a:endParaRPr lang="de-DE"/>
                </a:p>
              </p:txBody>
            </p:sp>
          </p:grpSp>
          <p:sp>
            <p:nvSpPr>
              <p:cNvPr id="331" name="Line 70"/>
              <p:cNvSpPr>
                <a:spLocks noChangeShapeType="1"/>
              </p:cNvSpPr>
              <p:nvPr/>
            </p:nvSpPr>
            <p:spPr bwMode="auto">
              <a:xfrm flipH="1">
                <a:off x="4181020" y="3502089"/>
                <a:ext cx="19785" cy="447130"/>
              </a:xfrm>
              <a:prstGeom prst="line">
                <a:avLst/>
              </a:prstGeom>
              <a:noFill/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36000" rIns="36000" bIns="36000"/>
              <a:lstStyle/>
              <a:p>
                <a:endParaRPr lang="de-DE"/>
              </a:p>
            </p:txBody>
          </p:sp>
          <p:sp>
            <p:nvSpPr>
              <p:cNvPr id="332" name="Line 71"/>
              <p:cNvSpPr>
                <a:spLocks noChangeShapeType="1"/>
              </p:cNvSpPr>
              <p:nvPr/>
            </p:nvSpPr>
            <p:spPr bwMode="auto">
              <a:xfrm flipH="1">
                <a:off x="4240736" y="3474162"/>
                <a:ext cx="16495" cy="484785"/>
              </a:xfrm>
              <a:prstGeom prst="line">
                <a:avLst/>
              </a:prstGeom>
              <a:noFill/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36000" rIns="36000" bIns="36000"/>
              <a:lstStyle/>
              <a:p>
                <a:endParaRPr lang="de-DE"/>
              </a:p>
            </p:txBody>
          </p:sp>
          <p:sp>
            <p:nvSpPr>
              <p:cNvPr id="333" name="Line 71"/>
              <p:cNvSpPr>
                <a:spLocks noChangeShapeType="1"/>
              </p:cNvSpPr>
              <p:nvPr/>
            </p:nvSpPr>
            <p:spPr bwMode="auto">
              <a:xfrm>
                <a:off x="4254933" y="3421276"/>
                <a:ext cx="37833" cy="502129"/>
              </a:xfrm>
              <a:prstGeom prst="line">
                <a:avLst/>
              </a:prstGeom>
              <a:noFill/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36000" rIns="36000" bIns="36000"/>
              <a:lstStyle/>
              <a:p>
                <a:endParaRPr lang="de-DE"/>
              </a:p>
            </p:txBody>
          </p:sp>
          <p:sp>
            <p:nvSpPr>
              <p:cNvPr id="334" name="Line 71"/>
              <p:cNvSpPr>
                <a:spLocks noChangeShapeType="1"/>
              </p:cNvSpPr>
              <p:nvPr/>
            </p:nvSpPr>
            <p:spPr bwMode="auto">
              <a:xfrm flipH="1">
                <a:off x="4315312" y="3461186"/>
                <a:ext cx="16495" cy="484785"/>
              </a:xfrm>
              <a:prstGeom prst="line">
                <a:avLst/>
              </a:prstGeom>
              <a:noFill/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36000" rIns="36000" bIns="36000"/>
              <a:lstStyle/>
              <a:p>
                <a:endParaRPr lang="de-DE"/>
              </a:p>
            </p:txBody>
          </p:sp>
          <p:sp>
            <p:nvSpPr>
              <p:cNvPr id="335" name="Line 70"/>
              <p:cNvSpPr>
                <a:spLocks noChangeShapeType="1"/>
              </p:cNvSpPr>
              <p:nvPr/>
            </p:nvSpPr>
            <p:spPr bwMode="auto">
              <a:xfrm flipH="1">
                <a:off x="3544657" y="3469699"/>
                <a:ext cx="19785" cy="447130"/>
              </a:xfrm>
              <a:prstGeom prst="line">
                <a:avLst/>
              </a:prstGeom>
              <a:noFill/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36000" rIns="36000" bIns="36000"/>
              <a:lstStyle/>
              <a:p>
                <a:endParaRPr lang="de-DE"/>
              </a:p>
            </p:txBody>
          </p:sp>
          <p:sp>
            <p:nvSpPr>
              <p:cNvPr id="336" name="Line 71"/>
              <p:cNvSpPr>
                <a:spLocks noChangeShapeType="1"/>
              </p:cNvSpPr>
              <p:nvPr/>
            </p:nvSpPr>
            <p:spPr bwMode="auto">
              <a:xfrm flipH="1">
                <a:off x="3604373" y="3441772"/>
                <a:ext cx="16495" cy="484785"/>
              </a:xfrm>
              <a:prstGeom prst="line">
                <a:avLst/>
              </a:prstGeom>
              <a:noFill/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36000" rIns="36000" bIns="36000"/>
              <a:lstStyle/>
              <a:p>
                <a:endParaRPr lang="de-DE"/>
              </a:p>
            </p:txBody>
          </p:sp>
          <p:sp>
            <p:nvSpPr>
              <p:cNvPr id="337" name="Line 71"/>
              <p:cNvSpPr>
                <a:spLocks noChangeShapeType="1"/>
              </p:cNvSpPr>
              <p:nvPr/>
            </p:nvSpPr>
            <p:spPr bwMode="auto">
              <a:xfrm>
                <a:off x="3696394" y="3515350"/>
                <a:ext cx="37833" cy="502129"/>
              </a:xfrm>
              <a:prstGeom prst="line">
                <a:avLst/>
              </a:prstGeom>
              <a:noFill/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36000" rIns="36000" bIns="36000"/>
              <a:lstStyle/>
              <a:p>
                <a:endParaRPr lang="de-DE"/>
              </a:p>
            </p:txBody>
          </p:sp>
          <p:sp>
            <p:nvSpPr>
              <p:cNvPr id="338" name="Line 71"/>
              <p:cNvSpPr>
                <a:spLocks noChangeShapeType="1"/>
              </p:cNvSpPr>
              <p:nvPr/>
            </p:nvSpPr>
            <p:spPr bwMode="auto">
              <a:xfrm flipH="1">
                <a:off x="3678949" y="3467708"/>
                <a:ext cx="16495" cy="484785"/>
              </a:xfrm>
              <a:prstGeom prst="line">
                <a:avLst/>
              </a:prstGeom>
              <a:noFill/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36000" rIns="36000" bIns="36000"/>
              <a:lstStyle/>
              <a:p>
                <a:endParaRPr lang="de-DE"/>
              </a:p>
            </p:txBody>
          </p:sp>
          <p:sp>
            <p:nvSpPr>
              <p:cNvPr id="340" name="Line 71"/>
              <p:cNvSpPr>
                <a:spLocks noChangeShapeType="1"/>
              </p:cNvSpPr>
              <p:nvPr/>
            </p:nvSpPr>
            <p:spPr bwMode="auto">
              <a:xfrm flipH="1">
                <a:off x="3818515" y="3499837"/>
                <a:ext cx="16495" cy="484785"/>
              </a:xfrm>
              <a:prstGeom prst="line">
                <a:avLst/>
              </a:prstGeom>
              <a:noFill/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36000" rIns="36000" bIns="36000"/>
              <a:lstStyle/>
              <a:p>
                <a:endParaRPr lang="de-DE"/>
              </a:p>
            </p:txBody>
          </p:sp>
          <p:sp>
            <p:nvSpPr>
              <p:cNvPr id="341" name="Line 71"/>
              <p:cNvSpPr>
                <a:spLocks noChangeShapeType="1"/>
              </p:cNvSpPr>
              <p:nvPr/>
            </p:nvSpPr>
            <p:spPr bwMode="auto">
              <a:xfrm flipH="1">
                <a:off x="4126569" y="3516004"/>
                <a:ext cx="16495" cy="484785"/>
              </a:xfrm>
              <a:prstGeom prst="line">
                <a:avLst/>
              </a:prstGeom>
              <a:noFill/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36000" rIns="36000" bIns="36000"/>
              <a:lstStyle/>
              <a:p>
                <a:endParaRPr lang="de-DE"/>
              </a:p>
            </p:txBody>
          </p:sp>
          <p:sp>
            <p:nvSpPr>
              <p:cNvPr id="342" name="Line 71"/>
              <p:cNvSpPr>
                <a:spLocks noChangeShapeType="1"/>
              </p:cNvSpPr>
              <p:nvPr/>
            </p:nvSpPr>
            <p:spPr bwMode="auto">
              <a:xfrm>
                <a:off x="2826930" y="3424384"/>
                <a:ext cx="37833" cy="502129"/>
              </a:xfrm>
              <a:prstGeom prst="line">
                <a:avLst/>
              </a:prstGeom>
              <a:noFill/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36000" rIns="36000" bIns="36000"/>
              <a:lstStyle/>
              <a:p>
                <a:endParaRPr lang="de-DE"/>
              </a:p>
            </p:txBody>
          </p:sp>
          <p:sp>
            <p:nvSpPr>
              <p:cNvPr id="343" name="Line 63"/>
              <p:cNvSpPr>
                <a:spLocks noChangeShapeType="1"/>
              </p:cNvSpPr>
              <p:nvPr/>
            </p:nvSpPr>
            <p:spPr bwMode="auto">
              <a:xfrm flipH="1">
                <a:off x="2622087" y="3697942"/>
                <a:ext cx="12700" cy="258763"/>
              </a:xfrm>
              <a:prstGeom prst="line">
                <a:avLst/>
              </a:prstGeom>
              <a:noFill/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36000" rIns="36000" bIns="36000"/>
              <a:lstStyle/>
              <a:p>
                <a:endParaRPr lang="de-DE" dirty="0"/>
              </a:p>
            </p:txBody>
          </p:sp>
          <p:sp>
            <p:nvSpPr>
              <p:cNvPr id="344" name="Line 63"/>
              <p:cNvSpPr>
                <a:spLocks noChangeShapeType="1"/>
              </p:cNvSpPr>
              <p:nvPr/>
            </p:nvSpPr>
            <p:spPr bwMode="auto">
              <a:xfrm flipH="1">
                <a:off x="2435356" y="3612816"/>
                <a:ext cx="12700" cy="258763"/>
              </a:xfrm>
              <a:prstGeom prst="line">
                <a:avLst/>
              </a:prstGeom>
              <a:noFill/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36000" rIns="36000" bIns="36000"/>
              <a:lstStyle/>
              <a:p>
                <a:endParaRPr lang="de-DE" dirty="0"/>
              </a:p>
            </p:txBody>
          </p:sp>
          <p:sp>
            <p:nvSpPr>
              <p:cNvPr id="345" name="Line 34"/>
              <p:cNvSpPr>
                <a:spLocks noChangeShapeType="1"/>
              </p:cNvSpPr>
              <p:nvPr/>
            </p:nvSpPr>
            <p:spPr bwMode="auto">
              <a:xfrm flipH="1">
                <a:off x="2531967" y="3662556"/>
                <a:ext cx="59184" cy="260279"/>
              </a:xfrm>
              <a:prstGeom prst="line">
                <a:avLst/>
              </a:prstGeom>
              <a:noFill/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36000" rIns="36000" bIns="36000"/>
              <a:lstStyle/>
              <a:p>
                <a:endParaRPr lang="de-DE"/>
              </a:p>
            </p:txBody>
          </p:sp>
          <p:sp>
            <p:nvSpPr>
              <p:cNvPr id="346" name="Line 63"/>
              <p:cNvSpPr>
                <a:spLocks noChangeShapeType="1"/>
              </p:cNvSpPr>
              <p:nvPr/>
            </p:nvSpPr>
            <p:spPr bwMode="auto">
              <a:xfrm flipH="1">
                <a:off x="4073747" y="3782194"/>
                <a:ext cx="12700" cy="258763"/>
              </a:xfrm>
              <a:prstGeom prst="line">
                <a:avLst/>
              </a:prstGeom>
              <a:noFill/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36000" rIns="36000" bIns="36000"/>
              <a:lstStyle/>
              <a:p>
                <a:endParaRPr lang="de-DE" dirty="0"/>
              </a:p>
            </p:txBody>
          </p:sp>
          <p:sp>
            <p:nvSpPr>
              <p:cNvPr id="347" name="Line 63"/>
              <p:cNvSpPr>
                <a:spLocks noChangeShapeType="1"/>
              </p:cNvSpPr>
              <p:nvPr/>
            </p:nvSpPr>
            <p:spPr bwMode="auto">
              <a:xfrm flipH="1">
                <a:off x="3887016" y="3716524"/>
                <a:ext cx="12700" cy="258763"/>
              </a:xfrm>
              <a:prstGeom prst="line">
                <a:avLst/>
              </a:prstGeom>
              <a:noFill/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36000" rIns="36000" bIns="36000"/>
              <a:lstStyle/>
              <a:p>
                <a:endParaRPr lang="de-DE" dirty="0"/>
              </a:p>
            </p:txBody>
          </p:sp>
          <p:sp>
            <p:nvSpPr>
              <p:cNvPr id="348" name="Line 34"/>
              <p:cNvSpPr>
                <a:spLocks noChangeShapeType="1"/>
              </p:cNvSpPr>
              <p:nvPr/>
            </p:nvSpPr>
            <p:spPr bwMode="auto">
              <a:xfrm flipH="1">
                <a:off x="3983627" y="3766264"/>
                <a:ext cx="59184" cy="260279"/>
              </a:xfrm>
              <a:prstGeom prst="line">
                <a:avLst/>
              </a:prstGeom>
              <a:noFill/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36000" rIns="36000" bIns="36000"/>
              <a:lstStyle/>
              <a:p>
                <a:endParaRPr lang="de-DE"/>
              </a:p>
            </p:txBody>
          </p:sp>
          <p:sp>
            <p:nvSpPr>
              <p:cNvPr id="352" name="Line 63"/>
              <p:cNvSpPr>
                <a:spLocks noChangeShapeType="1"/>
              </p:cNvSpPr>
              <p:nvPr/>
            </p:nvSpPr>
            <p:spPr bwMode="auto">
              <a:xfrm flipH="1">
                <a:off x="4518892" y="3362296"/>
                <a:ext cx="12700" cy="258763"/>
              </a:xfrm>
              <a:prstGeom prst="line">
                <a:avLst/>
              </a:prstGeom>
              <a:noFill/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36000" rIns="36000" bIns="36000"/>
              <a:lstStyle/>
              <a:p>
                <a:endParaRPr lang="de-DE" dirty="0"/>
              </a:p>
            </p:txBody>
          </p:sp>
          <p:sp>
            <p:nvSpPr>
              <p:cNvPr id="353" name="Line 34"/>
              <p:cNvSpPr>
                <a:spLocks noChangeShapeType="1"/>
              </p:cNvSpPr>
              <p:nvPr/>
            </p:nvSpPr>
            <p:spPr bwMode="auto">
              <a:xfrm flipH="1">
                <a:off x="4469560" y="3424385"/>
                <a:ext cx="0" cy="238172"/>
              </a:xfrm>
              <a:prstGeom prst="line">
                <a:avLst/>
              </a:prstGeom>
              <a:noFill/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36000" rIns="36000" bIns="36000"/>
              <a:lstStyle/>
              <a:p>
                <a:endParaRPr lang="de-DE"/>
              </a:p>
            </p:txBody>
          </p:sp>
        </p:grpSp>
      </p:grpSp>
      <p:sp>
        <p:nvSpPr>
          <p:cNvPr id="2" name="Textfeld 1"/>
          <p:cNvSpPr txBox="1"/>
          <p:nvPr/>
        </p:nvSpPr>
        <p:spPr>
          <a:xfrm>
            <a:off x="7222808" y="1418630"/>
            <a:ext cx="1534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b="1" dirty="0" smtClean="0"/>
              <a:t>aktuell</a:t>
            </a:r>
            <a:endParaRPr lang="de-DE" sz="1800" b="1" dirty="0"/>
          </a:p>
        </p:txBody>
      </p:sp>
      <p:sp>
        <p:nvSpPr>
          <p:cNvPr id="217" name="Textfeld 216"/>
          <p:cNvSpPr txBox="1"/>
          <p:nvPr/>
        </p:nvSpPr>
        <p:spPr>
          <a:xfrm>
            <a:off x="6656860" y="2972356"/>
            <a:ext cx="23412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Umsetzungsphase  1</a:t>
            </a:r>
            <a:endParaRPr lang="de-DE" b="1" dirty="0"/>
          </a:p>
        </p:txBody>
      </p:sp>
      <p:sp>
        <p:nvSpPr>
          <p:cNvPr id="221" name="Textfeld 220"/>
          <p:cNvSpPr txBox="1"/>
          <p:nvPr/>
        </p:nvSpPr>
        <p:spPr>
          <a:xfrm>
            <a:off x="6654740" y="4523614"/>
            <a:ext cx="23412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Umsetzungsphase  2</a:t>
            </a:r>
            <a:endParaRPr lang="de-DE" b="1" dirty="0"/>
          </a:p>
        </p:txBody>
      </p:sp>
      <p:pic>
        <p:nvPicPr>
          <p:cNvPr id="1032" name="Picture 8" descr="C:\Users\sue33\AppData\Local\Microsoft\Windows\Temporary Internet Files\Content.IE5\PPODBJT2\MC900333142[1].wmf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8039"/>
          <a:stretch/>
        </p:blipFill>
        <p:spPr bwMode="auto">
          <a:xfrm rot="20815848">
            <a:off x="3601929" y="1679626"/>
            <a:ext cx="1879501" cy="1719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56" name="Gerade Verbindung mit Pfeil 355"/>
          <p:cNvCxnSpPr/>
          <p:nvPr/>
        </p:nvCxnSpPr>
        <p:spPr>
          <a:xfrm>
            <a:off x="3891273" y="4212077"/>
            <a:ext cx="1096406" cy="1198485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9" name="Gerade Verbindung mit Pfeil 338"/>
          <p:cNvCxnSpPr/>
          <p:nvPr/>
        </p:nvCxnSpPr>
        <p:spPr>
          <a:xfrm>
            <a:off x="1864565" y="1963300"/>
            <a:ext cx="1334803" cy="1395083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4" name="Gerade Verbindung mit Pfeil 353"/>
          <p:cNvCxnSpPr/>
          <p:nvPr/>
        </p:nvCxnSpPr>
        <p:spPr>
          <a:xfrm>
            <a:off x="2167826" y="2041122"/>
            <a:ext cx="1164899" cy="1258181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7" name="Gerade Verbindung mit Pfeil 356"/>
          <p:cNvCxnSpPr/>
          <p:nvPr/>
        </p:nvCxnSpPr>
        <p:spPr>
          <a:xfrm>
            <a:off x="2380150" y="2041122"/>
            <a:ext cx="1096406" cy="1198485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" name="Rectangle 2"/>
          <p:cNvSpPr>
            <a:spLocks noGrp="1"/>
          </p:cNvSpPr>
          <p:nvPr>
            <p:ph type="title" idx="4294967295"/>
          </p:nvPr>
        </p:nvSpPr>
        <p:spPr>
          <a:xfrm>
            <a:off x="1780162" y="58738"/>
            <a:ext cx="6575898" cy="561975"/>
          </a:xfrm>
        </p:spPr>
        <p:txBody>
          <a:bodyPr/>
          <a:lstStyle/>
          <a:p>
            <a:r>
              <a:rPr lang="de-DE" altLang="de-DE" sz="2000" b="1" dirty="0" smtClean="0">
                <a:solidFill>
                  <a:schemeClr val="bg1"/>
                </a:solidFill>
              </a:rPr>
              <a:t>Maßnahmenkategorien Fließgewässer</a:t>
            </a:r>
          </a:p>
        </p:txBody>
      </p:sp>
    </p:spTree>
    <p:extLst>
      <p:ext uri="{BB962C8B-B14F-4D97-AF65-F5344CB8AC3E}">
        <p14:creationId xmlns:p14="http://schemas.microsoft.com/office/powerpoint/2010/main" val="3428835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" grpId="0" animBg="1"/>
      <p:bldP spid="23" grpId="0" animBg="1"/>
      <p:bldP spid="8" grpId="0"/>
      <p:bldP spid="9" grpId="0"/>
      <p:bldP spid="41" grpId="0" animBg="1"/>
      <p:bldP spid="227" grpId="0" animBg="1"/>
      <p:bldP spid="217" grpId="0"/>
      <p:bldP spid="22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hteck 1"/>
          <p:cNvSpPr>
            <a:spLocks noChangeArrowheads="1"/>
          </p:cNvSpPr>
          <p:nvPr/>
        </p:nvSpPr>
        <p:spPr bwMode="auto">
          <a:xfrm>
            <a:off x="0" y="760949"/>
            <a:ext cx="914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Aft>
                <a:spcPts val="1200"/>
              </a:spcAft>
            </a:pPr>
            <a:r>
              <a:rPr lang="de-DE" altLang="de-DE" b="1" dirty="0" smtClean="0"/>
              <a:t>Maßnahmen </a:t>
            </a:r>
            <a:r>
              <a:rPr lang="de-DE" altLang="de-DE" b="1" dirty="0"/>
              <a:t>zur Verbesserung der Gewässermorphologie</a:t>
            </a:r>
          </a:p>
        </p:txBody>
      </p:sp>
      <p:sp>
        <p:nvSpPr>
          <p:cNvPr id="3" name="Rechteck 2"/>
          <p:cNvSpPr/>
          <p:nvPr/>
        </p:nvSpPr>
        <p:spPr>
          <a:xfrm>
            <a:off x="515566" y="1305213"/>
            <a:ext cx="8287966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de-DE" sz="1600" b="1" dirty="0" smtClean="0">
                <a:solidFill>
                  <a:srgbClr val="002060"/>
                </a:solidFill>
              </a:rPr>
              <a:t>Maßnahme </a:t>
            </a:r>
            <a:r>
              <a:rPr lang="de-DE" sz="1600" b="1" dirty="0">
                <a:solidFill>
                  <a:srgbClr val="002060"/>
                </a:solidFill>
              </a:rPr>
              <a:t>(73_05</a:t>
            </a:r>
            <a:r>
              <a:rPr lang="de-DE" sz="1600" b="1" dirty="0" smtClean="0">
                <a:solidFill>
                  <a:srgbClr val="002060"/>
                </a:solidFill>
              </a:rPr>
              <a:t>):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de-DE" sz="1600" b="1" dirty="0" smtClean="0">
                <a:solidFill>
                  <a:srgbClr val="002060"/>
                </a:solidFill>
              </a:rPr>
              <a:t>„Initialpflanzungen eines </a:t>
            </a:r>
            <a:r>
              <a:rPr lang="de-DE" sz="1600" b="1" dirty="0">
                <a:solidFill>
                  <a:srgbClr val="002060"/>
                </a:solidFill>
              </a:rPr>
              <a:t>standortheimischen </a:t>
            </a:r>
            <a:r>
              <a:rPr lang="de-DE" sz="1600" b="1" dirty="0" smtClean="0">
                <a:solidFill>
                  <a:srgbClr val="002060"/>
                </a:solidFill>
              </a:rPr>
              <a:t>Gehölzsaumes“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de-DE" sz="1600" b="1" dirty="0">
              <a:solidFill>
                <a:srgbClr val="002060"/>
              </a:solidFill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de-DE" sz="1600" b="1" dirty="0">
                <a:solidFill>
                  <a:srgbClr val="002060"/>
                </a:solidFill>
              </a:rPr>
              <a:t>Planung bei: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de-DE" sz="1600" dirty="0" smtClean="0">
                <a:solidFill>
                  <a:srgbClr val="002060"/>
                </a:solidFill>
              </a:rPr>
              <a:t>Gewässern ohne beschattende und Struktur gebende Gehölze und entsprechendem Strukturdefizit</a:t>
            </a:r>
            <a:endParaRPr lang="de-DE" sz="1600" dirty="0">
              <a:solidFill>
                <a:srgbClr val="002060"/>
              </a:solidFill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de-DE" sz="1600" b="1" dirty="0">
              <a:solidFill>
                <a:srgbClr val="002060"/>
              </a:solidFill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de-DE" sz="1600" b="1" dirty="0">
                <a:solidFill>
                  <a:srgbClr val="002060"/>
                </a:solidFill>
              </a:rPr>
              <a:t>Ziel</a:t>
            </a:r>
            <a:r>
              <a:rPr lang="de-DE" sz="1600" b="1" dirty="0" smtClean="0">
                <a:solidFill>
                  <a:srgbClr val="002060"/>
                </a:solidFill>
              </a:rPr>
              <a:t>:</a:t>
            </a: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600" dirty="0" smtClean="0">
                <a:solidFill>
                  <a:srgbClr val="002060"/>
                </a:solidFill>
              </a:rPr>
              <a:t>Beschattung des Gewässer, dadurch Verminderung des Pflanzenaufwuchses und des Unterhaltungsaufwandes, Erhöhung des </a:t>
            </a:r>
            <a:r>
              <a:rPr lang="de-DE" sz="1600" smtClean="0">
                <a:solidFill>
                  <a:srgbClr val="002060"/>
                </a:solidFill>
              </a:rPr>
              <a:t>Sauerstoffgehaltes </a:t>
            </a:r>
            <a:endParaRPr lang="de-DE" sz="1600" dirty="0" smtClean="0">
              <a:solidFill>
                <a:srgbClr val="002060"/>
              </a:solidFill>
            </a:endParaRP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600" dirty="0" smtClean="0">
                <a:solidFill>
                  <a:srgbClr val="002060"/>
                </a:solidFill>
              </a:rPr>
              <a:t>Strukturanreicherung und Schaffung von Lebensräumen                                                   (Wurzelfilz und Wurzelunterstände als Lebensraum der Mittelwasserzone, Totholz als wichtiges Lebensraumelement für Insekten, Fische, Mollusken im Ufer- und Sohlbereich)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de-DE" sz="1600" b="1" dirty="0">
              <a:solidFill>
                <a:srgbClr val="002060"/>
              </a:solidFill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de-DE" sz="1600" b="1" dirty="0">
              <a:solidFill>
                <a:srgbClr val="002060"/>
              </a:solidFill>
            </a:endParaRPr>
          </a:p>
        </p:txBody>
      </p:sp>
      <p:sp>
        <p:nvSpPr>
          <p:cNvPr id="6" name="Rectangle 2"/>
          <p:cNvSpPr>
            <a:spLocks noGrp="1"/>
          </p:cNvSpPr>
          <p:nvPr>
            <p:ph type="title" idx="4294967295"/>
          </p:nvPr>
        </p:nvSpPr>
        <p:spPr>
          <a:xfrm>
            <a:off x="1780162" y="58738"/>
            <a:ext cx="6575898" cy="561975"/>
          </a:xfrm>
        </p:spPr>
        <p:txBody>
          <a:bodyPr/>
          <a:lstStyle/>
          <a:p>
            <a:r>
              <a:rPr lang="de-DE" altLang="de-DE" sz="2000" b="1" dirty="0" smtClean="0">
                <a:solidFill>
                  <a:schemeClr val="bg1"/>
                </a:solidFill>
              </a:rPr>
              <a:t>Maßnahmenkategorien Fließgewässer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89109" y="1511689"/>
            <a:ext cx="876300" cy="517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4106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hteck 1"/>
          <p:cNvSpPr>
            <a:spLocks noChangeArrowheads="1"/>
          </p:cNvSpPr>
          <p:nvPr/>
        </p:nvSpPr>
        <p:spPr bwMode="auto">
          <a:xfrm>
            <a:off x="0" y="760949"/>
            <a:ext cx="914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Aft>
                <a:spcPts val="1200"/>
              </a:spcAft>
            </a:pPr>
            <a:r>
              <a:rPr lang="de-DE" altLang="de-DE" b="1" dirty="0" smtClean="0"/>
              <a:t>Maßnahmen </a:t>
            </a:r>
            <a:r>
              <a:rPr lang="de-DE" altLang="de-DE" b="1" dirty="0"/>
              <a:t>zur Verbesserung der Gewässermorphologie</a:t>
            </a:r>
          </a:p>
        </p:txBody>
      </p:sp>
      <p:sp>
        <p:nvSpPr>
          <p:cNvPr id="4" name="Rechteck 3"/>
          <p:cNvSpPr/>
          <p:nvPr/>
        </p:nvSpPr>
        <p:spPr>
          <a:xfrm>
            <a:off x="513726" y="1459170"/>
            <a:ext cx="836577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800" b="1" dirty="0" smtClean="0"/>
              <a:t>Bei der Initialpflanzung von standortheimischen Gehölzen zu beachten:</a:t>
            </a:r>
          </a:p>
          <a:p>
            <a:endParaRPr lang="de-DE" sz="1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dirty="0" smtClean="0"/>
              <a:t>Wechsel von besonnten und beschatteten Gewässerabschnitten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dirty="0" smtClean="0"/>
              <a:t>Pflanzung wechselweise bis in die Mittelwasserzone und auf die Böschungen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dirty="0"/>
              <a:t>standort- und </a:t>
            </a:r>
            <a:r>
              <a:rPr lang="de-DE" sz="1800" dirty="0" smtClean="0"/>
              <a:t>gebietsheimische Gehölze</a:t>
            </a:r>
            <a:endParaRPr lang="de-DE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dirty="0"/>
              <a:t>v</a:t>
            </a:r>
            <a:r>
              <a:rPr lang="de-DE" sz="1800" dirty="0" smtClean="0"/>
              <a:t>erschiedene Gehölzarten (Erle, Weide, Ulme, Esche, Hasel, Schlehe, Weißdorn)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dirty="0" smtClean="0"/>
              <a:t>truppweise Pflanzung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dirty="0" smtClean="0"/>
              <a:t>Ggf. Zaunschutz Biber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1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1800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84"/>
          <a:stretch/>
        </p:blipFill>
        <p:spPr bwMode="auto">
          <a:xfrm>
            <a:off x="6126148" y="3219570"/>
            <a:ext cx="2646341" cy="3541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DD9E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6456920" y="5643152"/>
            <a:ext cx="197697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u="sng" dirty="0" smtClean="0">
                <a:solidFill>
                  <a:schemeClr val="bg1"/>
                </a:solidFill>
              </a:rPr>
              <a:t>so nicht:  </a:t>
            </a:r>
          </a:p>
          <a:p>
            <a:pPr algn="ctr"/>
            <a:r>
              <a:rPr lang="de-DE" sz="1400" b="1" dirty="0" smtClean="0">
                <a:solidFill>
                  <a:schemeClr val="bg1"/>
                </a:solidFill>
              </a:rPr>
              <a:t>„Grünverrohrung“ am </a:t>
            </a:r>
            <a:r>
              <a:rPr lang="de-DE" sz="1400" b="1" dirty="0" err="1" smtClean="0">
                <a:solidFill>
                  <a:schemeClr val="bg1"/>
                </a:solidFill>
              </a:rPr>
              <a:t>Döllnfließ</a:t>
            </a:r>
            <a:r>
              <a:rPr lang="de-DE" sz="1400" b="1" dirty="0" smtClean="0">
                <a:solidFill>
                  <a:schemeClr val="bg1"/>
                </a:solidFill>
              </a:rPr>
              <a:t> zwischen Kappe und </a:t>
            </a:r>
            <a:r>
              <a:rPr lang="de-DE" sz="1400" b="1" dirty="0" err="1" smtClean="0">
                <a:solidFill>
                  <a:schemeClr val="bg1"/>
                </a:solidFill>
              </a:rPr>
              <a:t>Krewelin</a:t>
            </a: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2" name="Freihandform 1"/>
          <p:cNvSpPr/>
          <p:nvPr/>
        </p:nvSpPr>
        <p:spPr>
          <a:xfrm>
            <a:off x="243191" y="4163438"/>
            <a:ext cx="5535039" cy="2441643"/>
          </a:xfrm>
          <a:custGeom>
            <a:avLst/>
            <a:gdLst>
              <a:gd name="connsiteX0" fmla="*/ 0 w 5535039"/>
              <a:gd name="connsiteY0" fmla="*/ 2441643 h 2441643"/>
              <a:gd name="connsiteX1" fmla="*/ 389107 w 5535039"/>
              <a:gd name="connsiteY1" fmla="*/ 2081719 h 2441643"/>
              <a:gd name="connsiteX2" fmla="*/ 1070043 w 5535039"/>
              <a:gd name="connsiteY2" fmla="*/ 2110902 h 2441643"/>
              <a:gd name="connsiteX3" fmla="*/ 1605064 w 5535039"/>
              <a:gd name="connsiteY3" fmla="*/ 1848256 h 2441643"/>
              <a:gd name="connsiteX4" fmla="*/ 1731524 w 5535039"/>
              <a:gd name="connsiteY4" fmla="*/ 1157592 h 2441643"/>
              <a:gd name="connsiteX5" fmla="*/ 2324911 w 5535039"/>
              <a:gd name="connsiteY5" fmla="*/ 1040860 h 2441643"/>
              <a:gd name="connsiteX6" fmla="*/ 3297677 w 5535039"/>
              <a:gd name="connsiteY6" fmla="*/ 1118681 h 2441643"/>
              <a:gd name="connsiteX7" fmla="*/ 3861881 w 5535039"/>
              <a:gd name="connsiteY7" fmla="*/ 953311 h 2441643"/>
              <a:gd name="connsiteX8" fmla="*/ 4192622 w 5535039"/>
              <a:gd name="connsiteY8" fmla="*/ 369651 h 2441643"/>
              <a:gd name="connsiteX9" fmla="*/ 4961107 w 5535039"/>
              <a:gd name="connsiteY9" fmla="*/ 447473 h 2441643"/>
              <a:gd name="connsiteX10" fmla="*/ 5535039 w 5535039"/>
              <a:gd name="connsiteY10" fmla="*/ 0 h 2441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535039" h="2441643">
                <a:moveTo>
                  <a:pt x="0" y="2441643"/>
                </a:moveTo>
                <a:cubicBezTo>
                  <a:pt x="105383" y="2289242"/>
                  <a:pt x="210767" y="2136842"/>
                  <a:pt x="389107" y="2081719"/>
                </a:cubicBezTo>
                <a:cubicBezTo>
                  <a:pt x="567448" y="2026595"/>
                  <a:pt x="867383" y="2149813"/>
                  <a:pt x="1070043" y="2110902"/>
                </a:cubicBezTo>
                <a:cubicBezTo>
                  <a:pt x="1272703" y="2071991"/>
                  <a:pt x="1494817" y="2007141"/>
                  <a:pt x="1605064" y="1848256"/>
                </a:cubicBezTo>
                <a:cubicBezTo>
                  <a:pt x="1715311" y="1689371"/>
                  <a:pt x="1611550" y="1292158"/>
                  <a:pt x="1731524" y="1157592"/>
                </a:cubicBezTo>
                <a:cubicBezTo>
                  <a:pt x="1851498" y="1023026"/>
                  <a:pt x="2063886" y="1047345"/>
                  <a:pt x="2324911" y="1040860"/>
                </a:cubicBezTo>
                <a:cubicBezTo>
                  <a:pt x="2585936" y="1034375"/>
                  <a:pt x="3041515" y="1133272"/>
                  <a:pt x="3297677" y="1118681"/>
                </a:cubicBezTo>
                <a:cubicBezTo>
                  <a:pt x="3553839" y="1104090"/>
                  <a:pt x="3712724" y="1078149"/>
                  <a:pt x="3861881" y="953311"/>
                </a:cubicBezTo>
                <a:cubicBezTo>
                  <a:pt x="4011039" y="828473"/>
                  <a:pt x="4009418" y="453957"/>
                  <a:pt x="4192622" y="369651"/>
                </a:cubicBezTo>
                <a:cubicBezTo>
                  <a:pt x="4375826" y="285345"/>
                  <a:pt x="4737371" y="509081"/>
                  <a:pt x="4961107" y="447473"/>
                </a:cubicBezTo>
                <a:cubicBezTo>
                  <a:pt x="5184843" y="385865"/>
                  <a:pt x="5359941" y="192932"/>
                  <a:pt x="5535039" y="0"/>
                </a:cubicBezTo>
              </a:path>
            </a:pathLst>
          </a:custGeom>
          <a:noFill/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Wolke 10"/>
          <p:cNvSpPr/>
          <p:nvPr/>
        </p:nvSpPr>
        <p:spPr bwMode="auto">
          <a:xfrm rot="10591956">
            <a:off x="3681991" y="4926246"/>
            <a:ext cx="282911" cy="225986"/>
          </a:xfrm>
          <a:prstGeom prst="cloud">
            <a:avLst/>
          </a:prstGeom>
          <a:solidFill>
            <a:srgbClr val="6982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2" name="Wolke 11"/>
          <p:cNvSpPr/>
          <p:nvPr/>
        </p:nvSpPr>
        <p:spPr bwMode="auto">
          <a:xfrm rot="10023001">
            <a:off x="3899147" y="4814677"/>
            <a:ext cx="273911" cy="318698"/>
          </a:xfrm>
          <a:prstGeom prst="cloud">
            <a:avLst/>
          </a:prstGeom>
          <a:solidFill>
            <a:srgbClr val="88A9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3" name="Wolke 12"/>
          <p:cNvSpPr/>
          <p:nvPr/>
        </p:nvSpPr>
        <p:spPr bwMode="auto">
          <a:xfrm rot="13156274">
            <a:off x="3697380" y="5116287"/>
            <a:ext cx="147576" cy="122050"/>
          </a:xfrm>
          <a:prstGeom prst="clou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4" name="Wolke 13"/>
          <p:cNvSpPr/>
          <p:nvPr/>
        </p:nvSpPr>
        <p:spPr bwMode="auto">
          <a:xfrm rot="10591956">
            <a:off x="4417128" y="4518283"/>
            <a:ext cx="221528" cy="208844"/>
          </a:xfrm>
          <a:prstGeom prst="cloud">
            <a:avLst/>
          </a:prstGeom>
          <a:solidFill>
            <a:srgbClr val="6982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5" name="Wolke 14"/>
          <p:cNvSpPr/>
          <p:nvPr/>
        </p:nvSpPr>
        <p:spPr bwMode="auto">
          <a:xfrm rot="10023001">
            <a:off x="5194952" y="4230796"/>
            <a:ext cx="273911" cy="318698"/>
          </a:xfrm>
          <a:prstGeom prst="cloud">
            <a:avLst/>
          </a:prstGeom>
          <a:solidFill>
            <a:srgbClr val="88A9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6" name="Wolke 15"/>
          <p:cNvSpPr/>
          <p:nvPr/>
        </p:nvSpPr>
        <p:spPr bwMode="auto">
          <a:xfrm rot="13156274">
            <a:off x="4593964" y="4640832"/>
            <a:ext cx="147576" cy="122050"/>
          </a:xfrm>
          <a:prstGeom prst="clou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7" name="Wolke 16"/>
          <p:cNvSpPr/>
          <p:nvPr/>
        </p:nvSpPr>
        <p:spPr bwMode="auto">
          <a:xfrm rot="10591956">
            <a:off x="1934918" y="5349269"/>
            <a:ext cx="221528" cy="208844"/>
          </a:xfrm>
          <a:prstGeom prst="cloud">
            <a:avLst/>
          </a:prstGeom>
          <a:solidFill>
            <a:srgbClr val="6982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8" name="Wolke 17"/>
          <p:cNvSpPr/>
          <p:nvPr/>
        </p:nvSpPr>
        <p:spPr bwMode="auto">
          <a:xfrm rot="10023001">
            <a:off x="2122112" y="5183169"/>
            <a:ext cx="273911" cy="318698"/>
          </a:xfrm>
          <a:prstGeom prst="cloud">
            <a:avLst/>
          </a:prstGeom>
          <a:solidFill>
            <a:srgbClr val="88A9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9" name="Wolke 18"/>
          <p:cNvSpPr/>
          <p:nvPr/>
        </p:nvSpPr>
        <p:spPr bwMode="auto">
          <a:xfrm rot="13156274">
            <a:off x="2042120" y="5558835"/>
            <a:ext cx="211406" cy="211990"/>
          </a:xfrm>
          <a:prstGeom prst="clou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0" name="Wolke 19"/>
          <p:cNvSpPr/>
          <p:nvPr/>
        </p:nvSpPr>
        <p:spPr bwMode="auto">
          <a:xfrm rot="10591956">
            <a:off x="1124449" y="5665943"/>
            <a:ext cx="349772" cy="469852"/>
          </a:xfrm>
          <a:prstGeom prst="cloud">
            <a:avLst/>
          </a:prstGeom>
          <a:solidFill>
            <a:srgbClr val="6982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1" name="Wolke 20"/>
          <p:cNvSpPr/>
          <p:nvPr/>
        </p:nvSpPr>
        <p:spPr bwMode="auto">
          <a:xfrm rot="10023001">
            <a:off x="1348147" y="5690336"/>
            <a:ext cx="255953" cy="249562"/>
          </a:xfrm>
          <a:prstGeom prst="cloud">
            <a:avLst/>
          </a:prstGeom>
          <a:solidFill>
            <a:srgbClr val="88A9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2" name="Wolke 21"/>
          <p:cNvSpPr/>
          <p:nvPr/>
        </p:nvSpPr>
        <p:spPr bwMode="auto">
          <a:xfrm rot="13156274">
            <a:off x="1403342" y="6122354"/>
            <a:ext cx="147576" cy="122050"/>
          </a:xfrm>
          <a:prstGeom prst="clou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3" name="Wolke 22"/>
          <p:cNvSpPr/>
          <p:nvPr/>
        </p:nvSpPr>
        <p:spPr bwMode="auto">
          <a:xfrm rot="10023001">
            <a:off x="2773721" y="4739683"/>
            <a:ext cx="444545" cy="496477"/>
          </a:xfrm>
          <a:prstGeom prst="cloud">
            <a:avLst/>
          </a:prstGeom>
          <a:solidFill>
            <a:srgbClr val="88A9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4" name="Wolke 23"/>
          <p:cNvSpPr/>
          <p:nvPr/>
        </p:nvSpPr>
        <p:spPr bwMode="auto">
          <a:xfrm rot="10591956">
            <a:off x="2936138" y="5376410"/>
            <a:ext cx="221528" cy="208844"/>
          </a:xfrm>
          <a:prstGeom prst="cloud">
            <a:avLst/>
          </a:prstGeom>
          <a:solidFill>
            <a:srgbClr val="6982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5" name="Wolke 24"/>
          <p:cNvSpPr/>
          <p:nvPr/>
        </p:nvSpPr>
        <p:spPr bwMode="auto">
          <a:xfrm rot="13156274">
            <a:off x="3089991" y="5298715"/>
            <a:ext cx="147576" cy="122050"/>
          </a:xfrm>
          <a:prstGeom prst="clou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6" name="Wolke 25"/>
          <p:cNvSpPr/>
          <p:nvPr/>
        </p:nvSpPr>
        <p:spPr bwMode="auto">
          <a:xfrm rot="13156274">
            <a:off x="1555742" y="5846722"/>
            <a:ext cx="147576" cy="122050"/>
          </a:xfrm>
          <a:prstGeom prst="clou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7" name="Wolke 26"/>
          <p:cNvSpPr/>
          <p:nvPr/>
        </p:nvSpPr>
        <p:spPr bwMode="auto">
          <a:xfrm rot="10591956">
            <a:off x="1519875" y="5948770"/>
            <a:ext cx="221528" cy="208844"/>
          </a:xfrm>
          <a:prstGeom prst="cloud">
            <a:avLst/>
          </a:prstGeom>
          <a:solidFill>
            <a:srgbClr val="6982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8" name="Wolke 27"/>
          <p:cNvSpPr/>
          <p:nvPr/>
        </p:nvSpPr>
        <p:spPr bwMode="auto">
          <a:xfrm rot="10591956">
            <a:off x="245639" y="6470068"/>
            <a:ext cx="221528" cy="208844"/>
          </a:xfrm>
          <a:prstGeom prst="cloud">
            <a:avLst/>
          </a:prstGeom>
          <a:solidFill>
            <a:srgbClr val="6982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9" name="Wolke 28"/>
          <p:cNvSpPr/>
          <p:nvPr/>
        </p:nvSpPr>
        <p:spPr bwMode="auto">
          <a:xfrm rot="10023001">
            <a:off x="444975" y="6294478"/>
            <a:ext cx="345378" cy="435175"/>
          </a:xfrm>
          <a:prstGeom prst="cloud">
            <a:avLst/>
          </a:prstGeom>
          <a:solidFill>
            <a:srgbClr val="88A9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30" name="Wolke 29"/>
          <p:cNvSpPr/>
          <p:nvPr/>
        </p:nvSpPr>
        <p:spPr bwMode="auto">
          <a:xfrm rot="13156274">
            <a:off x="760935" y="6463272"/>
            <a:ext cx="147576" cy="122050"/>
          </a:xfrm>
          <a:prstGeom prst="clou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31" name="Rectangle 2"/>
          <p:cNvSpPr>
            <a:spLocks noGrp="1"/>
          </p:cNvSpPr>
          <p:nvPr>
            <p:ph type="title" idx="4294967295"/>
          </p:nvPr>
        </p:nvSpPr>
        <p:spPr>
          <a:xfrm>
            <a:off x="1780162" y="58738"/>
            <a:ext cx="6575898" cy="561975"/>
          </a:xfrm>
        </p:spPr>
        <p:txBody>
          <a:bodyPr/>
          <a:lstStyle/>
          <a:p>
            <a:r>
              <a:rPr lang="de-DE" altLang="de-DE" sz="2000" b="1" dirty="0" smtClean="0">
                <a:solidFill>
                  <a:schemeClr val="bg1"/>
                </a:solidFill>
              </a:rPr>
              <a:t>Maßnahmenkategorien Fließgewässer</a:t>
            </a:r>
          </a:p>
        </p:txBody>
      </p:sp>
    </p:spTree>
    <p:extLst>
      <p:ext uri="{BB962C8B-B14F-4D97-AF65-F5344CB8AC3E}">
        <p14:creationId xmlns:p14="http://schemas.microsoft.com/office/powerpoint/2010/main" val="3415303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hteck 1"/>
          <p:cNvSpPr>
            <a:spLocks noChangeArrowheads="1"/>
          </p:cNvSpPr>
          <p:nvPr/>
        </p:nvSpPr>
        <p:spPr bwMode="auto">
          <a:xfrm>
            <a:off x="2870200" y="760413"/>
            <a:ext cx="4572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Aft>
                <a:spcPts val="1200"/>
              </a:spcAft>
            </a:pPr>
            <a:r>
              <a:rPr lang="de-DE" altLang="de-DE" b="1"/>
              <a:t>Maßnahmen der Gewässerunterhaltung</a:t>
            </a:r>
          </a:p>
        </p:txBody>
      </p:sp>
      <p:sp>
        <p:nvSpPr>
          <p:cNvPr id="2" name="Rechteck 1"/>
          <p:cNvSpPr/>
          <p:nvPr/>
        </p:nvSpPr>
        <p:spPr>
          <a:xfrm>
            <a:off x="603115" y="1536813"/>
            <a:ext cx="8083686" cy="22026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A5002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de-DE" sz="1600" b="1" u="sng" dirty="0">
                <a:solidFill>
                  <a:srgbClr val="002060"/>
                </a:solidFill>
              </a:rPr>
              <a:t>Maßnahmen der Gewässerunterhaltung</a:t>
            </a:r>
          </a:p>
          <a:p>
            <a:pPr marL="171450" indent="-1714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600" b="1" dirty="0" err="1">
                <a:solidFill>
                  <a:srgbClr val="002060"/>
                </a:solidFill>
              </a:rPr>
              <a:t>Krautung</a:t>
            </a:r>
            <a:r>
              <a:rPr lang="de-DE" sz="1600" b="1" dirty="0">
                <a:solidFill>
                  <a:srgbClr val="002060"/>
                </a:solidFill>
              </a:rPr>
              <a:t> &amp; Böschungsmahd optimieren, Gewässerunterhaltungsplan des GUV anpassen / optimieren  (79_06, 79_08, 79_01</a:t>
            </a:r>
            <a:r>
              <a:rPr lang="de-DE" sz="1600" b="1" dirty="0" smtClean="0">
                <a:solidFill>
                  <a:srgbClr val="002060"/>
                </a:solidFill>
              </a:rPr>
              <a:t>)</a:t>
            </a:r>
          </a:p>
          <a:p>
            <a:pPr marL="171450" lvl="0" indent="-1714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altLang="de-DE" sz="1600" b="1" dirty="0">
                <a:solidFill>
                  <a:srgbClr val="002060"/>
                </a:solidFill>
                <a:cs typeface="Arial" charset="0"/>
              </a:rPr>
              <a:t>Keine Grundräumung (79_05</a:t>
            </a:r>
            <a:r>
              <a:rPr lang="de-DE" altLang="de-DE" sz="1600" b="1" dirty="0" smtClean="0">
                <a:solidFill>
                  <a:srgbClr val="002060"/>
                </a:solidFill>
                <a:cs typeface="Arial" charset="0"/>
              </a:rPr>
              <a:t>)</a:t>
            </a:r>
            <a:endParaRPr lang="de-DE" sz="1600" b="1" dirty="0" smtClean="0">
              <a:solidFill>
                <a:srgbClr val="002060"/>
              </a:solidFill>
            </a:endParaRPr>
          </a:p>
          <a:p>
            <a:pPr marL="171450" indent="-1714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600" b="1" dirty="0">
                <a:solidFill>
                  <a:srgbClr val="002060"/>
                </a:solidFill>
              </a:rPr>
              <a:t>fortgeschrittene Sohl- / Uferstrukturierung belassen / schützen (79_10</a:t>
            </a:r>
            <a:r>
              <a:rPr lang="de-DE" sz="1600" b="1" dirty="0" smtClean="0">
                <a:solidFill>
                  <a:srgbClr val="002060"/>
                </a:solidFill>
              </a:rPr>
              <a:t>)</a:t>
            </a:r>
            <a:endParaRPr lang="de-DE" sz="1600" b="1" dirty="0">
              <a:solidFill>
                <a:srgbClr val="002060"/>
              </a:solidFill>
            </a:endParaRPr>
          </a:p>
          <a:p>
            <a:pPr marL="171450" indent="-1714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de-DE" sz="1600" b="1" dirty="0" smtClean="0">
                <a:solidFill>
                  <a:srgbClr val="002060"/>
                </a:solidFill>
              </a:rPr>
              <a:t>sonstige </a:t>
            </a:r>
            <a:r>
              <a:rPr lang="de-DE" sz="1600" b="1" dirty="0">
                <a:solidFill>
                  <a:srgbClr val="002060"/>
                </a:solidFill>
              </a:rPr>
              <a:t>Maßnahme zur Anpassung / Optimierung der Gewässerunterhaltung (79_99</a:t>
            </a:r>
            <a:r>
              <a:rPr lang="de-DE" sz="1600" b="1" dirty="0" smtClean="0">
                <a:solidFill>
                  <a:srgbClr val="002060"/>
                </a:solidFill>
              </a:rPr>
              <a:t>)</a:t>
            </a:r>
          </a:p>
          <a:p>
            <a:pPr marL="171450" indent="-1714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de-DE" sz="1600" b="1" dirty="0">
              <a:solidFill>
                <a:srgbClr val="002060"/>
              </a:solidFill>
            </a:endParaRPr>
          </a:p>
        </p:txBody>
      </p:sp>
      <p:sp>
        <p:nvSpPr>
          <p:cNvPr id="5" name="Rectangle 2"/>
          <p:cNvSpPr>
            <a:spLocks noGrp="1"/>
          </p:cNvSpPr>
          <p:nvPr>
            <p:ph type="title" idx="4294967295"/>
          </p:nvPr>
        </p:nvSpPr>
        <p:spPr>
          <a:xfrm>
            <a:off x="1780162" y="58738"/>
            <a:ext cx="6575898" cy="561975"/>
          </a:xfrm>
        </p:spPr>
        <p:txBody>
          <a:bodyPr/>
          <a:lstStyle/>
          <a:p>
            <a:r>
              <a:rPr lang="de-DE" altLang="de-DE" sz="2000" b="1" dirty="0" smtClean="0">
                <a:solidFill>
                  <a:schemeClr val="bg1"/>
                </a:solidFill>
              </a:rPr>
              <a:t>Maßnahmenkategorien Fließgewässer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hteck 1"/>
          <p:cNvSpPr>
            <a:spLocks noChangeArrowheads="1"/>
          </p:cNvSpPr>
          <p:nvPr/>
        </p:nvSpPr>
        <p:spPr bwMode="auto">
          <a:xfrm>
            <a:off x="2870200" y="760413"/>
            <a:ext cx="4572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Aft>
                <a:spcPts val="1200"/>
              </a:spcAft>
            </a:pPr>
            <a:r>
              <a:rPr lang="de-DE" altLang="de-DE" b="1"/>
              <a:t>Maßnahmen der Gewässerunterhaltung</a:t>
            </a:r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629" y="4635316"/>
            <a:ext cx="2581511" cy="212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109" y="4696322"/>
            <a:ext cx="2524091" cy="207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/>
          <p:cNvSpPr/>
          <p:nvPr/>
        </p:nvSpPr>
        <p:spPr>
          <a:xfrm>
            <a:off x="375697" y="1263503"/>
            <a:ext cx="8388923" cy="3773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de-DE" sz="1600" b="1" dirty="0" smtClean="0">
                <a:solidFill>
                  <a:srgbClr val="002060"/>
                </a:solidFill>
              </a:rPr>
              <a:t>Maßnahme</a:t>
            </a:r>
            <a:r>
              <a:rPr lang="de-DE" sz="1600" b="1" dirty="0">
                <a:solidFill>
                  <a:srgbClr val="002060"/>
                </a:solidFill>
              </a:rPr>
              <a:t> (79_06, 79_08, 79_01</a:t>
            </a:r>
            <a:r>
              <a:rPr lang="de-DE" sz="1600" b="1" dirty="0" smtClean="0">
                <a:solidFill>
                  <a:srgbClr val="002060"/>
                </a:solidFill>
              </a:rPr>
              <a:t>):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de-DE" sz="1600" b="1" dirty="0" smtClean="0">
                <a:solidFill>
                  <a:srgbClr val="002060"/>
                </a:solidFill>
              </a:rPr>
              <a:t>„</a:t>
            </a:r>
            <a:r>
              <a:rPr lang="de-DE" sz="1600" b="1" dirty="0" err="1" smtClean="0">
                <a:solidFill>
                  <a:srgbClr val="002060"/>
                </a:solidFill>
              </a:rPr>
              <a:t>Krautung</a:t>
            </a:r>
            <a:r>
              <a:rPr lang="de-DE" sz="1600" b="1" dirty="0" smtClean="0">
                <a:solidFill>
                  <a:srgbClr val="002060"/>
                </a:solidFill>
              </a:rPr>
              <a:t> </a:t>
            </a:r>
            <a:r>
              <a:rPr lang="de-DE" sz="1600" b="1" dirty="0">
                <a:solidFill>
                  <a:srgbClr val="002060"/>
                </a:solidFill>
              </a:rPr>
              <a:t>&amp; Böschungsmahd optimieren, Gewässerunterhaltungsplan des GUV anpassen / </a:t>
            </a:r>
            <a:r>
              <a:rPr lang="de-DE" sz="1600" b="1" dirty="0" smtClean="0">
                <a:solidFill>
                  <a:srgbClr val="002060"/>
                </a:solidFill>
              </a:rPr>
              <a:t>optimieren“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de-DE" sz="1600" b="1" dirty="0" smtClean="0">
              <a:solidFill>
                <a:srgbClr val="002060"/>
              </a:solidFill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de-DE" sz="1600" b="1" dirty="0" smtClean="0">
                <a:solidFill>
                  <a:srgbClr val="002060"/>
                </a:solidFill>
              </a:rPr>
              <a:t>Planung </a:t>
            </a:r>
            <a:r>
              <a:rPr lang="de-DE" sz="1600" b="1" dirty="0">
                <a:solidFill>
                  <a:srgbClr val="002060"/>
                </a:solidFill>
              </a:rPr>
              <a:t>für: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de-DE" sz="1600" dirty="0" smtClean="0">
                <a:solidFill>
                  <a:srgbClr val="002060"/>
                </a:solidFill>
              </a:rPr>
              <a:t>Natürliche, erheblich veränderte und </a:t>
            </a:r>
            <a:r>
              <a:rPr lang="de-DE" sz="1600" dirty="0">
                <a:solidFill>
                  <a:srgbClr val="002060"/>
                </a:solidFill>
              </a:rPr>
              <a:t>künstliche </a:t>
            </a:r>
            <a:r>
              <a:rPr lang="de-DE" sz="1600" dirty="0" smtClean="0">
                <a:solidFill>
                  <a:srgbClr val="002060"/>
                </a:solidFill>
              </a:rPr>
              <a:t>Landesgewässer und Gewässer 2. Ordnung, die einer regelmäßigen Unterhaltung unterliegen (Grundlage: Gewässerunterhaltungsplan 2013)</a:t>
            </a:r>
            <a:endParaRPr lang="de-DE" sz="1600" dirty="0">
              <a:solidFill>
                <a:srgbClr val="002060"/>
              </a:solidFill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de-DE" sz="1600" b="1" dirty="0">
              <a:solidFill>
                <a:srgbClr val="002060"/>
              </a:solidFill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de-DE" sz="1600" b="1" dirty="0">
                <a:solidFill>
                  <a:srgbClr val="002060"/>
                </a:solidFill>
              </a:rPr>
              <a:t>Ziel</a:t>
            </a:r>
            <a:r>
              <a:rPr lang="de-DE" sz="1600" b="1" dirty="0" smtClean="0">
                <a:solidFill>
                  <a:srgbClr val="002060"/>
                </a:solidFill>
              </a:rPr>
              <a:t>: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de-DE" sz="1600" dirty="0" smtClean="0">
                <a:solidFill>
                  <a:srgbClr val="002060"/>
                </a:solidFill>
              </a:rPr>
              <a:t>Erhalt und Verbesserung des Gewässerstruktur, d.h. Strukturanreicherung der Sohle und der Ufer als Lebensraum für Gewässerorgansimen wie z.B. Fischen, Insektenlarven, Mollusken</a:t>
            </a:r>
            <a:endParaRPr lang="de-DE" sz="1600" dirty="0">
              <a:solidFill>
                <a:srgbClr val="002060"/>
              </a:solidFill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de-DE" sz="1600" b="1" dirty="0">
              <a:solidFill>
                <a:srgbClr val="002060"/>
              </a:solidFill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de-DE" sz="1600" b="1" dirty="0">
              <a:solidFill>
                <a:srgbClr val="00206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01050" y="4635316"/>
            <a:ext cx="2829360" cy="2139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>
            <a:spLocks noGrp="1"/>
          </p:cNvSpPr>
          <p:nvPr>
            <p:ph type="title" idx="4294967295"/>
          </p:nvPr>
        </p:nvSpPr>
        <p:spPr>
          <a:xfrm>
            <a:off x="1780162" y="58738"/>
            <a:ext cx="6575898" cy="561975"/>
          </a:xfrm>
        </p:spPr>
        <p:txBody>
          <a:bodyPr/>
          <a:lstStyle/>
          <a:p>
            <a:r>
              <a:rPr lang="de-DE" altLang="de-DE" sz="2000" b="1" dirty="0" smtClean="0">
                <a:solidFill>
                  <a:schemeClr val="bg1"/>
                </a:solidFill>
              </a:rPr>
              <a:t>Maßnahmenkategorien Fließgewässer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8154" y="1850100"/>
            <a:ext cx="938381" cy="481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2853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hteck 1"/>
          <p:cNvSpPr>
            <a:spLocks noChangeArrowheads="1"/>
          </p:cNvSpPr>
          <p:nvPr/>
        </p:nvSpPr>
        <p:spPr bwMode="auto">
          <a:xfrm>
            <a:off x="2879928" y="711773"/>
            <a:ext cx="4572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Aft>
                <a:spcPts val="1200"/>
              </a:spcAft>
            </a:pPr>
            <a:r>
              <a:rPr lang="de-DE" altLang="de-DE" b="1" dirty="0"/>
              <a:t>Maßnahmen der Gewässerunterhaltung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959371" y="1111823"/>
            <a:ext cx="83889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smtClean="0"/>
              <a:t>Vorschläge für eine stellenweise Verbesserung der Gewässerunterhaltung im Gebiet:</a:t>
            </a:r>
          </a:p>
          <a:p>
            <a:r>
              <a:rPr lang="de-DE" sz="1600" b="1" dirty="0" smtClean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600" dirty="0" smtClean="0"/>
              <a:t>Kraut und Mahd einseitig, möglichst wechselseitig, vorwiegend nördliche Böschung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600" dirty="0" err="1" smtClean="0"/>
              <a:t>Krautung</a:t>
            </a:r>
            <a:r>
              <a:rPr lang="de-DE" sz="1600" dirty="0" smtClean="0"/>
              <a:t> des Böschungsfußes möglichst umgehen (maximal einseitig),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600" dirty="0" smtClean="0"/>
              <a:t>mittelfristig Verwendung eines Kleintier schonenden Mäh-</a:t>
            </a:r>
            <a:r>
              <a:rPr lang="de-DE" sz="1600" dirty="0"/>
              <a:t>/</a:t>
            </a:r>
            <a:r>
              <a:rPr lang="de-DE" sz="1600" dirty="0" err="1"/>
              <a:t>Krautungsgerätes</a:t>
            </a:r>
            <a:r>
              <a:rPr lang="de-DE" sz="1600" dirty="0"/>
              <a:t>, z.B. Messerbalken mit </a:t>
            </a:r>
            <a:r>
              <a:rPr lang="de-DE" sz="1600" dirty="0" err="1"/>
              <a:t>Mähkorb</a:t>
            </a:r>
            <a:r>
              <a:rPr lang="de-DE" sz="1600" dirty="0"/>
              <a:t>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824" y="4513634"/>
            <a:ext cx="1758274" cy="2344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274" y="2715468"/>
            <a:ext cx="2545404" cy="1909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13250" y="2639842"/>
            <a:ext cx="2704289" cy="2028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3323" y="4698000"/>
            <a:ext cx="2880000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23323" y="2538000"/>
            <a:ext cx="1620000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42826" y="4697999"/>
            <a:ext cx="1620000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feld 11"/>
          <p:cNvSpPr txBox="1"/>
          <p:nvPr/>
        </p:nvSpPr>
        <p:spPr>
          <a:xfrm>
            <a:off x="117274" y="4200512"/>
            <a:ext cx="1147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 err="1" smtClean="0">
                <a:solidFill>
                  <a:schemeClr val="bg1"/>
                </a:solidFill>
              </a:rPr>
              <a:t>Mähkorb</a:t>
            </a:r>
            <a:endParaRPr lang="de-DE" sz="1200" b="1" dirty="0">
              <a:solidFill>
                <a:schemeClr val="bg1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3385435" y="4687818"/>
            <a:ext cx="1147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 smtClean="0">
                <a:solidFill>
                  <a:schemeClr val="bg1"/>
                </a:solidFill>
              </a:rPr>
              <a:t>Balkenmäher mit Bandharke</a:t>
            </a:r>
            <a:endParaRPr lang="de-DE" sz="1200" b="1" dirty="0">
              <a:solidFill>
                <a:schemeClr val="bg1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6313250" y="4217178"/>
            <a:ext cx="1352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 smtClean="0">
                <a:solidFill>
                  <a:schemeClr val="bg1"/>
                </a:solidFill>
              </a:rPr>
              <a:t>Schlegelmäher</a:t>
            </a:r>
            <a:endParaRPr lang="de-DE" sz="1200" b="1" dirty="0">
              <a:solidFill>
                <a:schemeClr val="bg1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7072549" y="4780150"/>
            <a:ext cx="1352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 smtClean="0">
                <a:solidFill>
                  <a:schemeClr val="bg1"/>
                </a:solidFill>
              </a:rPr>
              <a:t>Messerbalken des Mähbootes</a:t>
            </a:r>
            <a:endParaRPr lang="de-DE" sz="1200" b="1" dirty="0">
              <a:solidFill>
                <a:schemeClr val="bg1"/>
              </a:solidFill>
            </a:endParaRPr>
          </a:p>
        </p:txBody>
      </p:sp>
      <p:sp>
        <p:nvSpPr>
          <p:cNvPr id="15" name="Rectangle 2"/>
          <p:cNvSpPr>
            <a:spLocks noGrp="1"/>
          </p:cNvSpPr>
          <p:nvPr>
            <p:ph type="title" idx="4294967295"/>
          </p:nvPr>
        </p:nvSpPr>
        <p:spPr>
          <a:xfrm>
            <a:off x="1780162" y="58738"/>
            <a:ext cx="6575898" cy="561975"/>
          </a:xfrm>
        </p:spPr>
        <p:txBody>
          <a:bodyPr/>
          <a:lstStyle/>
          <a:p>
            <a:r>
              <a:rPr lang="de-DE" altLang="de-DE" sz="2000" b="1" dirty="0" smtClean="0">
                <a:solidFill>
                  <a:schemeClr val="bg1"/>
                </a:solidFill>
              </a:rPr>
              <a:t>Maßnahmenkategorien Fließgewässer</a:t>
            </a:r>
          </a:p>
        </p:txBody>
      </p:sp>
    </p:spTree>
    <p:extLst>
      <p:ext uri="{BB962C8B-B14F-4D97-AF65-F5344CB8AC3E}">
        <p14:creationId xmlns:p14="http://schemas.microsoft.com/office/powerpoint/2010/main" val="397593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/>
          </p:cNvSpPr>
          <p:nvPr>
            <p:ph type="title" idx="4294967295"/>
          </p:nvPr>
        </p:nvSpPr>
        <p:spPr>
          <a:xfrm>
            <a:off x="1225550" y="58738"/>
            <a:ext cx="7558088" cy="561975"/>
          </a:xfrm>
        </p:spPr>
        <p:txBody>
          <a:bodyPr/>
          <a:lstStyle/>
          <a:p>
            <a:r>
              <a:rPr lang="de-DE" altLang="de-DE" sz="2000" b="1" dirty="0" smtClean="0">
                <a:solidFill>
                  <a:schemeClr val="bg1"/>
                </a:solidFill>
              </a:rPr>
              <a:t>Grundlagen und Methode der Maßnahmenplanung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855663" y="1566863"/>
            <a:ext cx="7821612" cy="38100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de-DE" altLang="de-DE" sz="2400" b="1" dirty="0"/>
              <a:t>wesentliche Grundlagen der Maßnahmenplanung:</a:t>
            </a:r>
          </a:p>
          <a:p>
            <a:endParaRPr lang="de-DE" altLang="de-DE" b="1" dirty="0"/>
          </a:p>
          <a:p>
            <a:pPr>
              <a:lnSpc>
                <a:spcPct val="150000"/>
              </a:lnSpc>
              <a:buFontTx/>
              <a:buAutoNum type="arabicPeriod"/>
            </a:pPr>
            <a:r>
              <a:rPr lang="de-DE" altLang="de-DE" b="1" dirty="0"/>
              <a:t> Allgemeine Zielvorgaben der EU-WRRL (= Umweltziele)</a:t>
            </a:r>
          </a:p>
          <a:p>
            <a:pPr>
              <a:lnSpc>
                <a:spcPct val="150000"/>
              </a:lnSpc>
              <a:buFontTx/>
              <a:buAutoNum type="arabicPeriod"/>
            </a:pPr>
            <a:r>
              <a:rPr lang="de-DE" altLang="de-DE" b="1" dirty="0"/>
              <a:t> Konkrete Entwicklungsziele entsprechend Leitbild des Gewässers </a:t>
            </a:r>
          </a:p>
          <a:p>
            <a:pPr>
              <a:lnSpc>
                <a:spcPct val="150000"/>
              </a:lnSpc>
              <a:buFontTx/>
              <a:buAutoNum type="arabicPeriod"/>
            </a:pPr>
            <a:r>
              <a:rPr lang="de-DE" altLang="de-DE" b="1" dirty="0"/>
              <a:t> ermittelte Defizite</a:t>
            </a:r>
          </a:p>
          <a:p>
            <a:pPr>
              <a:lnSpc>
                <a:spcPct val="150000"/>
              </a:lnSpc>
              <a:buFontTx/>
              <a:buAutoNum type="arabicPeriod"/>
            </a:pPr>
            <a:r>
              <a:rPr lang="de-DE" altLang="de-DE" b="1" dirty="0"/>
              <a:t> Anforderungen anderer Fachplanungen </a:t>
            </a:r>
          </a:p>
          <a:p>
            <a:pPr>
              <a:lnSpc>
                <a:spcPct val="150000"/>
              </a:lnSpc>
              <a:buFontTx/>
              <a:buAutoNum type="arabicPeriod"/>
            </a:pPr>
            <a:r>
              <a:rPr lang="de-DE" altLang="de-DE" b="1" dirty="0"/>
              <a:t> (Kosten-)</a:t>
            </a:r>
            <a:r>
              <a:rPr lang="de-DE" altLang="de-DE" b="1" dirty="0" err="1"/>
              <a:t>effizienz</a:t>
            </a:r>
            <a:r>
              <a:rPr lang="de-DE" altLang="de-DE" b="1" dirty="0"/>
              <a:t> </a:t>
            </a:r>
          </a:p>
          <a:p>
            <a:pPr>
              <a:lnSpc>
                <a:spcPct val="150000"/>
              </a:lnSpc>
              <a:buFontTx/>
              <a:buAutoNum type="arabicPeriod"/>
            </a:pPr>
            <a:r>
              <a:rPr lang="de-DE" altLang="de-DE" b="1" dirty="0"/>
              <a:t> Umsetzbarkeit</a:t>
            </a:r>
          </a:p>
          <a:p>
            <a:pPr>
              <a:buFontTx/>
              <a:buAutoNum type="arabicPeriod"/>
            </a:pPr>
            <a:endParaRPr lang="de-DE" altLang="de-DE" b="1" dirty="0"/>
          </a:p>
        </p:txBody>
      </p:sp>
      <p:sp>
        <p:nvSpPr>
          <p:cNvPr id="5" name="Rechteck 4"/>
          <p:cNvSpPr/>
          <p:nvPr/>
        </p:nvSpPr>
        <p:spPr>
          <a:xfrm>
            <a:off x="855663" y="4114800"/>
            <a:ext cx="2870200" cy="944563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6" name="Pfeil nach rechts 5"/>
          <p:cNvSpPr/>
          <p:nvPr/>
        </p:nvSpPr>
        <p:spPr>
          <a:xfrm>
            <a:off x="4013200" y="4475163"/>
            <a:ext cx="754063" cy="242887"/>
          </a:xfrm>
          <a:prstGeom prst="rightArrow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54277" name="Textfeld 6"/>
          <p:cNvSpPr txBox="1">
            <a:spLocks noChangeArrowheads="1"/>
          </p:cNvSpPr>
          <p:nvPr/>
        </p:nvSpPr>
        <p:spPr bwMode="auto">
          <a:xfrm>
            <a:off x="5272088" y="4435475"/>
            <a:ext cx="16922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de-DE" altLang="de-DE" b="1" i="1"/>
              <a:t>Priorisierung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hteck 1"/>
          <p:cNvSpPr>
            <a:spLocks noChangeArrowheads="1"/>
          </p:cNvSpPr>
          <p:nvPr/>
        </p:nvSpPr>
        <p:spPr bwMode="auto">
          <a:xfrm>
            <a:off x="2870200" y="702045"/>
            <a:ext cx="4572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Aft>
                <a:spcPts val="1200"/>
              </a:spcAft>
            </a:pPr>
            <a:r>
              <a:rPr lang="de-DE" altLang="de-DE" b="1"/>
              <a:t>Maßnahmen der Gewässerunterhaltung</a:t>
            </a:r>
          </a:p>
        </p:txBody>
      </p:sp>
      <p:sp>
        <p:nvSpPr>
          <p:cNvPr id="2" name="Rechteck 1"/>
          <p:cNvSpPr/>
          <p:nvPr/>
        </p:nvSpPr>
        <p:spPr>
          <a:xfrm>
            <a:off x="496110" y="1387066"/>
            <a:ext cx="8424154" cy="3180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de-DE" sz="1600" b="1" dirty="0" smtClean="0">
                <a:solidFill>
                  <a:srgbClr val="002060"/>
                </a:solidFill>
              </a:rPr>
              <a:t>Maßnahme (79_99):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1600" b="1" dirty="0" smtClean="0">
                <a:solidFill>
                  <a:srgbClr val="002060"/>
                </a:solidFill>
              </a:rPr>
              <a:t>„sonstige </a:t>
            </a:r>
            <a:r>
              <a:rPr lang="de-DE" sz="1600" b="1" dirty="0">
                <a:solidFill>
                  <a:srgbClr val="002060"/>
                </a:solidFill>
              </a:rPr>
              <a:t>Maßnahme zur Anpassung / Optimierung der </a:t>
            </a:r>
            <a:r>
              <a:rPr lang="de-DE" sz="1600" b="1" dirty="0" smtClean="0">
                <a:solidFill>
                  <a:srgbClr val="002060"/>
                </a:solidFill>
              </a:rPr>
              <a:t>Gewässerunterhaltung“  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de-DE" sz="1600" b="1" dirty="0">
              <a:solidFill>
                <a:srgbClr val="002060"/>
              </a:solidFill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de-DE" sz="1600" b="1" dirty="0">
                <a:solidFill>
                  <a:srgbClr val="002060"/>
                </a:solidFill>
              </a:rPr>
              <a:t>Planung für: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de-DE" sz="1600" dirty="0" smtClean="0">
                <a:solidFill>
                  <a:srgbClr val="002060"/>
                </a:solidFill>
              </a:rPr>
              <a:t>schiffbare Bundeswasserstraßen, befahrbare Landesgewässer und Gewässer 2. Ordnung sowie sonstige, nicht unterhaltene Gewässer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de-DE" sz="1600" b="1" dirty="0">
              <a:solidFill>
                <a:srgbClr val="002060"/>
              </a:solidFill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de-DE" sz="1600" b="1" dirty="0">
                <a:solidFill>
                  <a:srgbClr val="002060"/>
                </a:solidFill>
              </a:rPr>
              <a:t>Ziel</a:t>
            </a:r>
            <a:r>
              <a:rPr lang="de-DE" sz="1600" b="1" dirty="0" smtClean="0">
                <a:solidFill>
                  <a:srgbClr val="002060"/>
                </a:solidFill>
              </a:rPr>
              <a:t>: </a:t>
            </a:r>
            <a:endParaRPr lang="de-DE" sz="1600" b="1" dirty="0">
              <a:solidFill>
                <a:srgbClr val="002060"/>
              </a:solidFill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1600" dirty="0">
                <a:solidFill>
                  <a:srgbClr val="002060"/>
                </a:solidFill>
              </a:rPr>
              <a:t>Erhalt und Verbesserung des Gewässerstruktur, d.h. Strukturanreicherung der Sohle und der Ufer als Lebensraum für Gewässerorgansimen wie z.B. Fischen, Insektenlarven, </a:t>
            </a:r>
            <a:r>
              <a:rPr lang="de-DE" sz="1600" dirty="0" smtClean="0">
                <a:solidFill>
                  <a:srgbClr val="002060"/>
                </a:solidFill>
              </a:rPr>
              <a:t>Mollusken</a:t>
            </a:r>
            <a:endParaRPr lang="de-DE" sz="1600" dirty="0">
              <a:solidFill>
                <a:srgbClr val="002060"/>
              </a:solidFill>
            </a:endParaRPr>
          </a:p>
        </p:txBody>
      </p:sp>
      <p:sp>
        <p:nvSpPr>
          <p:cNvPr id="5" name="Rectangle 2"/>
          <p:cNvSpPr>
            <a:spLocks noGrp="1"/>
          </p:cNvSpPr>
          <p:nvPr>
            <p:ph type="title" idx="4294967295"/>
          </p:nvPr>
        </p:nvSpPr>
        <p:spPr>
          <a:xfrm>
            <a:off x="1780162" y="58738"/>
            <a:ext cx="6575898" cy="561975"/>
          </a:xfrm>
        </p:spPr>
        <p:txBody>
          <a:bodyPr/>
          <a:lstStyle/>
          <a:p>
            <a:r>
              <a:rPr lang="de-DE" altLang="de-DE" sz="2000" b="1" dirty="0" smtClean="0">
                <a:solidFill>
                  <a:schemeClr val="bg1"/>
                </a:solidFill>
              </a:rPr>
              <a:t>Maßnahmenkategorien Fließgewässer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2200" y="1653702"/>
            <a:ext cx="938307" cy="45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247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8750" y="1102094"/>
            <a:ext cx="8826500" cy="572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01951" y="1302592"/>
            <a:ext cx="2923094" cy="1693527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8609" name="Rechteck 1"/>
          <p:cNvSpPr>
            <a:spLocks noChangeArrowheads="1"/>
          </p:cNvSpPr>
          <p:nvPr/>
        </p:nvSpPr>
        <p:spPr bwMode="auto">
          <a:xfrm>
            <a:off x="2870200" y="702045"/>
            <a:ext cx="4572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Aft>
                <a:spcPts val="1200"/>
              </a:spcAft>
            </a:pPr>
            <a:r>
              <a:rPr lang="de-DE" altLang="de-DE" b="1"/>
              <a:t>Maßnahmen der Gewässerunterhaltung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0771" y="1302592"/>
            <a:ext cx="2523045" cy="1693526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374515" y="5193450"/>
            <a:ext cx="8394970" cy="16004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 smtClean="0"/>
              <a:t>Beobachtende Gewässerunterhaltung an Bundeswasserstraßen:</a:t>
            </a:r>
            <a:endParaRPr lang="de-DE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smtClean="0"/>
              <a:t>Bedarfsweise punktuelle Beseitigung von Untiefen und Engstellen in der Fahrrinne durch z.B. Sedimentaushub, </a:t>
            </a:r>
            <a:r>
              <a:rPr lang="de-DE" sz="1600" dirty="0" err="1" smtClean="0"/>
              <a:t>Beseitgung</a:t>
            </a:r>
            <a:r>
              <a:rPr lang="de-DE" sz="1600" dirty="0" smtClean="0"/>
              <a:t> Totholz, </a:t>
            </a:r>
            <a:r>
              <a:rPr lang="de-DE" sz="1600" dirty="0" err="1" smtClean="0"/>
              <a:t>Röhrichtmahd</a:t>
            </a:r>
            <a:endParaRPr lang="de-DE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smtClean="0"/>
              <a:t>Belassen von Strukturelementen wie Totholz und Uferröhrichten in den Uferzonen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smtClean="0"/>
              <a:t>Bedarfsweise Erneuerung der Ufersicherung durch Unterwasserpfahlreihen möglichst mit </a:t>
            </a:r>
            <a:r>
              <a:rPr lang="de-DE" sz="1600" dirty="0" err="1" smtClean="0"/>
              <a:t>Sedimenthinterfüllung</a:t>
            </a:r>
            <a:r>
              <a:rPr lang="de-DE" sz="1600" dirty="0" smtClean="0"/>
              <a:t> </a:t>
            </a:r>
            <a:r>
              <a:rPr lang="de-DE" sz="1600" dirty="0"/>
              <a:t>oder </a:t>
            </a:r>
            <a:r>
              <a:rPr lang="de-DE" sz="1600" dirty="0" smtClean="0"/>
              <a:t>Unterwasserfaschinen zur Schaffung von Flachwasserbereichen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374514" y="4813354"/>
            <a:ext cx="25693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err="1" smtClean="0">
                <a:solidFill>
                  <a:schemeClr val="bg1"/>
                </a:solidFill>
              </a:rPr>
              <a:t>Lychener</a:t>
            </a:r>
            <a:r>
              <a:rPr lang="de-DE" sz="1400" b="1" dirty="0" smtClean="0">
                <a:solidFill>
                  <a:schemeClr val="bg1"/>
                </a:solidFill>
              </a:rPr>
              <a:t> Gewässer (</a:t>
            </a:r>
            <a:r>
              <a:rPr lang="de-DE" sz="1400" b="1" dirty="0" err="1" smtClean="0">
                <a:solidFill>
                  <a:schemeClr val="bg1"/>
                </a:solidFill>
              </a:rPr>
              <a:t>Woblitz</a:t>
            </a:r>
            <a:r>
              <a:rPr lang="de-DE" sz="1400" b="1" dirty="0" smtClean="0">
                <a:solidFill>
                  <a:schemeClr val="bg1"/>
                </a:solidFill>
              </a:rPr>
              <a:t>)</a:t>
            </a: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11" name="Rectangle 2"/>
          <p:cNvSpPr>
            <a:spLocks noGrp="1"/>
          </p:cNvSpPr>
          <p:nvPr>
            <p:ph type="title" idx="4294967295"/>
          </p:nvPr>
        </p:nvSpPr>
        <p:spPr>
          <a:xfrm>
            <a:off x="1780162" y="58738"/>
            <a:ext cx="6575898" cy="561975"/>
          </a:xfrm>
        </p:spPr>
        <p:txBody>
          <a:bodyPr/>
          <a:lstStyle/>
          <a:p>
            <a:r>
              <a:rPr lang="de-DE" altLang="de-DE" sz="2000" b="1" dirty="0" smtClean="0">
                <a:solidFill>
                  <a:schemeClr val="bg1"/>
                </a:solidFill>
              </a:rPr>
              <a:t>Maßnahmenkategorien Fließgewässer</a:t>
            </a:r>
          </a:p>
        </p:txBody>
      </p:sp>
    </p:spTree>
    <p:extLst>
      <p:ext uri="{BB962C8B-B14F-4D97-AF65-F5344CB8AC3E}">
        <p14:creationId xmlns:p14="http://schemas.microsoft.com/office/powerpoint/2010/main" val="1670628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9683" y="1031132"/>
            <a:ext cx="8785324" cy="5772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09" name="Rechteck 1"/>
          <p:cNvSpPr>
            <a:spLocks noChangeArrowheads="1"/>
          </p:cNvSpPr>
          <p:nvPr/>
        </p:nvSpPr>
        <p:spPr bwMode="auto">
          <a:xfrm>
            <a:off x="2870200" y="653405"/>
            <a:ext cx="4572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Aft>
                <a:spcPts val="1200"/>
              </a:spcAft>
            </a:pPr>
            <a:r>
              <a:rPr lang="de-DE" altLang="de-DE" b="1" dirty="0"/>
              <a:t>Maßnahmen der Gewässerunterhaltung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375132" y="5339374"/>
            <a:ext cx="8394970" cy="110799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 smtClean="0"/>
              <a:t>Beobachtende Gewässerunterhaltung an befahrbaren Landesgewässern:</a:t>
            </a:r>
            <a:endParaRPr lang="de-DE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smtClean="0"/>
              <a:t>Bedarfsweise punktuelle Beseitigung von Totholz in der Fahrrinne durch teilweises Beräumen von Totholz auf einer Breite von 2,0 bis max. 2,5 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smtClean="0"/>
              <a:t>Belassen von Strukturelementen wie Totholz und Uferröhrichten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375131" y="4936222"/>
            <a:ext cx="3029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err="1" smtClean="0">
                <a:solidFill>
                  <a:schemeClr val="bg1"/>
                </a:solidFill>
              </a:rPr>
              <a:t>Lychener</a:t>
            </a:r>
            <a:r>
              <a:rPr lang="de-DE" sz="1400" b="1" dirty="0" smtClean="0">
                <a:solidFill>
                  <a:schemeClr val="bg1"/>
                </a:solidFill>
              </a:rPr>
              <a:t> Gewässer (</a:t>
            </a:r>
            <a:r>
              <a:rPr lang="de-DE" sz="1400" b="1" dirty="0" err="1" smtClean="0">
                <a:solidFill>
                  <a:schemeClr val="bg1"/>
                </a:solidFill>
              </a:rPr>
              <a:t>Küstriner</a:t>
            </a:r>
            <a:r>
              <a:rPr lang="de-DE" sz="1400" b="1" dirty="0" smtClean="0">
                <a:solidFill>
                  <a:schemeClr val="bg1"/>
                </a:solidFill>
              </a:rPr>
              <a:t> Bach)</a:t>
            </a: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7" name="Rectangle 2"/>
          <p:cNvSpPr>
            <a:spLocks noGrp="1"/>
          </p:cNvSpPr>
          <p:nvPr>
            <p:ph type="title" idx="4294967295"/>
          </p:nvPr>
        </p:nvSpPr>
        <p:spPr>
          <a:xfrm>
            <a:off x="1780162" y="58738"/>
            <a:ext cx="6575898" cy="561975"/>
          </a:xfrm>
        </p:spPr>
        <p:txBody>
          <a:bodyPr/>
          <a:lstStyle/>
          <a:p>
            <a:r>
              <a:rPr lang="de-DE" altLang="de-DE" sz="2000" b="1" dirty="0" smtClean="0">
                <a:solidFill>
                  <a:schemeClr val="bg1"/>
                </a:solidFill>
              </a:rPr>
              <a:t>Maßnahmenkategorien Fließgewässer</a:t>
            </a:r>
          </a:p>
        </p:txBody>
      </p:sp>
    </p:spTree>
    <p:extLst>
      <p:ext uri="{BB962C8B-B14F-4D97-AF65-F5344CB8AC3E}">
        <p14:creationId xmlns:p14="http://schemas.microsoft.com/office/powerpoint/2010/main" val="527575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5094" y="1077424"/>
            <a:ext cx="8773933" cy="57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09" name="Rechteck 1"/>
          <p:cNvSpPr>
            <a:spLocks noChangeArrowheads="1"/>
          </p:cNvSpPr>
          <p:nvPr/>
        </p:nvSpPr>
        <p:spPr bwMode="auto">
          <a:xfrm>
            <a:off x="2870200" y="702045"/>
            <a:ext cx="4572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Aft>
                <a:spcPts val="1200"/>
              </a:spcAft>
            </a:pPr>
            <a:r>
              <a:rPr lang="de-DE" altLang="de-DE" b="1"/>
              <a:t>Maßnahmen der Gewässerunterhaltung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375132" y="5339374"/>
            <a:ext cx="8394970" cy="110799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 smtClean="0"/>
              <a:t>Beobachtende Gewässerunterhaltung an befahrbaren Gewässern 2. Ordnung:</a:t>
            </a:r>
            <a:endParaRPr lang="de-DE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smtClean="0"/>
              <a:t>Bedarfsweise punktuelle Beseitigung von Totholz in der Fahrrinne durch teilweises Beräumen von Totholz auf einer Breite von 2,0 bis max</a:t>
            </a:r>
            <a:r>
              <a:rPr lang="de-DE" sz="1600" dirty="0"/>
              <a:t>.</a:t>
            </a:r>
            <a:r>
              <a:rPr lang="de-DE" sz="1600" dirty="0" smtClean="0"/>
              <a:t> 2,5 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smtClean="0"/>
              <a:t>Belassen von Strukturelementen wie Totholz und Uferröhrichten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375130" y="4936222"/>
            <a:ext cx="24950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err="1" smtClean="0">
                <a:solidFill>
                  <a:schemeClr val="bg1"/>
                </a:solidFill>
              </a:rPr>
              <a:t>Knehdenfließ</a:t>
            </a:r>
            <a:r>
              <a:rPr lang="de-DE" sz="1400" b="1" dirty="0" smtClean="0">
                <a:solidFill>
                  <a:schemeClr val="bg1"/>
                </a:solidFill>
              </a:rPr>
              <a:t> (</a:t>
            </a:r>
            <a:r>
              <a:rPr lang="de-DE" sz="1400" b="1" dirty="0" err="1" smtClean="0">
                <a:solidFill>
                  <a:schemeClr val="bg1"/>
                </a:solidFill>
              </a:rPr>
              <a:t>Gleuenfließ</a:t>
            </a:r>
            <a:r>
              <a:rPr lang="de-DE" sz="1400" b="1" dirty="0" smtClean="0">
                <a:solidFill>
                  <a:schemeClr val="bg1"/>
                </a:solidFill>
              </a:rPr>
              <a:t>)</a:t>
            </a: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7" name="Rectangle 2"/>
          <p:cNvSpPr>
            <a:spLocks noGrp="1"/>
          </p:cNvSpPr>
          <p:nvPr>
            <p:ph type="title" idx="4294967295"/>
          </p:nvPr>
        </p:nvSpPr>
        <p:spPr>
          <a:xfrm>
            <a:off x="1780162" y="58738"/>
            <a:ext cx="6575898" cy="561975"/>
          </a:xfrm>
        </p:spPr>
        <p:txBody>
          <a:bodyPr/>
          <a:lstStyle/>
          <a:p>
            <a:r>
              <a:rPr lang="de-DE" altLang="de-DE" sz="2000" b="1" dirty="0" smtClean="0">
                <a:solidFill>
                  <a:schemeClr val="bg1"/>
                </a:solidFill>
              </a:rPr>
              <a:t>Maßnahmenkategorien Fließgewässer</a:t>
            </a:r>
          </a:p>
        </p:txBody>
      </p:sp>
    </p:spTree>
    <p:extLst>
      <p:ext uri="{BB962C8B-B14F-4D97-AF65-F5344CB8AC3E}">
        <p14:creationId xmlns:p14="http://schemas.microsoft.com/office/powerpoint/2010/main" val="370500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0743" y="1102094"/>
            <a:ext cx="8454604" cy="5651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09" name="Rechteck 1"/>
          <p:cNvSpPr>
            <a:spLocks noChangeArrowheads="1"/>
          </p:cNvSpPr>
          <p:nvPr/>
        </p:nvSpPr>
        <p:spPr bwMode="auto">
          <a:xfrm>
            <a:off x="2870200" y="702045"/>
            <a:ext cx="4572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Aft>
                <a:spcPts val="1200"/>
              </a:spcAft>
            </a:pPr>
            <a:r>
              <a:rPr lang="de-DE" altLang="de-DE" b="1"/>
              <a:t>Maßnahmen der Gewässerunterhaltung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361193" y="5343987"/>
            <a:ext cx="8394970" cy="113877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 smtClean="0"/>
              <a:t>Beobachtende Gewässerunterhaltung an nicht befahrbaren Gewässern ohne regelmäßige Gewässerunterhaltung (keine Nennung im Unterhaltungsplan 2013):</a:t>
            </a:r>
            <a:endParaRPr lang="de-DE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smtClean="0"/>
              <a:t>Belassen von Strukturelementen wie Totholz und Uferröhrichten in den Uferzonen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g</a:t>
            </a:r>
            <a:r>
              <a:rPr lang="de-DE" sz="1600" dirty="0" smtClean="0"/>
              <a:t>gf. bedarfsweise punktuelle Beräumung von Abflusshindernissen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770967" y="5001591"/>
            <a:ext cx="56395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err="1" smtClean="0">
                <a:solidFill>
                  <a:schemeClr val="bg1"/>
                </a:solidFill>
              </a:rPr>
              <a:t>Trebowseegraben</a:t>
            </a:r>
            <a:r>
              <a:rPr lang="de-DE" sz="1400" b="1" dirty="0">
                <a:solidFill>
                  <a:schemeClr val="bg1"/>
                </a:solidFill>
              </a:rPr>
              <a:t> </a:t>
            </a:r>
            <a:r>
              <a:rPr lang="de-DE" sz="1400" b="1" dirty="0" smtClean="0">
                <a:solidFill>
                  <a:schemeClr val="bg1"/>
                </a:solidFill>
              </a:rPr>
              <a:t>(Abschnitt im optimalen Zustand) </a:t>
            </a: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8" name="Rectangle 2"/>
          <p:cNvSpPr>
            <a:spLocks noGrp="1"/>
          </p:cNvSpPr>
          <p:nvPr>
            <p:ph type="title" idx="4294967295"/>
          </p:nvPr>
        </p:nvSpPr>
        <p:spPr>
          <a:xfrm>
            <a:off x="1780162" y="58738"/>
            <a:ext cx="6575898" cy="561975"/>
          </a:xfrm>
        </p:spPr>
        <p:txBody>
          <a:bodyPr/>
          <a:lstStyle/>
          <a:p>
            <a:r>
              <a:rPr lang="de-DE" altLang="de-DE" sz="2000" b="1" dirty="0" smtClean="0">
                <a:solidFill>
                  <a:schemeClr val="bg1"/>
                </a:solidFill>
              </a:rPr>
              <a:t>Maßnahmenkategorien Fließgewässer</a:t>
            </a:r>
          </a:p>
        </p:txBody>
      </p:sp>
    </p:spTree>
    <p:extLst>
      <p:ext uri="{BB962C8B-B14F-4D97-AF65-F5344CB8AC3E}">
        <p14:creationId xmlns:p14="http://schemas.microsoft.com/office/powerpoint/2010/main" val="3677504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hteck 1"/>
          <p:cNvSpPr>
            <a:spLocks noChangeArrowheads="1"/>
          </p:cNvSpPr>
          <p:nvPr/>
        </p:nvSpPr>
        <p:spPr bwMode="auto">
          <a:xfrm>
            <a:off x="0" y="839788"/>
            <a:ext cx="9144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Aft>
                <a:spcPts val="1200"/>
              </a:spcAft>
            </a:pPr>
            <a:r>
              <a:rPr lang="de-DE" altLang="de-DE" b="1" dirty="0" smtClean="0"/>
              <a:t>Maßnahmen </a:t>
            </a:r>
            <a:r>
              <a:rPr lang="de-DE" altLang="de-DE" b="1" dirty="0"/>
              <a:t>zur Verbesserung des Wasser- und Nährstoffrückhaltes</a:t>
            </a:r>
          </a:p>
        </p:txBody>
      </p:sp>
      <p:sp>
        <p:nvSpPr>
          <p:cNvPr id="2" name="Rechteck 1"/>
          <p:cNvSpPr/>
          <p:nvPr/>
        </p:nvSpPr>
        <p:spPr>
          <a:xfrm>
            <a:off x="321011" y="1537170"/>
            <a:ext cx="8599251" cy="264072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CC00CC"/>
            </a:solidFill>
          </a:ln>
        </p:spPr>
        <p:txBody>
          <a:bodyPr wrap="square">
            <a:spAutoFit/>
          </a:bodyPr>
          <a:lstStyle/>
          <a:p>
            <a:pPr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600" b="1" u="sng" dirty="0">
                <a:solidFill>
                  <a:srgbClr val="002060"/>
                </a:solidFill>
              </a:rPr>
              <a:t>Maßnahmen zur Verbesserung des </a:t>
            </a:r>
            <a:r>
              <a:rPr lang="de-DE" sz="1600" b="1" u="sng" dirty="0" smtClean="0">
                <a:solidFill>
                  <a:srgbClr val="002060"/>
                </a:solidFill>
              </a:rPr>
              <a:t>Wasser-Nährstoffrückhalts</a:t>
            </a:r>
            <a:endParaRPr lang="de-DE" sz="1600" b="1" u="sng" dirty="0">
              <a:solidFill>
                <a:srgbClr val="002060"/>
              </a:solidFill>
            </a:endParaRPr>
          </a:p>
          <a:p>
            <a:pPr marL="171450" indent="-1714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600" b="1" dirty="0" smtClean="0">
                <a:solidFill>
                  <a:srgbClr val="002060"/>
                </a:solidFill>
              </a:rPr>
              <a:t>Sonstige </a:t>
            </a:r>
            <a:r>
              <a:rPr lang="de-DE" sz="1600" b="1" dirty="0">
                <a:solidFill>
                  <a:srgbClr val="002060"/>
                </a:solidFill>
              </a:rPr>
              <a:t>Maßnahme zur Anpassung einer </a:t>
            </a:r>
            <a:r>
              <a:rPr lang="de-DE" sz="1600" b="1" dirty="0" smtClean="0">
                <a:solidFill>
                  <a:srgbClr val="002060"/>
                </a:solidFill>
              </a:rPr>
              <a:t>kommunalen </a:t>
            </a:r>
            <a:r>
              <a:rPr lang="de-DE" sz="1600" b="1" dirty="0">
                <a:solidFill>
                  <a:srgbClr val="002060"/>
                </a:solidFill>
              </a:rPr>
              <a:t>Kläranlage (01_99</a:t>
            </a:r>
            <a:r>
              <a:rPr lang="de-DE" sz="1600" b="1" dirty="0" smtClean="0">
                <a:solidFill>
                  <a:srgbClr val="002060"/>
                </a:solidFill>
              </a:rPr>
              <a:t>)</a:t>
            </a:r>
          </a:p>
          <a:p>
            <a:pPr marL="171450" lvl="0" indent="-1714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altLang="de-DE" sz="1600" b="1" dirty="0">
                <a:solidFill>
                  <a:srgbClr val="002060"/>
                </a:solidFill>
              </a:rPr>
              <a:t>Stau/ Stützschwelle zum Wasserrückhalt </a:t>
            </a:r>
            <a:r>
              <a:rPr lang="de-DE" altLang="de-DE" sz="1600" b="1" dirty="0" smtClean="0">
                <a:solidFill>
                  <a:srgbClr val="002060"/>
                </a:solidFill>
              </a:rPr>
              <a:t>anlegen </a:t>
            </a:r>
            <a:r>
              <a:rPr lang="de-DE" altLang="de-DE" sz="1600" b="1" dirty="0">
                <a:solidFill>
                  <a:srgbClr val="002060"/>
                </a:solidFill>
              </a:rPr>
              <a:t>(65_05)</a:t>
            </a:r>
          </a:p>
          <a:p>
            <a:pPr marL="171450" lvl="0" indent="-1714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altLang="de-DE" sz="1600" b="1" dirty="0" smtClean="0">
                <a:solidFill>
                  <a:srgbClr val="002060"/>
                </a:solidFill>
              </a:rPr>
              <a:t>Entwässerungsgraben </a:t>
            </a:r>
            <a:r>
              <a:rPr lang="de-DE" altLang="de-DE" sz="1600" b="1" dirty="0" err="1">
                <a:solidFill>
                  <a:srgbClr val="002060"/>
                </a:solidFill>
              </a:rPr>
              <a:t>kammern</a:t>
            </a:r>
            <a:r>
              <a:rPr lang="de-DE" altLang="de-DE" sz="1600" b="1" dirty="0">
                <a:solidFill>
                  <a:srgbClr val="002060"/>
                </a:solidFill>
              </a:rPr>
              <a:t> oder verfüllen (65_08)</a:t>
            </a:r>
            <a:endParaRPr lang="de-DE" sz="1600" b="1" dirty="0">
              <a:solidFill>
                <a:srgbClr val="002060"/>
              </a:solidFill>
            </a:endParaRPr>
          </a:p>
          <a:p>
            <a:pPr marL="171450" indent="-1714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600" b="1" dirty="0">
                <a:solidFill>
                  <a:srgbClr val="002060"/>
                </a:solidFill>
              </a:rPr>
              <a:t>sonstige Maßnahme zur Förderung des nat. Rückhalts (65_99</a:t>
            </a:r>
            <a:r>
              <a:rPr lang="de-DE" sz="1600" b="1" dirty="0" smtClean="0">
                <a:solidFill>
                  <a:srgbClr val="002060"/>
                </a:solidFill>
              </a:rPr>
              <a:t>)</a:t>
            </a:r>
          </a:p>
          <a:p>
            <a:pPr marL="171450" indent="-1714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600" b="1" dirty="0" smtClean="0">
                <a:solidFill>
                  <a:srgbClr val="002060"/>
                </a:solidFill>
              </a:rPr>
              <a:t>Betrieb </a:t>
            </a:r>
            <a:r>
              <a:rPr lang="de-DE" sz="1600" b="1" dirty="0">
                <a:solidFill>
                  <a:srgbClr val="002060"/>
                </a:solidFill>
              </a:rPr>
              <a:t>einer an ein Fließgewässer angeschlossenen Durchfluss- / Aquakulturanlage optimieren / anpassen (89_07)</a:t>
            </a:r>
          </a:p>
          <a:p>
            <a:pPr marL="171450" indent="-1714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600" b="1" dirty="0">
                <a:solidFill>
                  <a:srgbClr val="002060"/>
                </a:solidFill>
              </a:rPr>
              <a:t>sonstige Maßnahme zur Reduzierung der Belastungen in einem Fließgewässer infolge Fischerei (89_99</a:t>
            </a:r>
            <a:r>
              <a:rPr lang="de-DE" sz="1600" b="1" dirty="0" smtClean="0">
                <a:solidFill>
                  <a:srgbClr val="002060"/>
                </a:solidFill>
              </a:rPr>
              <a:t>)</a:t>
            </a:r>
          </a:p>
        </p:txBody>
      </p:sp>
      <p:sp>
        <p:nvSpPr>
          <p:cNvPr id="6" name="Rectangle 2"/>
          <p:cNvSpPr>
            <a:spLocks noGrp="1"/>
          </p:cNvSpPr>
          <p:nvPr>
            <p:ph type="title" idx="4294967295"/>
          </p:nvPr>
        </p:nvSpPr>
        <p:spPr>
          <a:xfrm>
            <a:off x="1780162" y="58738"/>
            <a:ext cx="6575898" cy="561975"/>
          </a:xfrm>
        </p:spPr>
        <p:txBody>
          <a:bodyPr/>
          <a:lstStyle/>
          <a:p>
            <a:r>
              <a:rPr lang="de-DE" altLang="de-DE" sz="2000" b="1" dirty="0" smtClean="0">
                <a:solidFill>
                  <a:schemeClr val="bg1"/>
                </a:solidFill>
              </a:rPr>
              <a:t>Maßnahmenkategorien Fließgewässer</a:t>
            </a:r>
          </a:p>
        </p:txBody>
      </p:sp>
    </p:spTree>
    <p:extLst>
      <p:ext uri="{BB962C8B-B14F-4D97-AF65-F5344CB8AC3E}">
        <p14:creationId xmlns:p14="http://schemas.microsoft.com/office/powerpoint/2010/main" val="3781498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hteck 1"/>
          <p:cNvSpPr>
            <a:spLocks noChangeArrowheads="1"/>
          </p:cNvSpPr>
          <p:nvPr/>
        </p:nvSpPr>
        <p:spPr bwMode="auto">
          <a:xfrm>
            <a:off x="0" y="705556"/>
            <a:ext cx="9144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Aft>
                <a:spcPts val="1200"/>
              </a:spcAft>
            </a:pPr>
            <a:r>
              <a:rPr lang="de-DE" altLang="de-DE" b="1" dirty="0" smtClean="0"/>
              <a:t>Maßnahmen </a:t>
            </a:r>
            <a:r>
              <a:rPr lang="de-DE" altLang="de-DE" b="1" dirty="0"/>
              <a:t>zur Verbesserung des Wasser- und Nährstoffrückhaltes</a:t>
            </a:r>
          </a:p>
        </p:txBody>
      </p:sp>
      <p:sp>
        <p:nvSpPr>
          <p:cNvPr id="3" name="Rechteck 2"/>
          <p:cNvSpPr/>
          <p:nvPr/>
        </p:nvSpPr>
        <p:spPr>
          <a:xfrm>
            <a:off x="535016" y="1424730"/>
            <a:ext cx="8344189" cy="320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de-DE" sz="1600" b="1" dirty="0" smtClean="0">
                <a:solidFill>
                  <a:srgbClr val="002060"/>
                </a:solidFill>
              </a:rPr>
              <a:t>Maßnahme (</a:t>
            </a:r>
            <a:r>
              <a:rPr lang="de-DE" sz="1600" b="1" dirty="0">
                <a:solidFill>
                  <a:srgbClr val="002060"/>
                </a:solidFill>
              </a:rPr>
              <a:t>01_99</a:t>
            </a:r>
            <a:r>
              <a:rPr lang="de-DE" sz="1600" b="1" dirty="0" smtClean="0">
                <a:solidFill>
                  <a:srgbClr val="002060"/>
                </a:solidFill>
              </a:rPr>
              <a:t>):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de-DE" sz="1600" b="1" dirty="0" smtClean="0">
                <a:solidFill>
                  <a:srgbClr val="002060"/>
                </a:solidFill>
              </a:rPr>
              <a:t>„Sonstige </a:t>
            </a:r>
            <a:r>
              <a:rPr lang="de-DE" sz="1600" b="1" dirty="0">
                <a:solidFill>
                  <a:srgbClr val="002060"/>
                </a:solidFill>
              </a:rPr>
              <a:t>Maßnahme zur Anpassung einer </a:t>
            </a:r>
            <a:r>
              <a:rPr lang="de-DE" sz="1600" b="1" dirty="0" smtClean="0">
                <a:solidFill>
                  <a:srgbClr val="002060"/>
                </a:solidFill>
              </a:rPr>
              <a:t>kommunalen Kläranlage“ = Prüfung </a:t>
            </a:r>
            <a:r>
              <a:rPr lang="de-DE" sz="1600" b="1" dirty="0">
                <a:solidFill>
                  <a:srgbClr val="002060"/>
                </a:solidFill>
              </a:rPr>
              <a:t>der Einleitwerte und ggf. Verbesserung der Reinigungsleistung (z.B. Einschalten einer  </a:t>
            </a:r>
            <a:r>
              <a:rPr lang="de-DE" sz="1600" b="1" dirty="0" err="1">
                <a:solidFill>
                  <a:srgbClr val="002060"/>
                </a:solidFill>
              </a:rPr>
              <a:t>Phophatreinigungsstufe</a:t>
            </a:r>
            <a:r>
              <a:rPr lang="de-DE" sz="1600" b="1" dirty="0">
                <a:solidFill>
                  <a:srgbClr val="002060"/>
                </a:solidFill>
              </a:rPr>
              <a:t>).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de-DE" sz="1600" b="1" dirty="0" smtClean="0">
              <a:solidFill>
                <a:srgbClr val="002060"/>
              </a:solidFill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de-DE" sz="1600" b="1" dirty="0">
                <a:solidFill>
                  <a:srgbClr val="002060"/>
                </a:solidFill>
              </a:rPr>
              <a:t>Planung für</a:t>
            </a:r>
            <a:r>
              <a:rPr lang="de-DE" sz="1600" b="1" dirty="0" smtClean="0">
                <a:solidFill>
                  <a:srgbClr val="002060"/>
                </a:solidFill>
              </a:rPr>
              <a:t>: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de-DE" sz="1600" dirty="0" smtClean="0">
                <a:solidFill>
                  <a:srgbClr val="002060"/>
                </a:solidFill>
              </a:rPr>
              <a:t>Gewässer, die direkte Vorfluter einer kommunalen Kläranlage und selbst berichtspflichtig sind bzw. in ein berichtspflichtiges Gewässer münden </a:t>
            </a:r>
            <a:endParaRPr lang="de-DE" sz="1600" dirty="0">
              <a:solidFill>
                <a:srgbClr val="002060"/>
              </a:solidFill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de-DE" sz="1600" b="1" dirty="0">
              <a:solidFill>
                <a:srgbClr val="002060"/>
              </a:solidFill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de-DE" sz="1600" b="1" dirty="0">
                <a:solidFill>
                  <a:srgbClr val="002060"/>
                </a:solidFill>
              </a:rPr>
              <a:t>Ziel: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de-DE" sz="1600" dirty="0" smtClean="0">
                <a:solidFill>
                  <a:srgbClr val="002060"/>
                </a:solidFill>
              </a:rPr>
              <a:t>Verbesserung der Lebensraumbedingungen für die Gewässerorganismen durch Senkung der  stofflichen Frachten (insbes. organische </a:t>
            </a:r>
            <a:r>
              <a:rPr lang="de-DE" sz="1600" dirty="0">
                <a:solidFill>
                  <a:srgbClr val="002060"/>
                </a:solidFill>
              </a:rPr>
              <a:t>Substanz, </a:t>
            </a:r>
            <a:r>
              <a:rPr lang="de-DE" sz="1600" dirty="0" smtClean="0">
                <a:solidFill>
                  <a:srgbClr val="002060"/>
                </a:solidFill>
              </a:rPr>
              <a:t>Stickstoff, Phosphat).</a:t>
            </a:r>
            <a:endParaRPr lang="de-DE" sz="1600" b="1" dirty="0">
              <a:solidFill>
                <a:srgbClr val="002060"/>
              </a:solidFill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36318" y="4631762"/>
            <a:ext cx="2948925" cy="2124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5673800" y="6320789"/>
            <a:ext cx="32054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smtClean="0">
                <a:solidFill>
                  <a:schemeClr val="bg1">
                    <a:lumMod val="95000"/>
                  </a:schemeClr>
                </a:solidFill>
              </a:rPr>
              <a:t>Kläranlage </a:t>
            </a:r>
            <a:r>
              <a:rPr lang="de-DE" sz="1400" b="1" dirty="0" err="1" smtClean="0">
                <a:solidFill>
                  <a:schemeClr val="bg1">
                    <a:lumMod val="95000"/>
                  </a:schemeClr>
                </a:solidFill>
              </a:rPr>
              <a:t>Funkenhagen</a:t>
            </a:r>
            <a:endParaRPr lang="de-DE" sz="14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008" y="4631762"/>
            <a:ext cx="2833014" cy="2124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636681" y="6402354"/>
            <a:ext cx="22329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smtClean="0">
                <a:solidFill>
                  <a:schemeClr val="bg1">
                    <a:lumMod val="95000"/>
                  </a:schemeClr>
                </a:solidFill>
              </a:rPr>
              <a:t>Kläranlage </a:t>
            </a:r>
            <a:r>
              <a:rPr lang="de-DE" sz="1400" b="1" dirty="0" err="1" smtClean="0">
                <a:solidFill>
                  <a:schemeClr val="bg1">
                    <a:lumMod val="95000"/>
                  </a:schemeClr>
                </a:solidFill>
              </a:rPr>
              <a:t>Milmersdorf</a:t>
            </a:r>
            <a:endParaRPr lang="de-DE" sz="14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1" name="Rectangle 2"/>
          <p:cNvSpPr>
            <a:spLocks noGrp="1"/>
          </p:cNvSpPr>
          <p:nvPr>
            <p:ph type="title" idx="4294967295"/>
          </p:nvPr>
        </p:nvSpPr>
        <p:spPr>
          <a:xfrm>
            <a:off x="1780162" y="58738"/>
            <a:ext cx="6575898" cy="561975"/>
          </a:xfrm>
        </p:spPr>
        <p:txBody>
          <a:bodyPr/>
          <a:lstStyle/>
          <a:p>
            <a:r>
              <a:rPr lang="de-DE" altLang="de-DE" sz="2000" b="1" dirty="0" smtClean="0">
                <a:solidFill>
                  <a:schemeClr val="bg1"/>
                </a:solidFill>
              </a:rPr>
              <a:t>Maßnahmenkategorien Fließgewässer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9513" y="1102457"/>
            <a:ext cx="927755" cy="644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4791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583661" y="986970"/>
            <a:ext cx="7850221" cy="3490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de-DE" altLang="de-DE" sz="1600" b="1" dirty="0" smtClean="0">
                <a:solidFill>
                  <a:srgbClr val="002060"/>
                </a:solidFill>
              </a:rPr>
              <a:t>Maßnahme (</a:t>
            </a:r>
            <a:r>
              <a:rPr lang="de-DE" altLang="de-DE" sz="1600" b="1" dirty="0">
                <a:solidFill>
                  <a:srgbClr val="002060"/>
                </a:solidFill>
              </a:rPr>
              <a:t>65_08</a:t>
            </a:r>
            <a:r>
              <a:rPr lang="de-DE" altLang="de-DE" sz="1600" b="1" dirty="0" smtClean="0">
                <a:solidFill>
                  <a:srgbClr val="002060"/>
                </a:solidFill>
              </a:rPr>
              <a:t>)/ (65_99):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de-DE" altLang="de-DE" sz="1600" b="1" dirty="0" smtClean="0">
                <a:solidFill>
                  <a:srgbClr val="002060"/>
                </a:solidFill>
              </a:rPr>
              <a:t>„Entwässerungsgraben </a:t>
            </a:r>
            <a:r>
              <a:rPr lang="de-DE" altLang="de-DE" sz="1600" b="1" dirty="0" err="1">
                <a:solidFill>
                  <a:srgbClr val="002060"/>
                </a:solidFill>
              </a:rPr>
              <a:t>kammern</a:t>
            </a:r>
            <a:r>
              <a:rPr lang="de-DE" altLang="de-DE" sz="1600" b="1" dirty="0">
                <a:solidFill>
                  <a:srgbClr val="002060"/>
                </a:solidFill>
              </a:rPr>
              <a:t> oder </a:t>
            </a:r>
            <a:r>
              <a:rPr lang="de-DE" altLang="de-DE" sz="1600" b="1" dirty="0" smtClean="0">
                <a:solidFill>
                  <a:srgbClr val="002060"/>
                </a:solidFill>
              </a:rPr>
              <a:t>verfüllen“/ „</a:t>
            </a:r>
            <a:r>
              <a:rPr lang="de-DE" sz="1600" b="1" dirty="0" smtClean="0">
                <a:solidFill>
                  <a:srgbClr val="002060"/>
                </a:solidFill>
              </a:rPr>
              <a:t>sonstige </a:t>
            </a:r>
            <a:r>
              <a:rPr lang="de-DE" sz="1600" b="1" dirty="0">
                <a:solidFill>
                  <a:srgbClr val="002060"/>
                </a:solidFill>
              </a:rPr>
              <a:t>Maßnahme zur Förderung des </a:t>
            </a:r>
            <a:r>
              <a:rPr lang="de-DE" sz="1600" b="1" dirty="0" smtClean="0">
                <a:solidFill>
                  <a:srgbClr val="002060"/>
                </a:solidFill>
              </a:rPr>
              <a:t>natürlichen Rückhalts“ </a:t>
            </a:r>
            <a:endParaRPr lang="de-DE" altLang="de-DE" sz="1600" b="1" dirty="0" smtClean="0">
              <a:solidFill>
                <a:srgbClr val="002060"/>
              </a:solidFill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de-DE" sz="1600" b="1" dirty="0">
              <a:solidFill>
                <a:srgbClr val="002060"/>
              </a:solidFill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de-DE" sz="1600" b="1" dirty="0">
                <a:solidFill>
                  <a:srgbClr val="002060"/>
                </a:solidFill>
              </a:rPr>
              <a:t>Planung für: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de-DE" sz="1600" dirty="0" smtClean="0">
                <a:solidFill>
                  <a:srgbClr val="002060"/>
                </a:solidFill>
              </a:rPr>
              <a:t>Gewässer mit hohen Nährstofffrachten aus den angrenzenden Landnutzungen bzw. aus einer kommunalen Kläranlage, die selbst </a:t>
            </a:r>
            <a:r>
              <a:rPr lang="de-DE" sz="1600" dirty="0">
                <a:solidFill>
                  <a:srgbClr val="002060"/>
                </a:solidFill>
              </a:rPr>
              <a:t>berichtspflichtig sind bzw. in ein </a:t>
            </a:r>
            <a:r>
              <a:rPr lang="de-DE" sz="1600" dirty="0" smtClean="0">
                <a:solidFill>
                  <a:srgbClr val="002060"/>
                </a:solidFill>
              </a:rPr>
              <a:t>berichtspflichtiges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de-DE" sz="1600" dirty="0" smtClean="0">
                <a:solidFill>
                  <a:srgbClr val="002060"/>
                </a:solidFill>
              </a:rPr>
              <a:t>Gewässer münden. </a:t>
            </a:r>
            <a:endParaRPr lang="de-DE" sz="1600" dirty="0">
              <a:solidFill>
                <a:srgbClr val="002060"/>
              </a:solidFill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de-DE" sz="1600" b="1" dirty="0">
              <a:solidFill>
                <a:srgbClr val="002060"/>
              </a:solidFill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de-DE" sz="1600" b="1" dirty="0">
                <a:solidFill>
                  <a:srgbClr val="002060"/>
                </a:solidFill>
              </a:rPr>
              <a:t>Ziel: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de-DE" sz="1600" dirty="0">
                <a:solidFill>
                  <a:srgbClr val="002060"/>
                </a:solidFill>
              </a:rPr>
              <a:t>Verbesserung der Lebensraumbedingungen für die Gewässerorganismen durch Senkung der  stofflichen Frachten (insbes. organische Substanz, </a:t>
            </a:r>
            <a:r>
              <a:rPr lang="de-DE" sz="1600" dirty="0" smtClean="0">
                <a:solidFill>
                  <a:srgbClr val="002060"/>
                </a:solidFill>
              </a:rPr>
              <a:t>Stickstoff, Phosphat).</a:t>
            </a:r>
            <a:endParaRPr lang="de-DE" sz="1600" b="1" dirty="0">
              <a:solidFill>
                <a:srgbClr val="00206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4629" y="4560465"/>
            <a:ext cx="3016802" cy="2262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63038" y="4560464"/>
            <a:ext cx="3414409" cy="221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963038" y="6273341"/>
            <a:ext cx="3226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smtClean="0">
                <a:solidFill>
                  <a:schemeClr val="bg1"/>
                </a:solidFill>
              </a:rPr>
              <a:t>Komplettverfüllung eines Grabens am Faulen Fließ kurz nach der Fertigstellung </a:t>
            </a: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5593405" y="4760311"/>
            <a:ext cx="3226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err="1" smtClean="0">
                <a:solidFill>
                  <a:schemeClr val="bg1"/>
                </a:solidFill>
              </a:rPr>
              <a:t>Letzelthinniederung</a:t>
            </a:r>
            <a:r>
              <a:rPr lang="de-DE" sz="1400" b="1" dirty="0" smtClean="0">
                <a:solidFill>
                  <a:schemeClr val="bg1"/>
                </a:solidFill>
              </a:rPr>
              <a:t> 1 Jahr nach </a:t>
            </a:r>
            <a:r>
              <a:rPr lang="de-DE" sz="1400" b="1" dirty="0" err="1" smtClean="0">
                <a:solidFill>
                  <a:schemeClr val="bg1"/>
                </a:solidFill>
              </a:rPr>
              <a:t>Wiedervernässung</a:t>
            </a: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13" name="Rectangle 2"/>
          <p:cNvSpPr>
            <a:spLocks noGrp="1"/>
          </p:cNvSpPr>
          <p:nvPr>
            <p:ph type="title" idx="4294967295"/>
          </p:nvPr>
        </p:nvSpPr>
        <p:spPr>
          <a:xfrm>
            <a:off x="1780162" y="58738"/>
            <a:ext cx="6575898" cy="561975"/>
          </a:xfrm>
        </p:spPr>
        <p:txBody>
          <a:bodyPr/>
          <a:lstStyle/>
          <a:p>
            <a:r>
              <a:rPr lang="de-DE" altLang="de-DE" sz="2000" b="1" dirty="0" smtClean="0">
                <a:solidFill>
                  <a:schemeClr val="bg1"/>
                </a:solidFill>
              </a:rPr>
              <a:t>Maßnahmenkategorien Fließgewässer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70242" y="1641555"/>
            <a:ext cx="779840" cy="451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2718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hteck 1"/>
          <p:cNvSpPr>
            <a:spLocks noChangeArrowheads="1"/>
          </p:cNvSpPr>
          <p:nvPr/>
        </p:nvSpPr>
        <p:spPr bwMode="auto">
          <a:xfrm>
            <a:off x="0" y="839788"/>
            <a:ext cx="9144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Aft>
                <a:spcPts val="1200"/>
              </a:spcAft>
            </a:pPr>
            <a:r>
              <a:rPr lang="de-DE" altLang="de-DE" b="1" dirty="0" smtClean="0"/>
              <a:t>Sonstige Maßnahmen</a:t>
            </a:r>
            <a:endParaRPr lang="de-DE" altLang="de-DE" b="1" dirty="0"/>
          </a:p>
        </p:txBody>
      </p:sp>
      <p:sp>
        <p:nvSpPr>
          <p:cNvPr id="2" name="Rechteck 1"/>
          <p:cNvSpPr/>
          <p:nvPr/>
        </p:nvSpPr>
        <p:spPr>
          <a:xfrm>
            <a:off x="321011" y="1537170"/>
            <a:ext cx="8599251" cy="94179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600" b="1" u="sng" dirty="0" smtClean="0">
                <a:solidFill>
                  <a:srgbClr val="002060"/>
                </a:solidFill>
              </a:rPr>
              <a:t>Sonstige Maßnahmen</a:t>
            </a:r>
            <a:endParaRPr lang="de-DE" sz="1600" b="1" u="sng" dirty="0">
              <a:solidFill>
                <a:srgbClr val="002060"/>
              </a:solidFill>
            </a:endParaRPr>
          </a:p>
          <a:p>
            <a:pPr marL="171450" indent="-1714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600" b="1" dirty="0" smtClean="0">
                <a:solidFill>
                  <a:srgbClr val="002060"/>
                </a:solidFill>
              </a:rPr>
              <a:t>Erstellung </a:t>
            </a:r>
            <a:r>
              <a:rPr lang="de-DE" sz="1600" b="1" dirty="0">
                <a:solidFill>
                  <a:srgbClr val="002060"/>
                </a:solidFill>
              </a:rPr>
              <a:t>von Konzeptionen / Studien / Gutachten </a:t>
            </a:r>
            <a:r>
              <a:rPr lang="de-DE" sz="1600" b="1" dirty="0" smtClean="0">
                <a:solidFill>
                  <a:srgbClr val="002060"/>
                </a:solidFill>
              </a:rPr>
              <a:t>(501)</a:t>
            </a:r>
          </a:p>
          <a:p>
            <a:pPr marL="171450" indent="-1714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de-DE" altLang="de-DE" sz="1600" b="1" dirty="0">
                <a:solidFill>
                  <a:srgbClr val="002060"/>
                </a:solidFill>
                <a:cs typeface="Arial" charset="0"/>
              </a:rPr>
              <a:t>Vertiefende Untersuchungen und Kontrollen </a:t>
            </a:r>
            <a:r>
              <a:rPr lang="de-DE" altLang="de-DE" sz="1600" b="1" dirty="0" smtClean="0">
                <a:solidFill>
                  <a:srgbClr val="002060"/>
                </a:solidFill>
                <a:cs typeface="Arial" charset="0"/>
              </a:rPr>
              <a:t>(</a:t>
            </a:r>
            <a:r>
              <a:rPr lang="de-DE" sz="1600" b="1" dirty="0" smtClean="0">
                <a:solidFill>
                  <a:srgbClr val="002060"/>
                </a:solidFill>
              </a:rPr>
              <a:t>508)</a:t>
            </a:r>
          </a:p>
        </p:txBody>
      </p:sp>
      <p:sp>
        <p:nvSpPr>
          <p:cNvPr id="6" name="Rectangle 2"/>
          <p:cNvSpPr>
            <a:spLocks noGrp="1"/>
          </p:cNvSpPr>
          <p:nvPr>
            <p:ph type="title" idx="4294967295"/>
          </p:nvPr>
        </p:nvSpPr>
        <p:spPr>
          <a:xfrm>
            <a:off x="1780162" y="58738"/>
            <a:ext cx="6575898" cy="561975"/>
          </a:xfrm>
        </p:spPr>
        <p:txBody>
          <a:bodyPr/>
          <a:lstStyle/>
          <a:p>
            <a:r>
              <a:rPr lang="de-DE" altLang="de-DE" sz="2000" b="1" dirty="0" smtClean="0">
                <a:solidFill>
                  <a:schemeClr val="bg1"/>
                </a:solidFill>
              </a:rPr>
              <a:t>Maßnahmenkategorien Fließgewässer</a:t>
            </a:r>
          </a:p>
        </p:txBody>
      </p:sp>
    </p:spTree>
    <p:extLst>
      <p:ext uri="{BB962C8B-B14F-4D97-AF65-F5344CB8AC3E}">
        <p14:creationId xmlns:p14="http://schemas.microsoft.com/office/powerpoint/2010/main" val="1070240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/>
          </p:cNvSpPr>
          <p:nvPr>
            <p:ph type="title" idx="4294967295"/>
          </p:nvPr>
        </p:nvSpPr>
        <p:spPr>
          <a:xfrm>
            <a:off x="1779588" y="58738"/>
            <a:ext cx="6577012" cy="561975"/>
          </a:xfrm>
        </p:spPr>
        <p:txBody>
          <a:bodyPr/>
          <a:lstStyle/>
          <a:p>
            <a:r>
              <a:rPr lang="de-DE" altLang="de-DE" sz="2000" b="1" smtClean="0">
                <a:solidFill>
                  <a:schemeClr val="bg1"/>
                </a:solidFill>
              </a:rPr>
              <a:t>Maßnahmenkategorien Standgewässer</a:t>
            </a:r>
          </a:p>
        </p:txBody>
      </p:sp>
      <p:sp>
        <p:nvSpPr>
          <p:cNvPr id="182275" name="Rechteck 3"/>
          <p:cNvSpPr>
            <a:spLocks noChangeArrowheads="1"/>
          </p:cNvSpPr>
          <p:nvPr/>
        </p:nvSpPr>
        <p:spPr bwMode="auto">
          <a:xfrm>
            <a:off x="447675" y="819150"/>
            <a:ext cx="824865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de-DE" altLang="de-DE" b="1"/>
              <a:t>Maßnahmenkategorien und -beispiele</a:t>
            </a:r>
          </a:p>
        </p:txBody>
      </p:sp>
      <p:sp>
        <p:nvSpPr>
          <p:cNvPr id="67587" name="Textfeld 4"/>
          <p:cNvSpPr txBox="1">
            <a:spLocks noChangeArrowheads="1"/>
          </p:cNvSpPr>
          <p:nvPr/>
        </p:nvSpPr>
        <p:spPr bwMode="auto">
          <a:xfrm>
            <a:off x="642938" y="1968500"/>
            <a:ext cx="8053387" cy="20732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Aft>
                <a:spcPts val="1200"/>
              </a:spcAft>
              <a:buFont typeface="Arial" charset="0"/>
              <a:buChar char="•"/>
            </a:pPr>
            <a:r>
              <a:rPr lang="de-DE" altLang="de-DE" b="1">
                <a:solidFill>
                  <a:srgbClr val="17375E"/>
                </a:solidFill>
              </a:rPr>
              <a:t>Maßnahmen zur Verbesserung der Gewässermorphologie</a:t>
            </a:r>
          </a:p>
          <a:p>
            <a:pPr>
              <a:spcAft>
                <a:spcPts val="1200"/>
              </a:spcAft>
              <a:buFont typeface="Arial" charset="0"/>
              <a:buChar char="•"/>
            </a:pPr>
            <a:r>
              <a:rPr lang="de-DE" altLang="de-DE" b="1">
                <a:solidFill>
                  <a:srgbClr val="17375E"/>
                </a:solidFill>
              </a:rPr>
              <a:t>Maßnahmen zur Verbesserung des Wasserhaushaltes</a:t>
            </a:r>
          </a:p>
          <a:p>
            <a:pPr>
              <a:spcAft>
                <a:spcPts val="1200"/>
              </a:spcAft>
              <a:buFont typeface="Arial" charset="0"/>
              <a:buChar char="•"/>
            </a:pPr>
            <a:r>
              <a:rPr lang="de-DE" altLang="de-DE" b="1">
                <a:solidFill>
                  <a:srgbClr val="17375E"/>
                </a:solidFill>
              </a:rPr>
              <a:t>Maßnahmen zur Verbesserung des Wasser- und Nährstoffrückhaltes</a:t>
            </a:r>
          </a:p>
          <a:p>
            <a:pPr>
              <a:spcAft>
                <a:spcPts val="1200"/>
              </a:spcAft>
              <a:buFont typeface="Arial" charset="0"/>
              <a:buChar char="•"/>
            </a:pPr>
            <a:r>
              <a:rPr lang="de-DE" altLang="de-DE" b="1">
                <a:solidFill>
                  <a:srgbClr val="17375E"/>
                </a:solidFill>
              </a:rPr>
              <a:t>Maßnahmen zur Reduzierung der Belastungen infolge Freizeit- und Erholungsaktivitäten</a:t>
            </a:r>
          </a:p>
        </p:txBody>
      </p:sp>
    </p:spTree>
    <p:extLst>
      <p:ext uri="{BB962C8B-B14F-4D97-AF65-F5344CB8AC3E}">
        <p14:creationId xmlns:p14="http://schemas.microsoft.com/office/powerpoint/2010/main" val="334595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hteck 1"/>
          <p:cNvSpPr>
            <a:spLocks noChangeArrowheads="1"/>
          </p:cNvSpPr>
          <p:nvPr/>
        </p:nvSpPr>
        <p:spPr bwMode="auto">
          <a:xfrm>
            <a:off x="754063" y="893763"/>
            <a:ext cx="7996237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de-DE" altLang="de-DE" sz="2400" b="1" dirty="0"/>
              <a:t>1. Allgemeine Zielvorgaben der EU-WRRL (= Umweltziele)</a:t>
            </a:r>
          </a:p>
        </p:txBody>
      </p:sp>
      <p:sp>
        <p:nvSpPr>
          <p:cNvPr id="55299" name="Rechteck 2"/>
          <p:cNvSpPr>
            <a:spLocks noChangeArrowheads="1"/>
          </p:cNvSpPr>
          <p:nvPr/>
        </p:nvSpPr>
        <p:spPr bwMode="auto">
          <a:xfrm>
            <a:off x="442744" y="2058988"/>
            <a:ext cx="8034338" cy="26828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ts val="1200"/>
              </a:spcBef>
              <a:buFont typeface="Arial" charset="0"/>
              <a:buChar char="•"/>
            </a:pPr>
            <a:r>
              <a:rPr lang="de-DE" altLang="de-DE" b="1" dirty="0"/>
              <a:t>Verschlechterung des Zustands aller Oberflächengewässer verhindern</a:t>
            </a:r>
          </a:p>
          <a:p>
            <a:pPr>
              <a:spcBef>
                <a:spcPts val="1200"/>
              </a:spcBef>
              <a:buFont typeface="Arial" charset="0"/>
              <a:buChar char="•"/>
            </a:pPr>
            <a:r>
              <a:rPr lang="de-DE" altLang="de-DE" b="1" dirty="0"/>
              <a:t>Erreichen eines guten ökol. und chemischen Zustands für alle natürlichen Wasserkörper</a:t>
            </a:r>
          </a:p>
          <a:p>
            <a:pPr>
              <a:spcBef>
                <a:spcPts val="1200"/>
              </a:spcBef>
              <a:buFont typeface="Arial" charset="0"/>
              <a:buChar char="•"/>
            </a:pPr>
            <a:r>
              <a:rPr lang="de-DE" altLang="de-DE" b="1" dirty="0"/>
              <a:t>Erreichen eines guten ökol. Potenzials und eines guten chem. Zustands für alle künstlichen und erheblich veränderten Gewässer</a:t>
            </a:r>
          </a:p>
          <a:p>
            <a:pPr>
              <a:spcBef>
                <a:spcPts val="1200"/>
              </a:spcBef>
              <a:buFont typeface="Arial" charset="0"/>
              <a:buChar char="•"/>
            </a:pPr>
            <a:r>
              <a:rPr lang="de-DE" altLang="de-DE" b="1" dirty="0"/>
              <a:t>Erfüllung der Ziele bis spätestens 2015 (Fristverlängerung bis 2021 und 2027 möglich) </a:t>
            </a:r>
          </a:p>
        </p:txBody>
      </p:sp>
      <p:sp>
        <p:nvSpPr>
          <p:cNvPr id="5" name="Rectangle 2"/>
          <p:cNvSpPr>
            <a:spLocks noGrp="1"/>
          </p:cNvSpPr>
          <p:nvPr>
            <p:ph type="title" idx="4294967295"/>
          </p:nvPr>
        </p:nvSpPr>
        <p:spPr>
          <a:xfrm>
            <a:off x="1225550" y="58738"/>
            <a:ext cx="7558088" cy="561975"/>
          </a:xfrm>
        </p:spPr>
        <p:txBody>
          <a:bodyPr/>
          <a:lstStyle/>
          <a:p>
            <a:r>
              <a:rPr lang="de-DE" altLang="de-DE" sz="2000" b="1" dirty="0" smtClean="0">
                <a:solidFill>
                  <a:schemeClr val="bg1"/>
                </a:solidFill>
              </a:rPr>
              <a:t>Grundlagen und Methode der Maßnahmenplanung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hteck 1"/>
          <p:cNvSpPr>
            <a:spLocks noChangeArrowheads="1"/>
          </p:cNvSpPr>
          <p:nvPr/>
        </p:nvSpPr>
        <p:spPr bwMode="auto">
          <a:xfrm>
            <a:off x="0" y="887413"/>
            <a:ext cx="914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Aft>
                <a:spcPts val="1200"/>
              </a:spcAft>
            </a:pPr>
            <a:r>
              <a:rPr lang="de-DE" altLang="de-DE" b="1"/>
              <a:t>Maßnahmen zur Verbesserung der Gewässermorphologie</a:t>
            </a:r>
          </a:p>
        </p:txBody>
      </p:sp>
      <p:sp>
        <p:nvSpPr>
          <p:cNvPr id="184323" name="Rectangle 2"/>
          <p:cNvSpPr>
            <a:spLocks noGrp="1"/>
          </p:cNvSpPr>
          <p:nvPr>
            <p:ph type="title" idx="4294967295"/>
          </p:nvPr>
        </p:nvSpPr>
        <p:spPr>
          <a:xfrm>
            <a:off x="1779588" y="58738"/>
            <a:ext cx="6577012" cy="561975"/>
          </a:xfrm>
        </p:spPr>
        <p:txBody>
          <a:bodyPr/>
          <a:lstStyle/>
          <a:p>
            <a:r>
              <a:rPr lang="de-DE" altLang="de-DE" sz="2400" b="1" dirty="0" smtClean="0">
                <a:solidFill>
                  <a:schemeClr val="bg1"/>
                </a:solidFill>
              </a:rPr>
              <a:t>Maßnahmenkategorien Standgewässer</a:t>
            </a:r>
          </a:p>
        </p:txBody>
      </p:sp>
      <p:sp>
        <p:nvSpPr>
          <p:cNvPr id="2" name="Rechteck 1"/>
          <p:cNvSpPr/>
          <p:nvPr/>
        </p:nvSpPr>
        <p:spPr>
          <a:xfrm>
            <a:off x="496888" y="1687513"/>
            <a:ext cx="8413750" cy="322103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00B050"/>
            </a:solidFill>
          </a:ln>
        </p:spPr>
        <p:txBody>
          <a:bodyPr>
            <a:spAutoFit/>
          </a:bodyPr>
          <a:lstStyle>
            <a:lvl1pPr marL="171450" indent="-171450"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15000"/>
              </a:lnSpc>
              <a:buFont typeface="Arial" charset="0"/>
              <a:buNone/>
            </a:pPr>
            <a:r>
              <a:rPr lang="de-DE" altLang="de-DE" sz="1600" b="1" u="sng">
                <a:solidFill>
                  <a:srgbClr val="002060"/>
                </a:solidFill>
              </a:rPr>
              <a:t>Maßnahmen zur Verbesserung der Gewässermorphologie:</a:t>
            </a:r>
          </a:p>
          <a:p>
            <a:pPr>
              <a:lnSpc>
                <a:spcPct val="115000"/>
              </a:lnSpc>
              <a:buFont typeface="Arial" charset="0"/>
              <a:buChar char="•"/>
            </a:pPr>
            <a:r>
              <a:rPr lang="de-DE" altLang="de-DE" sz="1600" b="1">
                <a:solidFill>
                  <a:srgbClr val="002060"/>
                </a:solidFill>
              </a:rPr>
              <a:t>Gewässerrandstreifen ausweisen (Festl. durch Wasserbehörde) (80_01)</a:t>
            </a:r>
          </a:p>
          <a:p>
            <a:pPr>
              <a:lnSpc>
                <a:spcPct val="115000"/>
              </a:lnSpc>
              <a:buFont typeface="Arial" charset="0"/>
              <a:buChar char="•"/>
            </a:pPr>
            <a:r>
              <a:rPr lang="de-DE" altLang="de-DE" sz="1600" b="1">
                <a:solidFill>
                  <a:srgbClr val="002060"/>
                </a:solidFill>
              </a:rPr>
              <a:t>gewässertypische Makrophytenvegetation fördern (z.B. Röhrichtpflanzungen) (80_05)</a:t>
            </a:r>
          </a:p>
          <a:p>
            <a:pPr>
              <a:lnSpc>
                <a:spcPct val="115000"/>
              </a:lnSpc>
              <a:buFont typeface="Arial" charset="0"/>
              <a:buChar char="•"/>
            </a:pPr>
            <a:r>
              <a:rPr lang="de-DE" altLang="de-DE" sz="1600" b="1">
                <a:solidFill>
                  <a:srgbClr val="002060"/>
                </a:solidFill>
              </a:rPr>
              <a:t>standortheimischen Gehölzsaum ergänzen (z.B. durch zweite Reihe) (80_07)</a:t>
            </a:r>
          </a:p>
          <a:p>
            <a:pPr>
              <a:lnSpc>
                <a:spcPct val="115000"/>
              </a:lnSpc>
              <a:buFont typeface="Arial" charset="0"/>
              <a:buChar char="•"/>
            </a:pPr>
            <a:r>
              <a:rPr lang="de-DE" altLang="de-DE" sz="1600" b="1">
                <a:solidFill>
                  <a:srgbClr val="002060"/>
                </a:solidFill>
              </a:rPr>
              <a:t>Uferschutzmaßnahme (z.B. Abzäunen von Weideflächen) (80_10)</a:t>
            </a:r>
          </a:p>
          <a:p>
            <a:pPr>
              <a:lnSpc>
                <a:spcPct val="115000"/>
              </a:lnSpc>
              <a:buFont typeface="Arial" charset="0"/>
              <a:buChar char="•"/>
            </a:pPr>
            <a:r>
              <a:rPr lang="de-DE" altLang="de-DE" sz="1600" b="1">
                <a:solidFill>
                  <a:srgbClr val="002060"/>
                </a:solidFill>
              </a:rPr>
              <a:t>Steganlage rückbauen (80_11)</a:t>
            </a:r>
          </a:p>
          <a:p>
            <a:pPr>
              <a:lnSpc>
                <a:spcPct val="115000"/>
              </a:lnSpc>
              <a:buFont typeface="Arial" charset="0"/>
              <a:buChar char="•"/>
            </a:pPr>
            <a:r>
              <a:rPr lang="de-DE" altLang="de-DE" sz="1600" b="1">
                <a:solidFill>
                  <a:srgbClr val="002060"/>
                </a:solidFill>
              </a:rPr>
              <a:t>Sonstige Maßnahme zur Verbesserung der Morphologie (80_99)</a:t>
            </a:r>
          </a:p>
          <a:p>
            <a:pPr>
              <a:lnSpc>
                <a:spcPct val="115000"/>
              </a:lnSpc>
              <a:buFont typeface="Arial" charset="0"/>
              <a:buChar char="•"/>
            </a:pPr>
            <a:r>
              <a:rPr lang="de-DE" altLang="de-DE" sz="1600" b="1">
                <a:solidFill>
                  <a:srgbClr val="002060"/>
                </a:solidFill>
              </a:rPr>
              <a:t>Rückbau einer Uferverbauung (z.B. Blockböschung durch Flachufer ersetzen) (86_01)</a:t>
            </a:r>
          </a:p>
          <a:p>
            <a:pPr>
              <a:lnSpc>
                <a:spcPct val="115000"/>
              </a:lnSpc>
              <a:buFont typeface="Arial" charset="0"/>
              <a:buChar char="•"/>
            </a:pPr>
            <a:r>
              <a:rPr lang="de-DE" altLang="de-DE" sz="1600" b="1">
                <a:solidFill>
                  <a:srgbClr val="002060"/>
                </a:solidFill>
              </a:rPr>
              <a:t>Ein-/Beschränkung angrenzender Landnutzungen (z.B. Bebauungsverbot) (86_06)</a:t>
            </a:r>
          </a:p>
          <a:p>
            <a:pPr>
              <a:lnSpc>
                <a:spcPct val="115000"/>
              </a:lnSpc>
              <a:buFont typeface="Arial" charset="0"/>
              <a:buChar char="•"/>
            </a:pPr>
            <a:r>
              <a:rPr lang="de-DE" altLang="de-DE" sz="1600" b="1">
                <a:solidFill>
                  <a:srgbClr val="002060"/>
                </a:solidFill>
              </a:rPr>
              <a:t>Extensivierung von Wassersport- und Freizeitnutzungen (z.B. Beschränkung von Bootsliegeplätzen, Rückbau von Steganlagen, Besucherlenkung) (86_07)</a:t>
            </a:r>
            <a:endParaRPr lang="de-DE" altLang="de-DE" sz="1600" b="1"/>
          </a:p>
        </p:txBody>
      </p:sp>
    </p:spTree>
    <p:extLst>
      <p:ext uri="{BB962C8B-B14F-4D97-AF65-F5344CB8AC3E}">
        <p14:creationId xmlns:p14="http://schemas.microsoft.com/office/powerpoint/2010/main" val="514538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Text Box 13"/>
          <p:cNvSpPr txBox="1">
            <a:spLocks noChangeArrowheads="1"/>
          </p:cNvSpPr>
          <p:nvPr/>
        </p:nvSpPr>
        <p:spPr bwMode="auto">
          <a:xfrm>
            <a:off x="360363" y="1114425"/>
            <a:ext cx="6908800" cy="455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de-DE" altLang="de-DE" b="1"/>
          </a:p>
          <a:p>
            <a:r>
              <a:rPr lang="de-DE" altLang="de-DE" sz="1600" b="1"/>
              <a:t>Maßnahme 80_01:</a:t>
            </a:r>
          </a:p>
          <a:p>
            <a:r>
              <a:rPr lang="de-DE" altLang="de-DE" sz="1600" b="1"/>
              <a:t>„Anlage eines mind. (20 oder) 30 m breiten Randstreifens bestehend aus </a:t>
            </a:r>
          </a:p>
          <a:p>
            <a:r>
              <a:rPr lang="de-DE" altLang="de-DE" sz="1600" b="1"/>
              <a:t>Gehölz- u. Pufferstreifen“ </a:t>
            </a:r>
            <a:r>
              <a:rPr lang="de-DE" altLang="de-DE" sz="1600"/>
              <a:t>oder</a:t>
            </a:r>
            <a:r>
              <a:rPr lang="de-DE" altLang="de-DE" sz="1600" b="1"/>
              <a:t> „Anlage eines mind. 10 m breiten </a:t>
            </a:r>
          </a:p>
          <a:p>
            <a:r>
              <a:rPr lang="de-DE" altLang="de-DE" sz="1600" b="1"/>
              <a:t>Pufferstreifens hinter dem Gehölzstreifen, Gesamtbreite: mind. (20 oder) 30 m“</a:t>
            </a:r>
          </a:p>
          <a:p>
            <a:endParaRPr lang="de-DE" altLang="de-DE" sz="1600"/>
          </a:p>
          <a:p>
            <a:r>
              <a:rPr lang="de-DE" altLang="de-DE" sz="1600" b="1"/>
              <a:t>Planung bei</a:t>
            </a:r>
            <a:r>
              <a:rPr lang="de-DE" altLang="de-DE" sz="1600"/>
              <a:t>:</a:t>
            </a:r>
          </a:p>
          <a:p>
            <a:pPr>
              <a:buFontTx/>
              <a:buChar char="-"/>
            </a:pPr>
            <a:r>
              <a:rPr lang="de-DE" altLang="de-DE" sz="1600"/>
              <a:t> Intensiv landwirtschaftlich genutzten Flächen (Acker, Grünland)</a:t>
            </a:r>
          </a:p>
          <a:p>
            <a:r>
              <a:rPr lang="de-DE" altLang="de-DE" sz="1600"/>
              <a:t>Gesamtbreite 30 m bei erosionsgefährdeten, hängigen Flächen, sonst 20 m</a:t>
            </a:r>
          </a:p>
          <a:p>
            <a:endParaRPr lang="de-DE" altLang="de-DE" sz="1600"/>
          </a:p>
          <a:p>
            <a:r>
              <a:rPr lang="de-DE" altLang="de-DE" sz="1600" b="1"/>
              <a:t>Ziel</a:t>
            </a:r>
            <a:r>
              <a:rPr lang="de-DE" altLang="de-DE" sz="1600"/>
              <a:t>:</a:t>
            </a:r>
          </a:p>
          <a:p>
            <a:pPr>
              <a:buFontTx/>
              <a:buChar char="-"/>
            </a:pPr>
            <a:r>
              <a:rPr lang="de-DE" altLang="de-DE" sz="1600"/>
              <a:t> Reduktion des Nährstoffeintrages</a:t>
            </a:r>
          </a:p>
          <a:p>
            <a:r>
              <a:rPr lang="de-DE" altLang="de-DE" sz="1600"/>
              <a:t>(Faustzahl ist 1 kg zusätzlicher</a:t>
            </a:r>
          </a:p>
          <a:p>
            <a:r>
              <a:rPr lang="de-DE" altLang="de-DE" sz="1600"/>
              <a:t>P-Rückhalt durch Extensivierung von</a:t>
            </a:r>
          </a:p>
          <a:p>
            <a:r>
              <a:rPr lang="de-DE" altLang="de-DE" sz="1600"/>
              <a:t>1 ha gewässernaher landwirtschaftl.</a:t>
            </a:r>
          </a:p>
          <a:p>
            <a:r>
              <a:rPr lang="de-DE" altLang="de-DE" sz="1600"/>
              <a:t>Nutzfläche)</a:t>
            </a:r>
          </a:p>
          <a:p>
            <a:endParaRPr lang="de-DE" altLang="de-DE" sz="1600"/>
          </a:p>
          <a:p>
            <a:r>
              <a:rPr lang="de-DE" altLang="de-DE" sz="1600">
                <a:solidFill>
                  <a:srgbClr val="FF0000"/>
                </a:solidFill>
                <a:sym typeface="Wingdings" pitchFamily="2" charset="2"/>
              </a:rPr>
              <a:t> </a:t>
            </a:r>
            <a:r>
              <a:rPr lang="de-DE" altLang="de-DE" sz="1600">
                <a:solidFill>
                  <a:srgbClr val="FF0000"/>
                </a:solidFill>
              </a:rPr>
              <a:t>Zusammenhang mit NRK!</a:t>
            </a:r>
          </a:p>
        </p:txBody>
      </p:sp>
      <p:grpSp>
        <p:nvGrpSpPr>
          <p:cNvPr id="183299" name="Group 4"/>
          <p:cNvGrpSpPr>
            <a:grpSpLocks/>
          </p:cNvGrpSpPr>
          <p:nvPr/>
        </p:nvGrpSpPr>
        <p:grpSpPr bwMode="auto">
          <a:xfrm>
            <a:off x="4781550" y="3773488"/>
            <a:ext cx="5527675" cy="2962275"/>
            <a:chOff x="658" y="1634"/>
            <a:chExt cx="3664" cy="1866"/>
          </a:xfrm>
        </p:grpSpPr>
        <p:pic>
          <p:nvPicPr>
            <p:cNvPr id="183300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" y="1634"/>
              <a:ext cx="3624" cy="18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3301" name="Rectangle 6"/>
            <p:cNvSpPr>
              <a:spLocks noChangeArrowheads="1"/>
            </p:cNvSpPr>
            <p:nvPr/>
          </p:nvSpPr>
          <p:spPr bwMode="auto">
            <a:xfrm>
              <a:off x="752" y="3051"/>
              <a:ext cx="1530" cy="42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endParaRPr lang="de-DE" altLang="de-DE" sz="800"/>
            </a:p>
          </p:txBody>
        </p:sp>
        <p:sp>
          <p:nvSpPr>
            <p:cNvPr id="183302" name="Rectangle 7"/>
            <p:cNvSpPr>
              <a:spLocks noChangeArrowheads="1"/>
            </p:cNvSpPr>
            <p:nvPr/>
          </p:nvSpPr>
          <p:spPr bwMode="auto">
            <a:xfrm>
              <a:off x="2578" y="1648"/>
              <a:ext cx="1744" cy="183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endParaRPr lang="de-DE" altLang="de-DE"/>
            </a:p>
          </p:txBody>
        </p:sp>
        <p:sp>
          <p:nvSpPr>
            <p:cNvPr id="183303" name="Rectangle 8"/>
            <p:cNvSpPr>
              <a:spLocks noChangeArrowheads="1"/>
            </p:cNvSpPr>
            <p:nvPr/>
          </p:nvSpPr>
          <p:spPr bwMode="auto">
            <a:xfrm>
              <a:off x="2320" y="3323"/>
              <a:ext cx="301" cy="14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endParaRPr lang="de-DE" altLang="de-DE"/>
            </a:p>
          </p:txBody>
        </p:sp>
        <p:sp>
          <p:nvSpPr>
            <p:cNvPr id="183304" name="Rectangle 9"/>
            <p:cNvSpPr>
              <a:spLocks noChangeArrowheads="1"/>
            </p:cNvSpPr>
            <p:nvPr/>
          </p:nvSpPr>
          <p:spPr bwMode="auto">
            <a:xfrm>
              <a:off x="2473" y="2882"/>
              <a:ext cx="301" cy="14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endParaRPr lang="de-DE" altLang="de-DE"/>
            </a:p>
          </p:txBody>
        </p:sp>
        <p:sp>
          <p:nvSpPr>
            <p:cNvPr id="183305" name="Text Box 10"/>
            <p:cNvSpPr txBox="1">
              <a:spLocks noChangeArrowheads="1"/>
            </p:cNvSpPr>
            <p:nvPr/>
          </p:nvSpPr>
          <p:spPr bwMode="auto">
            <a:xfrm>
              <a:off x="857" y="2963"/>
              <a:ext cx="565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de-DE" altLang="de-DE" sz="1000"/>
                <a:t>Pufferstreifen</a:t>
              </a:r>
            </a:p>
          </p:txBody>
        </p:sp>
        <p:sp>
          <p:nvSpPr>
            <p:cNvPr id="183306" name="Text Box 11"/>
            <p:cNvSpPr txBox="1">
              <a:spLocks noChangeArrowheads="1"/>
            </p:cNvSpPr>
            <p:nvPr/>
          </p:nvSpPr>
          <p:spPr bwMode="auto">
            <a:xfrm>
              <a:off x="1509" y="2995"/>
              <a:ext cx="590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de-DE" altLang="de-DE" sz="1000"/>
                <a:t>Gehölzstreifen</a:t>
              </a:r>
            </a:p>
          </p:txBody>
        </p:sp>
        <p:sp>
          <p:nvSpPr>
            <p:cNvPr id="183307" name="Text Box 12"/>
            <p:cNvSpPr txBox="1">
              <a:spLocks noChangeArrowheads="1"/>
            </p:cNvSpPr>
            <p:nvPr/>
          </p:nvSpPr>
          <p:spPr bwMode="auto">
            <a:xfrm>
              <a:off x="2538" y="2965"/>
              <a:ext cx="675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de-DE" altLang="de-DE" sz="1000"/>
                <a:t>Mittelwasserlinie</a:t>
              </a:r>
            </a:p>
          </p:txBody>
        </p:sp>
      </p:grpSp>
      <p:sp>
        <p:nvSpPr>
          <p:cNvPr id="183308" name="Rechteck 1"/>
          <p:cNvSpPr>
            <a:spLocks noChangeArrowheads="1"/>
          </p:cNvSpPr>
          <p:nvPr/>
        </p:nvSpPr>
        <p:spPr bwMode="auto">
          <a:xfrm>
            <a:off x="0" y="887413"/>
            <a:ext cx="914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Aft>
                <a:spcPts val="1200"/>
              </a:spcAft>
            </a:pPr>
            <a:r>
              <a:rPr lang="de-DE" altLang="de-DE" b="1"/>
              <a:t>Maßnahmen zur Verbesserung der Gewässermorphologie</a:t>
            </a:r>
          </a:p>
        </p:txBody>
      </p:sp>
      <p:sp>
        <p:nvSpPr>
          <p:cNvPr id="183309" name="Rectangle 2"/>
          <p:cNvSpPr>
            <a:spLocks noGrp="1"/>
          </p:cNvSpPr>
          <p:nvPr>
            <p:ph type="title" idx="4294967295"/>
          </p:nvPr>
        </p:nvSpPr>
        <p:spPr>
          <a:xfrm>
            <a:off x="1779588" y="58738"/>
            <a:ext cx="6577012" cy="561975"/>
          </a:xfrm>
        </p:spPr>
        <p:txBody>
          <a:bodyPr/>
          <a:lstStyle/>
          <a:p>
            <a:r>
              <a:rPr lang="de-DE" altLang="de-DE" sz="2000" b="1" dirty="0" smtClean="0">
                <a:solidFill>
                  <a:schemeClr val="bg1"/>
                </a:solidFill>
              </a:rPr>
              <a:t>Maßnahmenkategorien Standgewässer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2902" y="1683099"/>
            <a:ext cx="8096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7579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Text Box 13"/>
          <p:cNvSpPr txBox="1">
            <a:spLocks noChangeArrowheads="1"/>
          </p:cNvSpPr>
          <p:nvPr/>
        </p:nvSpPr>
        <p:spPr bwMode="auto">
          <a:xfrm>
            <a:off x="333375" y="1447800"/>
            <a:ext cx="7932738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de-DE" altLang="de-DE" sz="1600" b="1" dirty="0"/>
              <a:t>Maßnahme 86_01</a:t>
            </a:r>
          </a:p>
          <a:p>
            <a:r>
              <a:rPr lang="de-DE" altLang="de-DE" sz="1600" b="1" dirty="0"/>
              <a:t>„Prüfung von Genehmigung und Notwendigkeit des Uferverbaus und Möglichkeiten des Rückbaus“</a:t>
            </a:r>
            <a:endParaRPr lang="de-DE" altLang="de-DE" sz="1600" dirty="0"/>
          </a:p>
          <a:p>
            <a:endParaRPr lang="de-DE" altLang="de-DE" sz="1600" dirty="0"/>
          </a:p>
          <a:p>
            <a:r>
              <a:rPr lang="de-DE" altLang="de-DE" sz="1600" b="1" dirty="0"/>
              <a:t>Planung bei</a:t>
            </a:r>
            <a:r>
              <a:rPr lang="de-DE" altLang="de-DE" sz="1600" dirty="0"/>
              <a:t>:</a:t>
            </a:r>
          </a:p>
          <a:p>
            <a:pPr>
              <a:buFontTx/>
              <a:buChar char="-"/>
            </a:pPr>
            <a:r>
              <a:rPr lang="de-DE" altLang="de-DE" sz="1600" dirty="0"/>
              <a:t> längeren Uferabschnitten mit einem hohen Anteil an </a:t>
            </a:r>
            <a:r>
              <a:rPr lang="de-DE" altLang="de-DE" sz="1600" dirty="0" err="1"/>
              <a:t>Uferverbau</a:t>
            </a:r>
            <a:endParaRPr lang="de-DE" altLang="de-DE" sz="1600" dirty="0"/>
          </a:p>
          <a:p>
            <a:pPr>
              <a:buFontTx/>
              <a:buChar char="-"/>
            </a:pPr>
            <a:r>
              <a:rPr lang="de-DE" altLang="de-DE" sz="1600" dirty="0"/>
              <a:t> Uferabschnitten mit Verbau, wo keine Notwendigkeit erkannt wurde</a:t>
            </a:r>
          </a:p>
        </p:txBody>
      </p:sp>
      <p:pic>
        <p:nvPicPr>
          <p:cNvPr id="92162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50" y="3573463"/>
            <a:ext cx="3840163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3" name="Picture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5013" y="3565525"/>
            <a:ext cx="3840162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4" name="Rechteck 1"/>
          <p:cNvSpPr>
            <a:spLocks noChangeArrowheads="1"/>
          </p:cNvSpPr>
          <p:nvPr/>
        </p:nvSpPr>
        <p:spPr bwMode="auto">
          <a:xfrm>
            <a:off x="0" y="887413"/>
            <a:ext cx="914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Aft>
                <a:spcPts val="1200"/>
              </a:spcAft>
            </a:pPr>
            <a:r>
              <a:rPr lang="de-DE" altLang="de-DE" b="1"/>
              <a:t>Maßnahmen zur Verbesserung der Gewässermorphologie</a:t>
            </a:r>
          </a:p>
        </p:txBody>
      </p:sp>
      <p:sp>
        <p:nvSpPr>
          <p:cNvPr id="92165" name="Text Box 7"/>
          <p:cNvSpPr txBox="1">
            <a:spLocks noChangeArrowheads="1"/>
          </p:cNvSpPr>
          <p:nvPr/>
        </p:nvSpPr>
        <p:spPr bwMode="auto">
          <a:xfrm>
            <a:off x="482600" y="6453188"/>
            <a:ext cx="33464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de-DE" altLang="de-DE" sz="1000"/>
              <a:t>Links: Rathenowsee, rechts: Templiner See, Juni/August 2013</a:t>
            </a:r>
          </a:p>
        </p:txBody>
      </p:sp>
      <p:sp>
        <p:nvSpPr>
          <p:cNvPr id="92166" name="Rectangle 2"/>
          <p:cNvSpPr>
            <a:spLocks noGrp="1"/>
          </p:cNvSpPr>
          <p:nvPr>
            <p:ph type="title" idx="4294967295"/>
          </p:nvPr>
        </p:nvSpPr>
        <p:spPr>
          <a:xfrm>
            <a:off x="1779588" y="58738"/>
            <a:ext cx="6577012" cy="561975"/>
          </a:xfrm>
        </p:spPr>
        <p:txBody>
          <a:bodyPr/>
          <a:lstStyle/>
          <a:p>
            <a:r>
              <a:rPr lang="de-DE" altLang="de-DE" sz="2000" b="1" smtClean="0">
                <a:solidFill>
                  <a:schemeClr val="bg1"/>
                </a:solidFill>
              </a:rPr>
              <a:t>Maßnahmenkategorien Standgewässer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5863" y="1984495"/>
            <a:ext cx="749048" cy="41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993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Text Box 13"/>
          <p:cNvSpPr txBox="1">
            <a:spLocks noChangeArrowheads="1"/>
          </p:cNvSpPr>
          <p:nvPr/>
        </p:nvSpPr>
        <p:spPr bwMode="auto">
          <a:xfrm>
            <a:off x="342900" y="1449388"/>
            <a:ext cx="7966075" cy="327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de-DE" altLang="de-DE" sz="1600" b="1"/>
              <a:t>Maßnahme 86_06</a:t>
            </a:r>
          </a:p>
          <a:p>
            <a:r>
              <a:rPr lang="de-DE" altLang="de-DE" sz="1600" b="1"/>
              <a:t>„Verhinderung der weiteren Ausdehnung der bebauten Fläche über den </a:t>
            </a:r>
          </a:p>
          <a:p>
            <a:r>
              <a:rPr lang="de-DE" altLang="de-DE" sz="1600" b="1"/>
              <a:t>Flächennutzungsplan“</a:t>
            </a:r>
          </a:p>
          <a:p>
            <a:endParaRPr lang="de-DE" altLang="de-DE" sz="1600"/>
          </a:p>
          <a:p>
            <a:r>
              <a:rPr lang="de-DE" altLang="de-DE" sz="1600" b="1"/>
              <a:t>Planung bei</a:t>
            </a:r>
            <a:r>
              <a:rPr lang="de-DE" altLang="de-DE" sz="1600"/>
              <a:t>:</a:t>
            </a:r>
          </a:p>
          <a:p>
            <a:pPr>
              <a:buFontTx/>
              <a:buChar char="-"/>
            </a:pPr>
            <a:r>
              <a:rPr lang="de-DE" altLang="de-DE" sz="1600"/>
              <a:t> Siedlungen, Campinganlagen, Kleingartenanlagen u.ä. in einer Entfernung von max. 110 m   </a:t>
            </a:r>
          </a:p>
          <a:p>
            <a:r>
              <a:rPr lang="de-DE" altLang="de-DE" sz="1600"/>
              <a:t>  zum See</a:t>
            </a:r>
          </a:p>
          <a:p>
            <a:endParaRPr lang="de-DE" altLang="de-DE" sz="1600"/>
          </a:p>
          <a:p>
            <a:r>
              <a:rPr lang="de-DE" altLang="de-DE" sz="1600" b="1"/>
              <a:t>Ziel</a:t>
            </a:r>
            <a:r>
              <a:rPr lang="de-DE" altLang="de-DE" sz="1600"/>
              <a:t>: </a:t>
            </a:r>
          </a:p>
          <a:p>
            <a:r>
              <a:rPr lang="de-DE" altLang="de-DE" sz="1600"/>
              <a:t>- Verhinderung einer weiteren Versiegelung der ufernahen Bebauung und damit</a:t>
            </a:r>
          </a:p>
          <a:p>
            <a:r>
              <a:rPr lang="de-DE" altLang="de-DE" sz="1600"/>
              <a:t>  Verschlechterung der Hydromorphologie und (vermutlich) stärkerer Nährstoffbelastung und   </a:t>
            </a:r>
          </a:p>
          <a:p>
            <a:r>
              <a:rPr lang="de-DE" altLang="de-DE" sz="1600"/>
              <a:t>  Wassersportnutzung des Gewässers</a:t>
            </a:r>
          </a:p>
          <a:p>
            <a:pPr>
              <a:buFontTx/>
              <a:buChar char="-"/>
            </a:pPr>
            <a:r>
              <a:rPr lang="de-DE" altLang="de-DE" sz="1600"/>
              <a:t> Erhalt des Landschaftsbildes, indem man verhindert, dass in die Höhe gebaut wird</a:t>
            </a:r>
          </a:p>
        </p:txBody>
      </p:sp>
      <p:sp>
        <p:nvSpPr>
          <p:cNvPr id="94210" name="Rechteck 1"/>
          <p:cNvSpPr>
            <a:spLocks noChangeArrowheads="1"/>
          </p:cNvSpPr>
          <p:nvPr/>
        </p:nvSpPr>
        <p:spPr bwMode="auto">
          <a:xfrm>
            <a:off x="0" y="887413"/>
            <a:ext cx="914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Aft>
                <a:spcPts val="1200"/>
              </a:spcAft>
            </a:pPr>
            <a:r>
              <a:rPr lang="de-DE" altLang="de-DE" b="1"/>
              <a:t>Maßnahmen zur Verbesserung der Gewässermorphologie</a:t>
            </a:r>
          </a:p>
        </p:txBody>
      </p:sp>
      <p:sp>
        <p:nvSpPr>
          <p:cNvPr id="94211" name="Rectangle 2"/>
          <p:cNvSpPr>
            <a:spLocks noGrp="1"/>
          </p:cNvSpPr>
          <p:nvPr>
            <p:ph type="title" idx="4294967295"/>
          </p:nvPr>
        </p:nvSpPr>
        <p:spPr>
          <a:xfrm>
            <a:off x="1779588" y="58738"/>
            <a:ext cx="6577012" cy="561975"/>
          </a:xfrm>
        </p:spPr>
        <p:txBody>
          <a:bodyPr/>
          <a:lstStyle/>
          <a:p>
            <a:r>
              <a:rPr lang="de-DE" altLang="de-DE" sz="2000" b="1" smtClean="0">
                <a:solidFill>
                  <a:schemeClr val="bg1"/>
                </a:solidFill>
              </a:rPr>
              <a:t>Maßnahmenkategorien Standgewässer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9065" y="2052131"/>
            <a:ext cx="8001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5661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Text Box 13"/>
          <p:cNvSpPr txBox="1">
            <a:spLocks noChangeArrowheads="1"/>
          </p:cNvSpPr>
          <p:nvPr/>
        </p:nvSpPr>
        <p:spPr bwMode="auto">
          <a:xfrm>
            <a:off x="360363" y="1558925"/>
            <a:ext cx="7567612" cy="375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de-DE" altLang="de-DE" sz="1600" b="1" dirty="0"/>
              <a:t>Maßnahme 86_07</a:t>
            </a:r>
          </a:p>
          <a:p>
            <a:r>
              <a:rPr lang="de-DE" altLang="de-DE" sz="1600" b="1" dirty="0"/>
              <a:t>„Prüfung der Genehmigung und Notwendigkeit von Steganlagen zur Aufrechterhaltung </a:t>
            </a:r>
          </a:p>
          <a:p>
            <a:r>
              <a:rPr lang="de-DE" altLang="de-DE" sz="1600" b="1" dirty="0"/>
              <a:t>touristischer Infrastruktur“ </a:t>
            </a:r>
            <a:r>
              <a:rPr lang="de-DE" altLang="de-DE" sz="1600" dirty="0"/>
              <a:t>oder „</a:t>
            </a:r>
            <a:r>
              <a:rPr lang="de-DE" altLang="de-DE" sz="1600" b="1" dirty="0"/>
              <a:t>Prüfung der Genehmigung und Notwendigkeit von </a:t>
            </a:r>
          </a:p>
          <a:p>
            <a:r>
              <a:rPr lang="de-DE" altLang="de-DE" sz="1600" b="1" dirty="0"/>
              <a:t>Steganlagen sowie Möglichkeiten von Umbau bzw. Rückbau“</a:t>
            </a:r>
            <a:endParaRPr lang="de-DE" altLang="de-DE" sz="1600" dirty="0"/>
          </a:p>
          <a:p>
            <a:endParaRPr lang="de-DE" altLang="de-DE" sz="1600" dirty="0"/>
          </a:p>
          <a:p>
            <a:r>
              <a:rPr lang="de-DE" altLang="de-DE" sz="1600" b="1" dirty="0"/>
              <a:t>Planung bei</a:t>
            </a:r>
            <a:r>
              <a:rPr lang="de-DE" altLang="de-DE" sz="1600" dirty="0"/>
              <a:t>:</a:t>
            </a:r>
          </a:p>
          <a:p>
            <a:pPr>
              <a:buFontTx/>
              <a:buChar char="-"/>
            </a:pPr>
            <a:r>
              <a:rPr lang="de-DE" altLang="de-DE" sz="1600" dirty="0"/>
              <a:t> längeren Abschnitten mit vielen (kleinen) Stegen, die die </a:t>
            </a:r>
            <a:r>
              <a:rPr lang="de-DE" altLang="de-DE" sz="1600" dirty="0" err="1"/>
              <a:t>Röhrichtzone</a:t>
            </a:r>
            <a:endParaRPr lang="de-DE" altLang="de-DE" sz="1600" dirty="0"/>
          </a:p>
          <a:p>
            <a:r>
              <a:rPr lang="de-DE" altLang="de-DE" sz="1600" dirty="0"/>
              <a:t>  fragmentieren</a:t>
            </a:r>
          </a:p>
          <a:p>
            <a:endParaRPr lang="de-DE" altLang="de-DE" sz="1600" dirty="0"/>
          </a:p>
          <a:p>
            <a:r>
              <a:rPr lang="de-DE" altLang="de-DE" sz="1600" b="1" dirty="0"/>
              <a:t>Ziel</a:t>
            </a:r>
            <a:r>
              <a:rPr lang="de-DE" altLang="de-DE" sz="1600" dirty="0"/>
              <a:t>:</a:t>
            </a:r>
          </a:p>
          <a:p>
            <a:pPr>
              <a:buFontTx/>
              <a:buChar char="-"/>
            </a:pPr>
            <a:r>
              <a:rPr lang="de-DE" altLang="de-DE" sz="1600" dirty="0"/>
              <a:t> Verringern der Anzahl der Stege im Rahmen des Möglichen und </a:t>
            </a:r>
          </a:p>
          <a:p>
            <a:r>
              <a:rPr lang="de-DE" altLang="de-DE" sz="1600" dirty="0"/>
              <a:t>  damit Verbesserung der Morphologie</a:t>
            </a:r>
          </a:p>
          <a:p>
            <a:pPr>
              <a:buFontTx/>
              <a:buChar char="-"/>
            </a:pPr>
            <a:r>
              <a:rPr lang="de-DE" altLang="de-DE" sz="1600" dirty="0"/>
              <a:t> Schaffen von Flächen zur Ansiedlung von Makrophyten und </a:t>
            </a:r>
          </a:p>
          <a:p>
            <a:r>
              <a:rPr lang="de-DE" altLang="de-DE" sz="1600" dirty="0"/>
              <a:t>  Rückzugsräumen der Fauna</a:t>
            </a:r>
          </a:p>
          <a:p>
            <a:r>
              <a:rPr lang="de-DE" altLang="de-DE" sz="1600" dirty="0"/>
              <a:t>- Umwandlung in Sammelsteganlagen</a:t>
            </a:r>
          </a:p>
        </p:txBody>
      </p:sp>
      <p:pic>
        <p:nvPicPr>
          <p:cNvPr id="95234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7250" y="3557588"/>
            <a:ext cx="3089275" cy="231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5" name="Text Box 5"/>
          <p:cNvSpPr txBox="1">
            <a:spLocks noChangeArrowheads="1"/>
          </p:cNvSpPr>
          <p:nvPr/>
        </p:nvSpPr>
        <p:spPr bwMode="auto">
          <a:xfrm>
            <a:off x="5857875" y="5849938"/>
            <a:ext cx="13684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de-DE" altLang="de-DE" sz="1000"/>
              <a:t>Röddelinsee, Juni 2013</a:t>
            </a:r>
          </a:p>
        </p:txBody>
      </p:sp>
      <p:sp>
        <p:nvSpPr>
          <p:cNvPr id="95236" name="Rechteck 1"/>
          <p:cNvSpPr>
            <a:spLocks noChangeArrowheads="1"/>
          </p:cNvSpPr>
          <p:nvPr/>
        </p:nvSpPr>
        <p:spPr bwMode="auto">
          <a:xfrm>
            <a:off x="0" y="887413"/>
            <a:ext cx="914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Aft>
                <a:spcPts val="1200"/>
              </a:spcAft>
            </a:pPr>
            <a:r>
              <a:rPr lang="de-DE" altLang="de-DE" b="1"/>
              <a:t>Maßnahmen zur Verbesserung der Gewässermorphologie</a:t>
            </a:r>
          </a:p>
        </p:txBody>
      </p:sp>
      <p:sp>
        <p:nvSpPr>
          <p:cNvPr id="95237" name="Rectangle 2"/>
          <p:cNvSpPr>
            <a:spLocks noGrp="1"/>
          </p:cNvSpPr>
          <p:nvPr>
            <p:ph type="title" idx="4294967295"/>
          </p:nvPr>
        </p:nvSpPr>
        <p:spPr>
          <a:xfrm>
            <a:off x="1779588" y="58738"/>
            <a:ext cx="6577012" cy="561975"/>
          </a:xfrm>
        </p:spPr>
        <p:txBody>
          <a:bodyPr/>
          <a:lstStyle/>
          <a:p>
            <a:r>
              <a:rPr lang="de-DE" altLang="de-DE" sz="2000" b="1" smtClean="0">
                <a:solidFill>
                  <a:schemeClr val="bg1"/>
                </a:solidFill>
              </a:rPr>
              <a:t>Maßnahmenkategorien Standgewässer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7250" y="2397362"/>
            <a:ext cx="74295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9468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hteck 1"/>
          <p:cNvSpPr>
            <a:spLocks noChangeArrowheads="1"/>
          </p:cNvSpPr>
          <p:nvPr/>
        </p:nvSpPr>
        <p:spPr bwMode="auto">
          <a:xfrm>
            <a:off x="0" y="887413"/>
            <a:ext cx="914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Aft>
                <a:spcPts val="1200"/>
              </a:spcAft>
            </a:pPr>
            <a:r>
              <a:rPr lang="de-DE" altLang="de-DE" b="1"/>
              <a:t>Maßnahmen zur Verbesserung des Wasserhaushalts</a:t>
            </a:r>
          </a:p>
        </p:txBody>
      </p:sp>
      <p:sp>
        <p:nvSpPr>
          <p:cNvPr id="186371" name="Rectangle 2"/>
          <p:cNvSpPr>
            <a:spLocks noGrp="1"/>
          </p:cNvSpPr>
          <p:nvPr>
            <p:ph type="title" idx="4294967295"/>
          </p:nvPr>
        </p:nvSpPr>
        <p:spPr>
          <a:xfrm>
            <a:off x="1779588" y="58738"/>
            <a:ext cx="6577012" cy="561975"/>
          </a:xfrm>
        </p:spPr>
        <p:txBody>
          <a:bodyPr/>
          <a:lstStyle/>
          <a:p>
            <a:r>
              <a:rPr lang="de-DE" altLang="de-DE" sz="2400" b="1" smtClean="0">
                <a:solidFill>
                  <a:schemeClr val="bg1"/>
                </a:solidFill>
              </a:rPr>
              <a:t>Maßnahmenkategorien Fließgewässer</a:t>
            </a:r>
          </a:p>
        </p:txBody>
      </p:sp>
      <p:sp>
        <p:nvSpPr>
          <p:cNvPr id="2" name="Rechteck 1"/>
          <p:cNvSpPr>
            <a:spLocks noChangeArrowheads="1"/>
          </p:cNvSpPr>
          <p:nvPr/>
        </p:nvSpPr>
        <p:spPr bwMode="auto">
          <a:xfrm>
            <a:off x="496888" y="1687513"/>
            <a:ext cx="8413750" cy="973137"/>
          </a:xfrm>
          <a:prstGeom prst="rect">
            <a:avLst/>
          </a:prstGeom>
          <a:solidFill>
            <a:srgbClr val="B9CDE5"/>
          </a:solidFill>
          <a:ln w="38100">
            <a:solidFill>
              <a:srgbClr val="33CCCC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171450" indent="-171450"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15000"/>
              </a:lnSpc>
              <a:buFont typeface="Arial" charset="0"/>
              <a:buNone/>
            </a:pPr>
            <a:r>
              <a:rPr lang="de-DE" altLang="de-DE" sz="1600" b="1" u="sng">
                <a:solidFill>
                  <a:srgbClr val="002060"/>
                </a:solidFill>
              </a:rPr>
              <a:t>Maßnahmen zur Verbesserung des Wasserhaushalts:</a:t>
            </a:r>
          </a:p>
          <a:p>
            <a:pPr>
              <a:lnSpc>
                <a:spcPct val="115000"/>
              </a:lnSpc>
              <a:buFont typeface="Arial" charset="0"/>
              <a:buChar char="•"/>
            </a:pPr>
            <a:r>
              <a:rPr lang="de-DE" altLang="de-DE" sz="1600" b="1">
                <a:solidFill>
                  <a:srgbClr val="002060"/>
                </a:solidFill>
              </a:rPr>
              <a:t>Waldumbaumaßnahme zur Verbesserung des See-Wasserhaushalts (66_05)</a:t>
            </a:r>
          </a:p>
          <a:p>
            <a:pPr>
              <a:lnSpc>
                <a:spcPct val="115000"/>
              </a:lnSpc>
              <a:buFont typeface="Arial" charset="0"/>
              <a:buChar char="•"/>
            </a:pPr>
            <a:r>
              <a:rPr lang="de-DE" altLang="de-DE" sz="1600" b="1">
                <a:solidFill>
                  <a:srgbClr val="002060"/>
                </a:solidFill>
              </a:rPr>
              <a:t>Sonstige Maßnahme zur Verbesserung des Wasserhaushalts an einem Standgewässer (66_99)</a:t>
            </a:r>
          </a:p>
        </p:txBody>
      </p:sp>
    </p:spTree>
    <p:extLst>
      <p:ext uri="{BB962C8B-B14F-4D97-AF65-F5344CB8AC3E}">
        <p14:creationId xmlns:p14="http://schemas.microsoft.com/office/powerpoint/2010/main" val="2185970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Text Box 13"/>
          <p:cNvSpPr txBox="1">
            <a:spLocks noChangeArrowheads="1"/>
          </p:cNvSpPr>
          <p:nvPr/>
        </p:nvSpPr>
        <p:spPr bwMode="auto">
          <a:xfrm>
            <a:off x="342900" y="1584325"/>
            <a:ext cx="7752379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de-DE" altLang="de-DE" sz="1600" b="1" dirty="0"/>
              <a:t>Maßnahme 66_05</a:t>
            </a:r>
          </a:p>
          <a:p>
            <a:r>
              <a:rPr lang="de-DE" altLang="de-DE" sz="1600" b="1" dirty="0"/>
              <a:t>„Umwandlung des Kiefern-/Nadelmischwalds in einen Laubmischwald“</a:t>
            </a:r>
          </a:p>
          <a:p>
            <a:endParaRPr lang="de-DE" altLang="de-DE" sz="1600" dirty="0"/>
          </a:p>
          <a:p>
            <a:r>
              <a:rPr lang="de-DE" altLang="de-DE" sz="1600" b="1" dirty="0"/>
              <a:t>Planung bei</a:t>
            </a:r>
            <a:r>
              <a:rPr lang="de-DE" altLang="de-DE" sz="1600" dirty="0"/>
              <a:t>:</a:t>
            </a:r>
          </a:p>
          <a:p>
            <a:pPr>
              <a:buFontTx/>
              <a:buChar char="-"/>
            </a:pPr>
            <a:r>
              <a:rPr lang="de-DE" altLang="de-DE" sz="1600" dirty="0"/>
              <a:t> großflächigen, nicht natürlichen Kiefern-/Nadelwaldbeständen im EZG </a:t>
            </a:r>
          </a:p>
          <a:p>
            <a:pPr>
              <a:buFontTx/>
              <a:buChar char="-"/>
            </a:pPr>
            <a:r>
              <a:rPr lang="de-DE" altLang="de-DE" sz="1600" dirty="0"/>
              <a:t> vorhandenem, bekannten </a:t>
            </a:r>
            <a:r>
              <a:rPr lang="de-DE" altLang="de-DE" sz="1600" dirty="0" smtClean="0"/>
              <a:t>Wasserdefizit</a:t>
            </a:r>
            <a:endParaRPr lang="de-DE" altLang="de-DE" sz="1600" dirty="0">
              <a:solidFill>
                <a:srgbClr val="FFFF00"/>
              </a:solidFill>
            </a:endParaRPr>
          </a:p>
          <a:p>
            <a:endParaRPr lang="de-DE" altLang="de-DE" sz="1600" dirty="0"/>
          </a:p>
          <a:p>
            <a:pPr>
              <a:buFont typeface="Wingdings" pitchFamily="2" charset="2"/>
              <a:buChar char="§"/>
            </a:pPr>
            <a:r>
              <a:rPr lang="de-DE" altLang="de-DE" sz="1600" dirty="0"/>
              <a:t> Waldumbau bereits Teil der Landesstrategie</a:t>
            </a:r>
          </a:p>
          <a:p>
            <a:pPr>
              <a:buFont typeface="Wingdings" pitchFamily="2" charset="2"/>
              <a:buChar char="§"/>
            </a:pPr>
            <a:r>
              <a:rPr lang="de-DE" altLang="de-DE" sz="1600" dirty="0"/>
              <a:t> Wichtig vor dem Hintergrund der aktuellen</a:t>
            </a:r>
          </a:p>
          <a:p>
            <a:pPr>
              <a:buFont typeface="Wingdings" pitchFamily="2" charset="2"/>
              <a:buNone/>
            </a:pPr>
            <a:r>
              <a:rPr lang="de-DE" altLang="de-DE" sz="1600" dirty="0"/>
              <a:t>   Klimawandelszenarien</a:t>
            </a:r>
          </a:p>
          <a:p>
            <a:endParaRPr lang="de-DE" altLang="de-DE" sz="1600" dirty="0"/>
          </a:p>
          <a:p>
            <a:r>
              <a:rPr lang="de-DE" altLang="de-DE" sz="1600" b="1" dirty="0"/>
              <a:t>Ziel</a:t>
            </a:r>
            <a:r>
              <a:rPr lang="de-DE" altLang="de-DE" sz="1600" dirty="0"/>
              <a:t>:</a:t>
            </a:r>
          </a:p>
          <a:p>
            <a:r>
              <a:rPr lang="de-DE" altLang="de-DE" sz="1600" dirty="0"/>
              <a:t>„Mit großflächigem Waldumbau lassen sich die Grundwasserneubildung, </a:t>
            </a:r>
          </a:p>
          <a:p>
            <a:r>
              <a:rPr lang="de-DE" altLang="de-DE" sz="1600" dirty="0"/>
              <a:t>der Wasserhaushalt und die Wasserstände der grundwasserabhängigen</a:t>
            </a:r>
          </a:p>
          <a:p>
            <a:r>
              <a:rPr lang="de-DE" altLang="de-DE" sz="1600" dirty="0"/>
              <a:t>Landschaftselemente langfristig und gezielt beeinflussen.“</a:t>
            </a:r>
          </a:p>
          <a:p>
            <a:r>
              <a:rPr lang="de-DE" altLang="de-DE" sz="1600" dirty="0"/>
              <a:t>(Kaiser et al. (2010): Aktuelle Probleme im Wasserhaushalt von Nordost-Deutschland, GFZ, </a:t>
            </a:r>
          </a:p>
          <a:p>
            <a:r>
              <a:rPr lang="de-DE" altLang="de-DE" sz="1600" dirty="0" err="1"/>
              <a:t>Hemholtz</a:t>
            </a:r>
            <a:r>
              <a:rPr lang="de-DE" altLang="de-DE" sz="1600" dirty="0"/>
              <a:t>-Zentrum Potsdam)</a:t>
            </a:r>
          </a:p>
          <a:p>
            <a:endParaRPr lang="de-DE" altLang="de-DE" sz="1600" dirty="0"/>
          </a:p>
        </p:txBody>
      </p:sp>
      <p:pic>
        <p:nvPicPr>
          <p:cNvPr id="96258" name="Picture 4" descr="http://www.forsten.sachsen.de/wald/img/portalbild_wald_umba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64050" y="3157538"/>
            <a:ext cx="4281488" cy="128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9" name="Text Box 5"/>
          <p:cNvSpPr txBox="1">
            <a:spLocks noChangeArrowheads="1"/>
          </p:cNvSpPr>
          <p:nvPr/>
        </p:nvSpPr>
        <p:spPr bwMode="auto">
          <a:xfrm>
            <a:off x="7153275" y="4400550"/>
            <a:ext cx="16764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de-DE" altLang="de-DE" sz="800"/>
              <a:t>Bildquelle: www.forsten.sachsen.de</a:t>
            </a:r>
          </a:p>
        </p:txBody>
      </p:sp>
      <p:sp>
        <p:nvSpPr>
          <p:cNvPr id="116742" name="Rechteck 1"/>
          <p:cNvSpPr>
            <a:spLocks noChangeArrowheads="1"/>
          </p:cNvSpPr>
          <p:nvPr/>
        </p:nvSpPr>
        <p:spPr bwMode="auto">
          <a:xfrm>
            <a:off x="0" y="877888"/>
            <a:ext cx="9144000" cy="4000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Aft>
                <a:spcPts val="1200"/>
              </a:spcAft>
              <a:defRPr/>
            </a:pPr>
            <a:r>
              <a:rPr lang="de-DE" altLang="de-DE" b="1" dirty="0" smtClean="0">
                <a:solidFill>
                  <a:schemeClr val="tx2">
                    <a:lumMod val="75000"/>
                  </a:schemeClr>
                </a:solidFill>
              </a:rPr>
              <a:t>Maßnahmen </a:t>
            </a:r>
            <a:r>
              <a:rPr lang="de-DE" altLang="de-DE" b="1" dirty="0">
                <a:solidFill>
                  <a:schemeClr val="tx2">
                    <a:lumMod val="75000"/>
                  </a:schemeClr>
                </a:solidFill>
              </a:rPr>
              <a:t>zur Verbesserung der Wasserführung und des Wasserhaushaltes</a:t>
            </a:r>
          </a:p>
        </p:txBody>
      </p:sp>
      <p:sp>
        <p:nvSpPr>
          <p:cNvPr id="96261" name="Rectangle 2"/>
          <p:cNvSpPr>
            <a:spLocks noGrp="1"/>
          </p:cNvSpPr>
          <p:nvPr>
            <p:ph type="title" idx="4294967295"/>
          </p:nvPr>
        </p:nvSpPr>
        <p:spPr>
          <a:xfrm>
            <a:off x="1779588" y="58738"/>
            <a:ext cx="6577012" cy="561975"/>
          </a:xfrm>
        </p:spPr>
        <p:txBody>
          <a:bodyPr/>
          <a:lstStyle/>
          <a:p>
            <a:r>
              <a:rPr lang="de-DE" altLang="de-DE" sz="2000" b="1" smtClean="0">
                <a:solidFill>
                  <a:schemeClr val="bg1"/>
                </a:solidFill>
              </a:rPr>
              <a:t>Maßnahmenkategorien Standgewässer</a:t>
            </a:r>
          </a:p>
        </p:txBody>
      </p:sp>
    </p:spTree>
    <p:extLst>
      <p:ext uri="{BB962C8B-B14F-4D97-AF65-F5344CB8AC3E}">
        <p14:creationId xmlns:p14="http://schemas.microsoft.com/office/powerpoint/2010/main" val="3556865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hteck 1"/>
          <p:cNvSpPr>
            <a:spLocks noChangeArrowheads="1"/>
          </p:cNvSpPr>
          <p:nvPr/>
        </p:nvSpPr>
        <p:spPr bwMode="auto">
          <a:xfrm>
            <a:off x="0" y="839788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Aft>
                <a:spcPts val="1200"/>
              </a:spcAft>
            </a:pPr>
            <a:r>
              <a:rPr lang="de-DE" altLang="de-DE" b="1"/>
              <a:t>Maßnahmen zur Verbesserung des Wasser- und Nährstoffrückhaltes</a:t>
            </a:r>
          </a:p>
        </p:txBody>
      </p:sp>
      <p:sp>
        <p:nvSpPr>
          <p:cNvPr id="185347" name="Rectangle 2"/>
          <p:cNvSpPr>
            <a:spLocks noGrp="1"/>
          </p:cNvSpPr>
          <p:nvPr>
            <p:ph type="title" idx="4294967295"/>
          </p:nvPr>
        </p:nvSpPr>
        <p:spPr>
          <a:xfrm>
            <a:off x="1779588" y="58738"/>
            <a:ext cx="6577012" cy="561975"/>
          </a:xfrm>
        </p:spPr>
        <p:txBody>
          <a:bodyPr/>
          <a:lstStyle/>
          <a:p>
            <a:r>
              <a:rPr lang="de-DE" altLang="de-DE" sz="2400" b="1" smtClean="0">
                <a:solidFill>
                  <a:schemeClr val="bg1"/>
                </a:solidFill>
              </a:rPr>
              <a:t>Maßnahmenkategorien Standgewässer</a:t>
            </a:r>
          </a:p>
        </p:txBody>
      </p:sp>
      <p:sp>
        <p:nvSpPr>
          <p:cNvPr id="2" name="Rechteck 1"/>
          <p:cNvSpPr/>
          <p:nvPr/>
        </p:nvSpPr>
        <p:spPr>
          <a:xfrm>
            <a:off x="320675" y="1647825"/>
            <a:ext cx="8599488" cy="12541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CC00CC"/>
            </a:solidFill>
          </a:ln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15000"/>
              </a:lnSpc>
            </a:pPr>
            <a:r>
              <a:rPr lang="de-DE" altLang="de-DE" sz="1600" b="1" u="sng">
                <a:solidFill>
                  <a:srgbClr val="002060"/>
                </a:solidFill>
              </a:rPr>
              <a:t>Maßnahmen zur Verbesserung des Wasser- und Nährstoffrückhalts:</a:t>
            </a:r>
          </a:p>
          <a:p>
            <a:pPr>
              <a:lnSpc>
                <a:spcPct val="115000"/>
              </a:lnSpc>
              <a:buFont typeface="Arial" charset="0"/>
              <a:buChar char="•"/>
            </a:pPr>
            <a:r>
              <a:rPr lang="de-DE" altLang="de-DE" sz="1600" b="1">
                <a:solidFill>
                  <a:srgbClr val="002060"/>
                </a:solidFill>
              </a:rPr>
              <a:t> mit dem See korrespondierendes Feuchtgebiet renaturieren (66_04)</a:t>
            </a:r>
          </a:p>
          <a:p>
            <a:pPr>
              <a:lnSpc>
                <a:spcPct val="115000"/>
              </a:lnSpc>
              <a:buFont typeface="Arial" charset="0"/>
              <a:buChar char="•"/>
            </a:pPr>
            <a:r>
              <a:rPr lang="de-DE" altLang="de-DE" sz="1600" b="1">
                <a:solidFill>
                  <a:srgbClr val="002060"/>
                </a:solidFill>
              </a:rPr>
              <a:t> konzeptionelle Maßnahme – Informations- und Fortbildungsmaßnahmen (503)</a:t>
            </a:r>
          </a:p>
          <a:p>
            <a:pPr>
              <a:lnSpc>
                <a:spcPct val="115000"/>
              </a:lnSpc>
              <a:buFont typeface="Arial" charset="0"/>
              <a:buChar char="•"/>
            </a:pPr>
            <a:r>
              <a:rPr lang="de-DE" altLang="de-DE" sz="1600" b="1">
                <a:solidFill>
                  <a:srgbClr val="002060"/>
                </a:solidFill>
              </a:rPr>
              <a:t> konzeptionelle Maßnahme – vertiefende Untersuchungen und Kontrollen (508)</a:t>
            </a:r>
          </a:p>
        </p:txBody>
      </p:sp>
    </p:spTree>
    <p:extLst>
      <p:ext uri="{BB962C8B-B14F-4D97-AF65-F5344CB8AC3E}">
        <p14:creationId xmlns:p14="http://schemas.microsoft.com/office/powerpoint/2010/main" val="2436525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Text Box 13"/>
          <p:cNvSpPr txBox="1">
            <a:spLocks noChangeArrowheads="1"/>
          </p:cNvSpPr>
          <p:nvPr/>
        </p:nvSpPr>
        <p:spPr bwMode="auto">
          <a:xfrm>
            <a:off x="360363" y="1606550"/>
            <a:ext cx="6756400" cy="400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de-DE" altLang="de-DE" sz="1600" b="1"/>
              <a:t>Maßnahme 503</a:t>
            </a:r>
            <a:r>
              <a:rPr lang="de-DE" altLang="de-DE" sz="1600"/>
              <a:t>,</a:t>
            </a:r>
            <a:r>
              <a:rPr lang="de-DE" altLang="de-DE" sz="1600" b="1"/>
              <a:t> </a:t>
            </a:r>
            <a:r>
              <a:rPr lang="de-DE" altLang="de-DE" sz="1600"/>
              <a:t>konzeptionelle Maßnahme</a:t>
            </a:r>
          </a:p>
          <a:p>
            <a:pPr>
              <a:buFont typeface="Wingdings" pitchFamily="2" charset="2"/>
              <a:buNone/>
            </a:pPr>
            <a:r>
              <a:rPr lang="de-DE" altLang="de-DE" sz="1600"/>
              <a:t>„</a:t>
            </a:r>
            <a:r>
              <a:rPr lang="de-DE" altLang="de-DE" sz="1600" b="1"/>
              <a:t>Informationsmaßnahme zur gewässerverträglichen Gartennutzung und </a:t>
            </a:r>
          </a:p>
          <a:p>
            <a:pPr>
              <a:buFont typeface="Wingdings" pitchFamily="2" charset="2"/>
              <a:buNone/>
            </a:pPr>
            <a:r>
              <a:rPr lang="de-DE" altLang="de-DE" sz="1600" b="1"/>
              <a:t>Uferbefestigung, z.B. mittels Flyer</a:t>
            </a:r>
            <a:r>
              <a:rPr lang="de-DE" altLang="de-DE" sz="1600"/>
              <a:t>“</a:t>
            </a:r>
          </a:p>
          <a:p>
            <a:pPr>
              <a:buFont typeface="Wingdings" pitchFamily="2" charset="2"/>
              <a:buNone/>
            </a:pPr>
            <a:endParaRPr lang="de-DE" altLang="de-DE" sz="1600"/>
          </a:p>
          <a:p>
            <a:pPr>
              <a:buFont typeface="Wingdings" pitchFamily="2" charset="2"/>
              <a:buNone/>
            </a:pPr>
            <a:r>
              <a:rPr lang="de-DE" altLang="de-DE" sz="1600" b="1"/>
              <a:t>Planung bei</a:t>
            </a:r>
            <a:r>
              <a:rPr lang="de-DE" altLang="de-DE" sz="1600"/>
              <a:t>:</a:t>
            </a:r>
          </a:p>
          <a:p>
            <a:pPr>
              <a:buFont typeface="Wingdings" pitchFamily="2" charset="2"/>
              <a:buNone/>
            </a:pPr>
            <a:r>
              <a:rPr lang="de-DE" altLang="de-DE" sz="1600"/>
              <a:t>- Siedlungen mit Gärten in unmittelbarer Gewässernähe</a:t>
            </a:r>
          </a:p>
          <a:p>
            <a:pPr>
              <a:buFont typeface="Wingdings" pitchFamily="2" charset="2"/>
              <a:buNone/>
            </a:pPr>
            <a:r>
              <a:rPr lang="de-DE" altLang="de-DE" sz="1600"/>
              <a:t>- längeren Uferabschnitten mit Uferbefestigungen (Faschinen aus</a:t>
            </a:r>
          </a:p>
          <a:p>
            <a:pPr>
              <a:buFont typeface="Wingdings" pitchFamily="2" charset="2"/>
              <a:buNone/>
            </a:pPr>
            <a:r>
              <a:rPr lang="de-DE" altLang="de-DE" sz="1600"/>
              <a:t>  Holz, Blocksteinen, Mauerwerk etc.)</a:t>
            </a:r>
          </a:p>
          <a:p>
            <a:pPr>
              <a:buFont typeface="Wingdings" pitchFamily="2" charset="2"/>
              <a:buNone/>
            </a:pPr>
            <a:endParaRPr lang="de-DE" altLang="de-DE" sz="1600"/>
          </a:p>
          <a:p>
            <a:pPr>
              <a:buFont typeface="Wingdings" pitchFamily="2" charset="2"/>
              <a:buNone/>
            </a:pPr>
            <a:r>
              <a:rPr lang="de-DE" altLang="de-DE" sz="1600" b="1"/>
              <a:t>Zwei verschiedene Informationsmaßnahmen mit dem</a:t>
            </a:r>
            <a:r>
              <a:rPr lang="de-DE" altLang="de-DE" sz="1600"/>
              <a:t> </a:t>
            </a:r>
            <a:r>
              <a:rPr lang="de-DE" altLang="de-DE" sz="1600" b="1"/>
              <a:t>Ziel</a:t>
            </a:r>
            <a:r>
              <a:rPr lang="de-DE" altLang="de-DE" sz="1600"/>
              <a:t>:</a:t>
            </a:r>
          </a:p>
          <a:p>
            <a:pPr>
              <a:buFontTx/>
              <a:buChar char="-"/>
            </a:pPr>
            <a:r>
              <a:rPr lang="de-DE" altLang="de-DE" sz="1600"/>
              <a:t> Gewässer schonendere Gartenbewirtschaftung (Düngung, Grünschnitt-</a:t>
            </a:r>
          </a:p>
          <a:p>
            <a:r>
              <a:rPr lang="de-DE" altLang="de-DE" sz="1600"/>
              <a:t>  Entsorgung, Abwasserentsorgung etc.)</a:t>
            </a:r>
          </a:p>
          <a:p>
            <a:pPr>
              <a:buFontTx/>
              <a:buChar char="-"/>
            </a:pPr>
            <a:r>
              <a:rPr lang="de-DE" altLang="de-DE" sz="1600"/>
              <a:t> Möglichkeiten ökologisch verträglicherer Ufersicherung (technisch-biologische</a:t>
            </a:r>
          </a:p>
          <a:p>
            <a:r>
              <a:rPr lang="de-DE" altLang="de-DE" sz="1600"/>
              <a:t>  Ufersicherung) statt Senkrechtverbau zur Verhinderung von Erosion und </a:t>
            </a:r>
          </a:p>
          <a:p>
            <a:r>
              <a:rPr lang="de-DE" altLang="de-DE" sz="1600"/>
              <a:t>  Auskolkung</a:t>
            </a:r>
          </a:p>
          <a:p>
            <a:r>
              <a:rPr lang="de-DE" altLang="de-DE" sz="1600">
                <a:sym typeface="Wingdings" pitchFamily="2" charset="2"/>
              </a:rPr>
              <a:t> o</a:t>
            </a:r>
            <a:r>
              <a:rPr lang="de-DE" altLang="de-DE" sz="1600"/>
              <a:t>ptimal wäre Verzicht auf technische Ufersicherung</a:t>
            </a:r>
          </a:p>
        </p:txBody>
      </p:sp>
      <p:sp>
        <p:nvSpPr>
          <p:cNvPr id="108546" name="Rechteck 1"/>
          <p:cNvSpPr>
            <a:spLocks noChangeArrowheads="1"/>
          </p:cNvSpPr>
          <p:nvPr/>
        </p:nvSpPr>
        <p:spPr bwMode="auto">
          <a:xfrm>
            <a:off x="0" y="839788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Aft>
                <a:spcPts val="1200"/>
              </a:spcAft>
            </a:pPr>
            <a:r>
              <a:rPr lang="de-DE" altLang="de-DE" b="1"/>
              <a:t>Maßnahmen zur Verbesserung des Wasser- und Nährstoffrückhaltes</a:t>
            </a:r>
          </a:p>
        </p:txBody>
      </p:sp>
      <p:sp>
        <p:nvSpPr>
          <p:cNvPr id="108547" name="Rectangle 2"/>
          <p:cNvSpPr>
            <a:spLocks noGrp="1"/>
          </p:cNvSpPr>
          <p:nvPr>
            <p:ph type="title" idx="4294967295"/>
          </p:nvPr>
        </p:nvSpPr>
        <p:spPr>
          <a:xfrm>
            <a:off x="1779588" y="58738"/>
            <a:ext cx="6577012" cy="561975"/>
          </a:xfrm>
        </p:spPr>
        <p:txBody>
          <a:bodyPr/>
          <a:lstStyle/>
          <a:p>
            <a:r>
              <a:rPr lang="de-DE" altLang="de-DE" sz="2000" b="1" smtClean="0">
                <a:solidFill>
                  <a:schemeClr val="bg1"/>
                </a:solidFill>
              </a:rPr>
              <a:t>Maßnahmenkategorien Standgewässer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1950" y="1906418"/>
            <a:ext cx="809625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4206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2425" y="1577975"/>
            <a:ext cx="2686050" cy="230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6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43538" y="4224338"/>
            <a:ext cx="3427412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7" name="Text Box 5"/>
          <p:cNvSpPr txBox="1">
            <a:spLocks noChangeArrowheads="1"/>
          </p:cNvSpPr>
          <p:nvPr/>
        </p:nvSpPr>
        <p:spPr bwMode="auto">
          <a:xfrm>
            <a:off x="5375275" y="3849688"/>
            <a:ext cx="34639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de-DE" altLang="de-DE" sz="1000"/>
              <a:t>Quelle: https://www.dbu.de/phpTemplates/publikationen/pdf/</a:t>
            </a:r>
          </a:p>
          <a:p>
            <a:r>
              <a:rPr lang="de-DE" altLang="de-DE" sz="1000"/>
              <a:t>101106090257267.pdf, Foto zeigt den Heiligen See</a:t>
            </a:r>
          </a:p>
        </p:txBody>
      </p:sp>
      <p:sp>
        <p:nvSpPr>
          <p:cNvPr id="93188" name="Text Box 6"/>
          <p:cNvSpPr txBox="1">
            <a:spLocks noChangeArrowheads="1"/>
          </p:cNvSpPr>
          <p:nvPr/>
        </p:nvSpPr>
        <p:spPr bwMode="auto">
          <a:xfrm>
            <a:off x="5391150" y="6461125"/>
            <a:ext cx="28479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de-DE" altLang="de-DE" sz="1000"/>
              <a:t>Quelle: Schillinger 2001, Foto zeigt den Jungfernsee</a:t>
            </a:r>
          </a:p>
        </p:txBody>
      </p:sp>
      <p:sp>
        <p:nvSpPr>
          <p:cNvPr id="93189" name="Text Box 13"/>
          <p:cNvSpPr txBox="1">
            <a:spLocks noChangeArrowheads="1"/>
          </p:cNvSpPr>
          <p:nvPr/>
        </p:nvSpPr>
        <p:spPr bwMode="auto">
          <a:xfrm>
            <a:off x="315913" y="1819275"/>
            <a:ext cx="415925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de-DE" altLang="de-DE" sz="1600" b="1"/>
              <a:t>Viele Möglichkeiten der technisch-biologischen</a:t>
            </a:r>
          </a:p>
          <a:p>
            <a:r>
              <a:rPr lang="de-DE" altLang="de-DE" sz="1600" b="1"/>
              <a:t>Ufersicherung: </a:t>
            </a:r>
          </a:p>
          <a:p>
            <a:pPr>
              <a:buFontTx/>
              <a:buChar char="-"/>
            </a:pPr>
            <a:r>
              <a:rPr lang="de-DE" altLang="de-DE" sz="1600"/>
              <a:t> Röhrichtpflanzungen aus Ballen oder </a:t>
            </a:r>
          </a:p>
          <a:p>
            <a:r>
              <a:rPr lang="de-DE" altLang="de-DE" sz="1600"/>
              <a:t>  Vegetationsmatten</a:t>
            </a:r>
          </a:p>
          <a:p>
            <a:pPr>
              <a:buFontTx/>
              <a:buChar char="-"/>
            </a:pPr>
            <a:r>
              <a:rPr lang="de-DE" altLang="de-DE" sz="1600"/>
              <a:t> Mit Rhizomen bestückte Totholzfaschinen</a:t>
            </a:r>
          </a:p>
          <a:p>
            <a:pPr>
              <a:buFontTx/>
              <a:buChar char="-"/>
            </a:pPr>
            <a:r>
              <a:rPr lang="de-DE" altLang="de-DE" sz="1600"/>
              <a:t> Weidenpflanzungen</a:t>
            </a:r>
          </a:p>
          <a:p>
            <a:pPr>
              <a:buFontTx/>
              <a:buChar char="-"/>
            </a:pPr>
            <a:r>
              <a:rPr lang="de-DE" altLang="de-DE" sz="1600"/>
              <a:t> Totholzflechtzäune oder Palisaden, die mit</a:t>
            </a:r>
          </a:p>
          <a:p>
            <a:r>
              <a:rPr lang="de-DE" altLang="de-DE" sz="1600"/>
              <a:t>  geeignetem Sediment hinterfüllt und </a:t>
            </a:r>
          </a:p>
          <a:p>
            <a:r>
              <a:rPr lang="de-DE" altLang="de-DE" sz="1600"/>
              <a:t>  bepflanzt werden </a:t>
            </a:r>
          </a:p>
          <a:p>
            <a:pPr>
              <a:buFontTx/>
              <a:buChar char="-"/>
            </a:pPr>
            <a:r>
              <a:rPr lang="de-DE" altLang="de-DE" sz="1600"/>
              <a:t> starre, durchlässige Wellenbrecher</a:t>
            </a:r>
          </a:p>
          <a:p>
            <a:r>
              <a:rPr lang="de-DE" altLang="de-DE" sz="1600"/>
              <a:t>  (Palisaden, Lahnungen)</a:t>
            </a:r>
          </a:p>
        </p:txBody>
      </p:sp>
      <p:sp>
        <p:nvSpPr>
          <p:cNvPr id="93190" name="Rectangle 2"/>
          <p:cNvSpPr>
            <a:spLocks noGrp="1"/>
          </p:cNvSpPr>
          <p:nvPr>
            <p:ph type="title" idx="4294967295"/>
          </p:nvPr>
        </p:nvSpPr>
        <p:spPr>
          <a:xfrm>
            <a:off x="1779588" y="58738"/>
            <a:ext cx="6577012" cy="561975"/>
          </a:xfrm>
        </p:spPr>
        <p:txBody>
          <a:bodyPr/>
          <a:lstStyle/>
          <a:p>
            <a:r>
              <a:rPr lang="de-DE" altLang="de-DE" sz="2000" b="1" smtClean="0">
                <a:solidFill>
                  <a:schemeClr val="bg1"/>
                </a:solidFill>
              </a:rPr>
              <a:t>Maßnahmenkategorien Standgewässer</a:t>
            </a:r>
          </a:p>
        </p:txBody>
      </p:sp>
      <p:sp>
        <p:nvSpPr>
          <p:cNvPr id="93191" name="Rechteck 1"/>
          <p:cNvSpPr>
            <a:spLocks noChangeArrowheads="1"/>
          </p:cNvSpPr>
          <p:nvPr/>
        </p:nvSpPr>
        <p:spPr bwMode="auto">
          <a:xfrm>
            <a:off x="0" y="887413"/>
            <a:ext cx="914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Aft>
                <a:spcPts val="1200"/>
              </a:spcAft>
            </a:pPr>
            <a:r>
              <a:rPr lang="de-DE" altLang="de-DE" b="1"/>
              <a:t>Maßnahmen zur Verbesserung des Wasser- und Nährstoffrückhaltes</a:t>
            </a:r>
          </a:p>
        </p:txBody>
      </p:sp>
    </p:spTree>
    <p:extLst>
      <p:ext uri="{BB962C8B-B14F-4D97-AF65-F5344CB8AC3E}">
        <p14:creationId xmlns:p14="http://schemas.microsoft.com/office/powerpoint/2010/main" val="2657375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7381" name="Group 37"/>
          <p:cNvGraphicFramePr>
            <a:graphicFrameLocks noGrp="1"/>
          </p:cNvGraphicFramePr>
          <p:nvPr/>
        </p:nvGraphicFramePr>
        <p:xfrm>
          <a:off x="133350" y="912813"/>
          <a:ext cx="8934450" cy="5612448"/>
        </p:xfrm>
        <a:graphic>
          <a:graphicData uri="http://schemas.openxmlformats.org/drawingml/2006/table">
            <a:tbl>
              <a:tblPr/>
              <a:tblGrid>
                <a:gridCol w="1811338"/>
                <a:gridCol w="958850"/>
                <a:gridCol w="1150937"/>
                <a:gridCol w="1227138"/>
                <a:gridCol w="1389062"/>
                <a:gridCol w="1203325"/>
                <a:gridCol w="1193800"/>
              </a:tblGrid>
              <a:tr h="476250"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Gewässer-kategorie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6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grundlegende Umweltziele bzgl. der Qualitätskomponenten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  <a:tr h="139065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Chemie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(spezielle Schadstoffe wie ..)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allg.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chem.-physik. Zustand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(O</a:t>
                      </a:r>
                      <a:r>
                        <a:rPr kumimoji="0" lang="de-DE" altLang="de-DE" sz="1200" b="0" i="1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</a:t>
                      </a:r>
                      <a:r>
                        <a:rPr kumimoji="0" lang="de-DE" altLang="de-DE" sz="12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, Temp., TP,TN, Cl, BSB</a:t>
                      </a:r>
                      <a:r>
                        <a:rPr kumimoji="0" lang="de-DE" altLang="de-DE" sz="1200" b="0" i="1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5</a:t>
                      </a:r>
                      <a:r>
                        <a:rPr kumimoji="0" lang="de-DE" altLang="de-DE" sz="12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Biologie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(Phytoplankton, Makrophyten/ Phytobenthos, Makrozoo-benthos, Fische)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Hydromorpho-logie </a:t>
                      </a:r>
                      <a:r>
                        <a:rPr kumimoji="0" lang="de-DE" alt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(</a:t>
                      </a:r>
                      <a:r>
                        <a:rPr kumimoji="0" lang="de-DE" altLang="de-DE" sz="12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Gewässer-bettdynamik, Auendynamik</a:t>
                      </a:r>
                      <a:r>
                        <a:rPr kumimoji="0" lang="de-DE" alt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Durch-gängigkeit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(für Fische und Makrozoo-benthos)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Wasser-haushalt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(Abfluss und Fließge-schwindigkeit)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10271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natürliche Fließe </a:t>
                      </a:r>
                      <a:r>
                        <a:rPr kumimoji="0" lang="de-DE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(guter ökol. Zustand + guter chem. Zustand)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rowSpan="3" gridSpan="6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3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3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Verschlechterungsverbot !!!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(insbesondere für Referenzgewässer: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möglichst mehr als 90 % Wald im EZG, keine technischen Eingriffe)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3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3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  <a:tr h="13049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erheblich veränderte Fließe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(gutes ökol. Potenzial + guter chem. Zustand)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gridSpan="6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  <a:tr h="56515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künstliche Fließe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(gutes ökol. Potenzial + guter chem. Zustand)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gridSpan="6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ectangle 2"/>
          <p:cNvSpPr>
            <a:spLocks noGrp="1"/>
          </p:cNvSpPr>
          <p:nvPr>
            <p:ph type="title" idx="4294967295"/>
          </p:nvPr>
        </p:nvSpPr>
        <p:spPr>
          <a:xfrm>
            <a:off x="1225550" y="58738"/>
            <a:ext cx="7558088" cy="561975"/>
          </a:xfrm>
        </p:spPr>
        <p:txBody>
          <a:bodyPr/>
          <a:lstStyle/>
          <a:p>
            <a:r>
              <a:rPr lang="de-DE" altLang="de-DE" sz="2000" b="1" dirty="0" smtClean="0">
                <a:solidFill>
                  <a:schemeClr val="bg1"/>
                </a:solidFill>
              </a:rPr>
              <a:t>Grundlagen und Methode der Maßnahmenplanung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Text Box 13"/>
          <p:cNvSpPr txBox="1">
            <a:spLocks noChangeArrowheads="1"/>
          </p:cNvSpPr>
          <p:nvPr/>
        </p:nvSpPr>
        <p:spPr bwMode="auto">
          <a:xfrm>
            <a:off x="334963" y="1751013"/>
            <a:ext cx="6654800" cy="473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de-DE" altLang="de-DE" sz="1600" b="1" dirty="0"/>
              <a:t>Maßnahme 508</a:t>
            </a:r>
            <a:r>
              <a:rPr lang="de-DE" altLang="de-DE" sz="1600" dirty="0"/>
              <a:t>, konzeptionelle Maßnahme:</a:t>
            </a:r>
          </a:p>
          <a:p>
            <a:pPr>
              <a:buFont typeface="Wingdings" pitchFamily="2" charset="2"/>
              <a:buNone/>
            </a:pPr>
            <a:r>
              <a:rPr lang="de-DE" altLang="de-DE" sz="1600" dirty="0"/>
              <a:t>„</a:t>
            </a:r>
            <a:r>
              <a:rPr lang="de-DE" altLang="de-DE" sz="1600" b="1" dirty="0"/>
              <a:t>Vertiefende Untersuchungen und Kontrollen zum Nährstoffrückhalt</a:t>
            </a:r>
            <a:r>
              <a:rPr lang="de-DE" altLang="de-DE" sz="1600" dirty="0"/>
              <a:t>“</a:t>
            </a:r>
          </a:p>
          <a:p>
            <a:pPr>
              <a:buFont typeface="Wingdings" pitchFamily="2" charset="2"/>
              <a:buNone/>
            </a:pPr>
            <a:endParaRPr lang="de-DE" altLang="de-DE" sz="1600" dirty="0"/>
          </a:p>
          <a:p>
            <a:pPr>
              <a:buFont typeface="Wingdings" pitchFamily="2" charset="2"/>
              <a:buNone/>
            </a:pPr>
            <a:r>
              <a:rPr lang="de-DE" altLang="de-DE" sz="1600" b="1" dirty="0"/>
              <a:t>Planung bei</a:t>
            </a:r>
            <a:r>
              <a:rPr lang="de-DE" altLang="de-DE" sz="1600" dirty="0"/>
              <a:t>:</a:t>
            </a:r>
          </a:p>
          <a:p>
            <a:pPr>
              <a:buFontTx/>
              <a:buChar char="-"/>
            </a:pPr>
            <a:r>
              <a:rPr lang="de-DE" altLang="de-DE" sz="1600" dirty="0"/>
              <a:t> Natürlichen Zuläufen</a:t>
            </a:r>
          </a:p>
          <a:p>
            <a:pPr>
              <a:buFontTx/>
              <a:buChar char="-"/>
            </a:pPr>
            <a:r>
              <a:rPr lang="de-DE" altLang="de-DE" sz="1600" dirty="0"/>
              <a:t> Meliorationsgräben</a:t>
            </a:r>
          </a:p>
          <a:p>
            <a:pPr>
              <a:buFontTx/>
              <a:buChar char="-"/>
            </a:pPr>
            <a:r>
              <a:rPr lang="de-DE" altLang="de-DE" sz="1600" dirty="0"/>
              <a:t> Regenwassereinleitungen</a:t>
            </a:r>
          </a:p>
          <a:p>
            <a:pPr>
              <a:buFontTx/>
              <a:buChar char="-"/>
            </a:pPr>
            <a:r>
              <a:rPr lang="de-DE" altLang="de-DE" sz="1600" dirty="0"/>
              <a:t> Drainagen</a:t>
            </a:r>
          </a:p>
          <a:p>
            <a:pPr>
              <a:buFontTx/>
              <a:buChar char="-"/>
            </a:pPr>
            <a:r>
              <a:rPr lang="de-DE" altLang="de-DE" sz="1600" dirty="0"/>
              <a:t> Sonstigen Einleitungen (Kläranlagen u.a.)</a:t>
            </a:r>
          </a:p>
          <a:p>
            <a:endParaRPr lang="de-DE" altLang="de-DE" sz="1600" dirty="0"/>
          </a:p>
          <a:p>
            <a:r>
              <a:rPr lang="de-DE" altLang="de-DE" sz="1600" b="1" dirty="0"/>
              <a:t>Ziel</a:t>
            </a:r>
            <a:r>
              <a:rPr lang="de-DE" altLang="de-DE" sz="1600" dirty="0"/>
              <a:t>:</a:t>
            </a:r>
          </a:p>
          <a:p>
            <a:pPr>
              <a:buFontTx/>
              <a:buChar char="-"/>
            </a:pPr>
            <a:r>
              <a:rPr lang="de-DE" altLang="de-DE" sz="1600" dirty="0"/>
              <a:t> Untersuchung der Nährstoffbelastung</a:t>
            </a:r>
          </a:p>
          <a:p>
            <a:pPr>
              <a:buFontTx/>
              <a:buChar char="-"/>
            </a:pPr>
            <a:r>
              <a:rPr lang="de-DE" altLang="de-DE" sz="1600" dirty="0"/>
              <a:t> Maßnahmen zum Nährstoffrückhalt (z.B. Grabenverschluss, verbessertes</a:t>
            </a:r>
          </a:p>
          <a:p>
            <a:r>
              <a:rPr lang="de-DE" altLang="de-DE" sz="1600" dirty="0"/>
              <a:t>  Regenwassermanagement, </a:t>
            </a:r>
            <a:r>
              <a:rPr lang="de-DE" altLang="de-DE" sz="1600" dirty="0" err="1"/>
              <a:t>Drainagenrückbau</a:t>
            </a:r>
            <a:r>
              <a:rPr lang="de-DE" altLang="de-DE" sz="1600" dirty="0"/>
              <a:t>)</a:t>
            </a:r>
          </a:p>
          <a:p>
            <a:pPr>
              <a:buFontTx/>
              <a:buChar char="-"/>
            </a:pPr>
            <a:r>
              <a:rPr lang="de-DE" altLang="de-DE" sz="1600" dirty="0"/>
              <a:t> Prüfung auf das Vorhandensein von Einleitungen</a:t>
            </a:r>
          </a:p>
          <a:p>
            <a:pPr>
              <a:buFontTx/>
              <a:buChar char="-"/>
            </a:pPr>
            <a:r>
              <a:rPr lang="de-DE" altLang="de-DE" sz="1600" dirty="0"/>
              <a:t> falls Nährstofflast bekannt: Untersuchung zur Notwendigkeit der Behandlung</a:t>
            </a:r>
          </a:p>
          <a:p>
            <a:pPr>
              <a:buFont typeface="Wingdings" pitchFamily="2" charset="2"/>
              <a:buChar char="à"/>
            </a:pPr>
            <a:r>
              <a:rPr lang="de-DE" altLang="de-DE" sz="1600" dirty="0">
                <a:sym typeface="Wingdings" pitchFamily="2" charset="2"/>
              </a:rPr>
              <a:t>Umsetzung z.B. über „investigatives Monitoring“</a:t>
            </a:r>
          </a:p>
          <a:p>
            <a:pPr>
              <a:buFont typeface="Wingdings" pitchFamily="2" charset="2"/>
              <a:buChar char="à"/>
            </a:pPr>
            <a:endParaRPr lang="de-DE" altLang="de-DE" sz="1600" dirty="0"/>
          </a:p>
          <a:p>
            <a:r>
              <a:rPr lang="de-DE" altLang="de-DE" sz="1600" b="1" dirty="0">
                <a:solidFill>
                  <a:srgbClr val="FF0000"/>
                </a:solidFill>
                <a:sym typeface="Wingdings" pitchFamily="2" charset="2"/>
              </a:rPr>
              <a:t> </a:t>
            </a:r>
            <a:r>
              <a:rPr lang="de-DE" altLang="de-DE" sz="1600" b="1" dirty="0">
                <a:solidFill>
                  <a:srgbClr val="FF0000"/>
                </a:solidFill>
              </a:rPr>
              <a:t>Zusammenhang mit NRK!</a:t>
            </a:r>
            <a:endParaRPr lang="de-DE" altLang="de-DE" sz="1600" b="1" dirty="0"/>
          </a:p>
        </p:txBody>
      </p:sp>
      <p:sp>
        <p:nvSpPr>
          <p:cNvPr id="109570" name="Rechteck 1"/>
          <p:cNvSpPr>
            <a:spLocks noChangeArrowheads="1"/>
          </p:cNvSpPr>
          <p:nvPr/>
        </p:nvSpPr>
        <p:spPr bwMode="auto">
          <a:xfrm>
            <a:off x="0" y="839788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Aft>
                <a:spcPts val="1200"/>
              </a:spcAft>
            </a:pPr>
            <a:r>
              <a:rPr lang="de-DE" altLang="de-DE" b="1"/>
              <a:t>Maßnahmen zur Verbesserung des Wasser- und Nährstoffrückhaltes</a:t>
            </a:r>
          </a:p>
        </p:txBody>
      </p:sp>
      <p:sp>
        <p:nvSpPr>
          <p:cNvPr id="109571" name="Rectangle 2"/>
          <p:cNvSpPr>
            <a:spLocks noGrp="1"/>
          </p:cNvSpPr>
          <p:nvPr>
            <p:ph type="title" idx="4294967295"/>
          </p:nvPr>
        </p:nvSpPr>
        <p:spPr>
          <a:xfrm>
            <a:off x="1779588" y="58738"/>
            <a:ext cx="6577012" cy="561975"/>
          </a:xfrm>
        </p:spPr>
        <p:txBody>
          <a:bodyPr/>
          <a:lstStyle/>
          <a:p>
            <a:r>
              <a:rPr lang="de-DE" altLang="de-DE" sz="2000" b="1" smtClean="0">
                <a:solidFill>
                  <a:schemeClr val="bg1"/>
                </a:solidFill>
              </a:rPr>
              <a:t>Maßnahmenkategorien Standgewässer</a:t>
            </a:r>
          </a:p>
        </p:txBody>
      </p:sp>
      <p:pic>
        <p:nvPicPr>
          <p:cNvPr id="1095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7813" y="3240088"/>
            <a:ext cx="2409825" cy="1808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957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6575" y="2479675"/>
            <a:ext cx="2408238" cy="180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9575" name="Text Box 7"/>
          <p:cNvSpPr txBox="1">
            <a:spLocks noChangeArrowheads="1"/>
          </p:cNvSpPr>
          <p:nvPr/>
        </p:nvSpPr>
        <p:spPr bwMode="auto">
          <a:xfrm>
            <a:off x="8016875" y="5013325"/>
            <a:ext cx="1127125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800"/>
              <a:t>Links: Gr. Lychensee,</a:t>
            </a:r>
          </a:p>
          <a:p>
            <a:r>
              <a:rPr lang="de-DE" altLang="de-DE" sz="800"/>
              <a:t>Rechts: Templiner See,</a:t>
            </a:r>
          </a:p>
          <a:p>
            <a:r>
              <a:rPr lang="de-DE" altLang="de-DE" sz="800"/>
              <a:t>Juni/Juli 2013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67817" y="1969512"/>
            <a:ext cx="58737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7017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hteck 1"/>
          <p:cNvSpPr>
            <a:spLocks noChangeArrowheads="1"/>
          </p:cNvSpPr>
          <p:nvPr/>
        </p:nvSpPr>
        <p:spPr bwMode="auto">
          <a:xfrm>
            <a:off x="0" y="839788"/>
            <a:ext cx="9144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Aft>
                <a:spcPts val="1200"/>
              </a:spcAft>
            </a:pPr>
            <a:r>
              <a:rPr lang="de-DE" altLang="de-DE" b="1"/>
              <a:t>Maßnahmen zur Reduzierung der Belastungen infolge Freizeit- und Erholungsaktivitäten</a:t>
            </a:r>
          </a:p>
        </p:txBody>
      </p:sp>
      <p:sp>
        <p:nvSpPr>
          <p:cNvPr id="187395" name="Rectangle 2"/>
          <p:cNvSpPr>
            <a:spLocks noGrp="1"/>
          </p:cNvSpPr>
          <p:nvPr>
            <p:ph type="title" idx="4294967295"/>
          </p:nvPr>
        </p:nvSpPr>
        <p:spPr>
          <a:xfrm>
            <a:off x="1779588" y="58738"/>
            <a:ext cx="6577012" cy="561975"/>
          </a:xfrm>
        </p:spPr>
        <p:txBody>
          <a:bodyPr/>
          <a:lstStyle/>
          <a:p>
            <a:r>
              <a:rPr lang="de-DE" altLang="de-DE" sz="2400" b="1" smtClean="0">
                <a:solidFill>
                  <a:schemeClr val="bg1"/>
                </a:solidFill>
              </a:rPr>
              <a:t>Maßnahmenkategorien Standgewässer</a:t>
            </a:r>
          </a:p>
        </p:txBody>
      </p:sp>
      <p:sp>
        <p:nvSpPr>
          <p:cNvPr id="2" name="Rechteck 1"/>
          <p:cNvSpPr>
            <a:spLocks noChangeArrowheads="1"/>
          </p:cNvSpPr>
          <p:nvPr/>
        </p:nvSpPr>
        <p:spPr bwMode="auto">
          <a:xfrm>
            <a:off x="320675" y="2127250"/>
            <a:ext cx="8599488" cy="1254125"/>
          </a:xfrm>
          <a:prstGeom prst="rect">
            <a:avLst/>
          </a:prstGeom>
          <a:solidFill>
            <a:srgbClr val="B9CDE5"/>
          </a:solidFill>
          <a:ln w="38100">
            <a:solidFill>
              <a:srgbClr val="3366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15000"/>
              </a:lnSpc>
            </a:pPr>
            <a:r>
              <a:rPr lang="de-DE" altLang="de-DE" sz="1600" b="1" u="sng">
                <a:solidFill>
                  <a:srgbClr val="002060"/>
                </a:solidFill>
              </a:rPr>
              <a:t>Maßnahmen zur Reduzierung der </a:t>
            </a:r>
            <a:r>
              <a:rPr lang="de-DE" altLang="de-DE" sz="1600" b="1" u="sng">
                <a:solidFill>
                  <a:srgbClr val="17375E"/>
                </a:solidFill>
              </a:rPr>
              <a:t>Belastungen infolge Freizeit- und Erholungsaktivitäten</a:t>
            </a:r>
            <a:r>
              <a:rPr lang="de-DE" altLang="de-DE" sz="1600" b="1" u="sng">
                <a:solidFill>
                  <a:srgbClr val="002060"/>
                </a:solidFill>
              </a:rPr>
              <a:t>:</a:t>
            </a:r>
          </a:p>
          <a:p>
            <a:pPr>
              <a:lnSpc>
                <a:spcPct val="115000"/>
              </a:lnSpc>
              <a:buFont typeface="Arial" charset="0"/>
              <a:buChar char="•"/>
            </a:pPr>
            <a:r>
              <a:rPr lang="de-DE" altLang="de-DE" sz="1600" b="1">
                <a:solidFill>
                  <a:srgbClr val="002060"/>
                </a:solidFill>
              </a:rPr>
              <a:t> Uferschutzmaßnahme (z.B. wildes Baden einschränken/kontrollieren) (95_01)</a:t>
            </a:r>
          </a:p>
          <a:p>
            <a:pPr>
              <a:lnSpc>
                <a:spcPct val="115000"/>
              </a:lnSpc>
              <a:buFont typeface="Arial" charset="0"/>
              <a:buChar char="•"/>
            </a:pPr>
            <a:r>
              <a:rPr lang="de-DE" altLang="de-DE" sz="1600" b="1">
                <a:solidFill>
                  <a:srgbClr val="002060"/>
                </a:solidFill>
              </a:rPr>
              <a:t> Errichtung/Aufstellen einer sanitären Anlage (z.B. an einer Badestelle oder einem   </a:t>
            </a: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de-DE" altLang="de-DE" sz="1600" b="1">
                <a:solidFill>
                  <a:srgbClr val="002060"/>
                </a:solidFill>
              </a:rPr>
              <a:t>  Wasserwanderliegeplatz) (95_08)</a:t>
            </a:r>
          </a:p>
        </p:txBody>
      </p:sp>
    </p:spTree>
    <p:extLst>
      <p:ext uri="{BB962C8B-B14F-4D97-AF65-F5344CB8AC3E}">
        <p14:creationId xmlns:p14="http://schemas.microsoft.com/office/powerpoint/2010/main" val="1441074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hteck 1"/>
          <p:cNvSpPr>
            <a:spLocks noChangeArrowheads="1"/>
          </p:cNvSpPr>
          <p:nvPr/>
        </p:nvSpPr>
        <p:spPr bwMode="auto">
          <a:xfrm>
            <a:off x="0" y="874713"/>
            <a:ext cx="9144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Aft>
                <a:spcPts val="1200"/>
              </a:spcAft>
            </a:pPr>
            <a:r>
              <a:rPr lang="de-DE" altLang="de-DE" b="1"/>
              <a:t>Maßnahmen zur Reduzierung der Belastungen infolge Freizeit- und Erholungsaktivitäten</a:t>
            </a:r>
          </a:p>
        </p:txBody>
      </p:sp>
      <p:sp>
        <p:nvSpPr>
          <p:cNvPr id="110594" name="Text Box 4"/>
          <p:cNvSpPr txBox="1">
            <a:spLocks noChangeArrowheads="1"/>
          </p:cNvSpPr>
          <p:nvPr/>
        </p:nvSpPr>
        <p:spPr bwMode="auto">
          <a:xfrm>
            <a:off x="350838" y="1724025"/>
            <a:ext cx="6584950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de-DE" altLang="de-DE" sz="1600" b="1"/>
              <a:t>Maßnahme 95_01:</a:t>
            </a:r>
          </a:p>
          <a:p>
            <a:r>
              <a:rPr lang="de-DE" altLang="de-DE" sz="1600" b="1"/>
              <a:t>Uferschutzmaßnahme, z.B. Sperren „wilder“ Badestellen oder unbefestigter</a:t>
            </a:r>
          </a:p>
          <a:p>
            <a:r>
              <a:rPr lang="de-DE" altLang="de-DE" sz="1600" b="1"/>
              <a:t>Bootsanlegestellen</a:t>
            </a:r>
          </a:p>
          <a:p>
            <a:endParaRPr lang="de-DE" altLang="de-DE" sz="1600" b="1"/>
          </a:p>
          <a:p>
            <a:r>
              <a:rPr lang="de-DE" altLang="de-DE" sz="1600" b="1"/>
              <a:t>Ziel:</a:t>
            </a:r>
          </a:p>
          <a:p>
            <a:pPr>
              <a:buFontTx/>
              <a:buChar char="-"/>
            </a:pPr>
            <a:r>
              <a:rPr lang="de-DE" altLang="de-DE" sz="1600" b="1"/>
              <a:t> </a:t>
            </a:r>
            <a:r>
              <a:rPr lang="de-DE" altLang="de-DE" sz="1600"/>
              <a:t>Störungsarme Zonen für Fauna und Flora schaffen</a:t>
            </a:r>
          </a:p>
          <a:p>
            <a:pPr>
              <a:buFontTx/>
              <a:buChar char="-"/>
            </a:pPr>
            <a:r>
              <a:rPr lang="de-DE" altLang="de-DE" sz="1600"/>
              <a:t> Verhindern der wiederholten Fragmentierung des Röhrichtgürtels</a:t>
            </a:r>
          </a:p>
        </p:txBody>
      </p:sp>
      <p:pic>
        <p:nvPicPr>
          <p:cNvPr id="110595" name="Picture 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4350" y="3889375"/>
            <a:ext cx="3357563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6" name="Picture 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163" y="3898900"/>
            <a:ext cx="3357562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7" name="Text Box 7"/>
          <p:cNvSpPr txBox="1">
            <a:spLocks noChangeArrowheads="1"/>
          </p:cNvSpPr>
          <p:nvPr/>
        </p:nvSpPr>
        <p:spPr bwMode="auto">
          <a:xfrm>
            <a:off x="1701800" y="6400800"/>
            <a:ext cx="2470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de-DE" altLang="de-DE" sz="1000"/>
              <a:t>Kleine Badestelle am Röddelinsee, Juni 2013</a:t>
            </a:r>
          </a:p>
        </p:txBody>
      </p:sp>
      <p:sp>
        <p:nvSpPr>
          <p:cNvPr id="110598" name="Text Box 8"/>
          <p:cNvSpPr txBox="1">
            <a:spLocks noChangeArrowheads="1"/>
          </p:cNvSpPr>
          <p:nvPr/>
        </p:nvSpPr>
        <p:spPr bwMode="auto">
          <a:xfrm>
            <a:off x="5280025" y="6396038"/>
            <a:ext cx="33258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de-DE" altLang="de-DE" sz="1000"/>
              <a:t>Unbefestigte Bootsanlegestelle am Petznicksee, August 2013</a:t>
            </a:r>
          </a:p>
        </p:txBody>
      </p:sp>
      <p:sp>
        <p:nvSpPr>
          <p:cNvPr id="110599" name="Rectangle 2"/>
          <p:cNvSpPr>
            <a:spLocks noGrp="1"/>
          </p:cNvSpPr>
          <p:nvPr>
            <p:ph type="title" idx="4294967295"/>
          </p:nvPr>
        </p:nvSpPr>
        <p:spPr>
          <a:xfrm>
            <a:off x="1779588" y="58738"/>
            <a:ext cx="6577012" cy="561975"/>
          </a:xfrm>
        </p:spPr>
        <p:txBody>
          <a:bodyPr/>
          <a:lstStyle/>
          <a:p>
            <a:r>
              <a:rPr lang="de-DE" altLang="de-DE" sz="2000" b="1" smtClean="0">
                <a:solidFill>
                  <a:schemeClr val="bg1"/>
                </a:solidFill>
              </a:rPr>
              <a:t>Maßnahmenkategorien Standgewässer</a:t>
            </a:r>
          </a:p>
        </p:txBody>
      </p:sp>
    </p:spTree>
    <p:extLst>
      <p:ext uri="{BB962C8B-B14F-4D97-AF65-F5344CB8AC3E}">
        <p14:creationId xmlns:p14="http://schemas.microsoft.com/office/powerpoint/2010/main" val="3970732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2"/>
          <p:cNvSpPr>
            <a:spLocks noGrp="1"/>
          </p:cNvSpPr>
          <p:nvPr>
            <p:ph type="title" idx="4294967295"/>
          </p:nvPr>
        </p:nvSpPr>
        <p:spPr>
          <a:xfrm>
            <a:off x="1609725" y="92075"/>
            <a:ext cx="6775450" cy="561975"/>
          </a:xfrm>
        </p:spPr>
        <p:txBody>
          <a:bodyPr/>
          <a:lstStyle/>
          <a:p>
            <a:r>
              <a:rPr lang="de-DE" altLang="de-DE" sz="2000" b="1" smtClean="0">
                <a:solidFill>
                  <a:schemeClr val="bg1"/>
                </a:solidFill>
              </a:rPr>
              <a:t>Fließgewässergruppen</a:t>
            </a:r>
          </a:p>
        </p:txBody>
      </p:sp>
      <p:sp>
        <p:nvSpPr>
          <p:cNvPr id="111618" name="Textfeld 3"/>
          <p:cNvSpPr txBox="1">
            <a:spLocks noChangeArrowheads="1"/>
          </p:cNvSpPr>
          <p:nvPr/>
        </p:nvSpPr>
        <p:spPr bwMode="auto">
          <a:xfrm>
            <a:off x="641350" y="1433513"/>
            <a:ext cx="8054975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609600"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Aft>
                <a:spcPts val="1200"/>
              </a:spcAft>
              <a:buFont typeface="Calibri" pitchFamily="34" charset="0"/>
              <a:buAutoNum type="arabicParenBoth"/>
            </a:pPr>
            <a:r>
              <a:rPr lang="de-DE" altLang="de-DE" sz="1800" b="1"/>
              <a:t>Wasserstraßen mit Defiziten bzgl. der Gewässerstruktur, des Abflussverhaltens und/oder der ökologischen Durchgängigkeit </a:t>
            </a:r>
          </a:p>
          <a:p>
            <a:pPr>
              <a:spcAft>
                <a:spcPts val="1200"/>
              </a:spcAft>
              <a:buFont typeface="Calibri" pitchFamily="34" charset="0"/>
              <a:buAutoNum type="arabicParenBoth"/>
            </a:pPr>
            <a:r>
              <a:rPr lang="de-DE" altLang="de-DE" sz="1800" b="1"/>
              <a:t>Natürliche Fließgewässer (NWK) ohne Defizite </a:t>
            </a:r>
          </a:p>
          <a:p>
            <a:pPr>
              <a:spcAft>
                <a:spcPts val="1200"/>
              </a:spcAft>
              <a:buFont typeface="Calibri" pitchFamily="34" charset="0"/>
              <a:buAutoNum type="arabicParenBoth"/>
            </a:pPr>
            <a:r>
              <a:rPr lang="de-DE" altLang="de-DE" sz="1800" b="1"/>
              <a:t>Natürliche und erheblich veränderte Fließgewässer (NWK und HMWB) mit Defiziten bzgl. der Gewässerstruktur, des Abflussverhaltens und/oder der ökologischen Durchgängigkeit  </a:t>
            </a:r>
          </a:p>
          <a:p>
            <a:pPr>
              <a:spcAft>
                <a:spcPts val="1200"/>
              </a:spcAft>
              <a:buFont typeface="Calibri" pitchFamily="34" charset="0"/>
              <a:buAutoNum type="arabicParenBoth"/>
            </a:pPr>
            <a:r>
              <a:rPr lang="de-DE" altLang="de-DE" sz="1800" b="1"/>
              <a:t>künstliche Fließgewässer (AWB) mit bedeutenden Nährstofftransporten</a:t>
            </a:r>
          </a:p>
          <a:p>
            <a:pPr>
              <a:spcAft>
                <a:spcPts val="1200"/>
              </a:spcAft>
              <a:buFont typeface="Calibri" pitchFamily="34" charset="0"/>
              <a:buAutoNum type="arabicParenBoth"/>
            </a:pPr>
            <a:r>
              <a:rPr lang="de-DE" altLang="de-DE" sz="1800" b="1"/>
              <a:t>Sonstige Fließgewässer ohne Maßnahmenplanung</a:t>
            </a:r>
          </a:p>
        </p:txBody>
      </p:sp>
    </p:spTree>
    <p:extLst>
      <p:ext uri="{BB962C8B-B14F-4D97-AF65-F5344CB8AC3E}">
        <p14:creationId xmlns:p14="http://schemas.microsoft.com/office/powerpoint/2010/main" val="323967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/>
          </p:cNvSpPr>
          <p:nvPr>
            <p:ph type="title" idx="4294967295"/>
          </p:nvPr>
        </p:nvSpPr>
        <p:spPr>
          <a:xfrm>
            <a:off x="1600200" y="58738"/>
            <a:ext cx="6945313" cy="561975"/>
          </a:xfrm>
        </p:spPr>
        <p:txBody>
          <a:bodyPr/>
          <a:lstStyle/>
          <a:p>
            <a:r>
              <a:rPr lang="de-DE" altLang="de-DE" sz="2000" b="1" smtClean="0">
                <a:solidFill>
                  <a:schemeClr val="bg1"/>
                </a:solidFill>
              </a:rPr>
              <a:t>Maßnahmenvorschläge für die Fließgewässergruppen</a:t>
            </a:r>
          </a:p>
        </p:txBody>
      </p:sp>
      <p:sp>
        <p:nvSpPr>
          <p:cNvPr id="21507" name="Rechteck 1"/>
          <p:cNvSpPr>
            <a:spLocks noChangeArrowheads="1"/>
          </p:cNvSpPr>
          <p:nvPr/>
        </p:nvSpPr>
        <p:spPr bwMode="auto">
          <a:xfrm>
            <a:off x="96838" y="717550"/>
            <a:ext cx="9144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de-DE" altLang="de-DE" sz="1800" b="1"/>
              <a:t>(1) Wasserstraßen mit Defiziten bzgl. der Gewässerstruktur, des Abflussverhaltens und/oder der ökologischen Durchgängigkeit </a:t>
            </a:r>
          </a:p>
        </p:txBody>
      </p:sp>
      <p:pic>
        <p:nvPicPr>
          <p:cNvPr id="2150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9388" y="1500188"/>
            <a:ext cx="6754812" cy="526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feld 10"/>
          <p:cNvSpPr txBox="1"/>
          <p:nvPr/>
        </p:nvSpPr>
        <p:spPr>
          <a:xfrm>
            <a:off x="1682750" y="3968750"/>
            <a:ext cx="1819275" cy="52387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1400" b="1" dirty="0" err="1">
                <a:cs typeface="+mn-cs"/>
              </a:rPr>
              <a:t>Lychener</a:t>
            </a:r>
            <a:r>
              <a:rPr lang="de-DE" sz="1400" b="1" dirty="0">
                <a:cs typeface="+mn-cs"/>
              </a:rPr>
              <a:t> Gewässer (</a:t>
            </a:r>
            <a:r>
              <a:rPr lang="de-DE" sz="1400" b="1" dirty="0" err="1">
                <a:cs typeface="+mn-cs"/>
              </a:rPr>
              <a:t>Woblitz</a:t>
            </a:r>
            <a:r>
              <a:rPr lang="de-DE" sz="1400" b="1" dirty="0">
                <a:cs typeface="+mn-cs"/>
              </a:rPr>
              <a:t>)</a:t>
            </a:r>
            <a:endParaRPr lang="de-DE" sz="1400" b="1" dirty="0">
              <a:solidFill>
                <a:schemeClr val="accent6">
                  <a:lumMod val="50000"/>
                </a:schemeClr>
              </a:solidFill>
              <a:cs typeface="+mn-cs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990725" y="1854200"/>
            <a:ext cx="1627188" cy="52387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1400" b="1" dirty="0" err="1">
                <a:cs typeface="+mn-cs"/>
              </a:rPr>
              <a:t>Ohlenbruchgraben</a:t>
            </a:r>
            <a:r>
              <a:rPr lang="de-DE" sz="1400" b="1" dirty="0">
                <a:cs typeface="+mn-cs"/>
              </a:rPr>
              <a:t> (</a:t>
            </a:r>
            <a:r>
              <a:rPr lang="de-DE" sz="1400" b="1" dirty="0" err="1">
                <a:cs typeface="+mn-cs"/>
              </a:rPr>
              <a:t>Wurlflut</a:t>
            </a:r>
            <a:r>
              <a:rPr lang="de-DE" sz="1400" b="1" dirty="0">
                <a:cs typeface="+mn-cs"/>
              </a:rPr>
              <a:t>)</a:t>
            </a:r>
            <a:endParaRPr lang="de-DE" sz="1400" b="1" dirty="0">
              <a:solidFill>
                <a:schemeClr val="accent6">
                  <a:lumMod val="50000"/>
                </a:schemeClr>
              </a:solidFill>
              <a:cs typeface="+mn-cs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5937250" y="3709988"/>
            <a:ext cx="2166938" cy="52387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1400" b="1" dirty="0">
                <a:cs typeface="+mn-cs"/>
              </a:rPr>
              <a:t>Templiner Gewässer (</a:t>
            </a:r>
            <a:r>
              <a:rPr lang="de-DE" sz="1400" b="1" dirty="0" err="1">
                <a:cs typeface="+mn-cs"/>
              </a:rPr>
              <a:t>Labüskekanal</a:t>
            </a:r>
            <a:r>
              <a:rPr lang="de-DE" sz="1400" b="1" dirty="0">
                <a:cs typeface="+mn-cs"/>
              </a:rPr>
              <a:t>)</a:t>
            </a:r>
            <a:endParaRPr lang="de-DE" sz="1400" b="1" dirty="0">
              <a:solidFill>
                <a:schemeClr val="accent6">
                  <a:lumMod val="50000"/>
                </a:schemeClr>
              </a:solidFill>
              <a:cs typeface="+mn-cs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4668838" y="5280025"/>
            <a:ext cx="1801812" cy="306388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1400" b="1" dirty="0">
                <a:cs typeface="+mn-cs"/>
              </a:rPr>
              <a:t>Templiner Gewässer </a:t>
            </a:r>
            <a:endParaRPr lang="de-DE" sz="1400" b="1" dirty="0">
              <a:solidFill>
                <a:schemeClr val="accent6">
                  <a:lumMod val="50000"/>
                </a:schemeClr>
              </a:solidFill>
              <a:cs typeface="+mn-cs"/>
            </a:endParaRPr>
          </a:p>
        </p:txBody>
      </p:sp>
      <p:cxnSp>
        <p:nvCxnSpPr>
          <p:cNvPr id="18" name="Gerade Verbindung mit Pfeil 17"/>
          <p:cNvCxnSpPr/>
          <p:nvPr/>
        </p:nvCxnSpPr>
        <p:spPr>
          <a:xfrm>
            <a:off x="3117850" y="2473325"/>
            <a:ext cx="0" cy="30956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/>
          <p:cNvCxnSpPr/>
          <p:nvPr/>
        </p:nvCxnSpPr>
        <p:spPr>
          <a:xfrm>
            <a:off x="6178550" y="4068763"/>
            <a:ext cx="0" cy="30797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/>
          <p:cNvCxnSpPr/>
          <p:nvPr/>
        </p:nvCxnSpPr>
        <p:spPr>
          <a:xfrm flipH="1" flipV="1">
            <a:off x="4862513" y="4905375"/>
            <a:ext cx="169862" cy="32543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/>
          <p:cNvCxnSpPr/>
          <p:nvPr/>
        </p:nvCxnSpPr>
        <p:spPr>
          <a:xfrm flipH="1">
            <a:off x="4157663" y="5416550"/>
            <a:ext cx="422275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/>
          <p:cNvCxnSpPr/>
          <p:nvPr/>
        </p:nvCxnSpPr>
        <p:spPr>
          <a:xfrm flipV="1">
            <a:off x="2633663" y="3519488"/>
            <a:ext cx="0" cy="42386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0603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1355" y="1429965"/>
            <a:ext cx="8201494" cy="5264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Rechteck 1"/>
          <p:cNvSpPr>
            <a:spLocks noChangeArrowheads="1"/>
          </p:cNvSpPr>
          <p:nvPr/>
        </p:nvSpPr>
        <p:spPr bwMode="auto">
          <a:xfrm>
            <a:off x="96838" y="717550"/>
            <a:ext cx="9144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de-DE" altLang="de-DE" sz="1800" b="1"/>
              <a:t>(1) Wasserstraßen mit Defiziten bzgl. der Gewässerstruktur, des Abflussverhaltens und/oder der ökologischen Durchgängigkeit </a:t>
            </a:r>
          </a:p>
        </p:txBody>
      </p:sp>
      <p:sp>
        <p:nvSpPr>
          <p:cNvPr id="22531" name="Rectangle 2"/>
          <p:cNvSpPr>
            <a:spLocks noGrp="1"/>
          </p:cNvSpPr>
          <p:nvPr>
            <p:ph type="title" idx="4294967295"/>
          </p:nvPr>
        </p:nvSpPr>
        <p:spPr>
          <a:xfrm>
            <a:off x="1600200" y="58738"/>
            <a:ext cx="6945313" cy="561975"/>
          </a:xfrm>
        </p:spPr>
        <p:txBody>
          <a:bodyPr/>
          <a:lstStyle/>
          <a:p>
            <a:r>
              <a:rPr lang="de-DE" altLang="de-DE" sz="2000" b="1" smtClean="0">
                <a:solidFill>
                  <a:schemeClr val="bg1"/>
                </a:solidFill>
              </a:rPr>
              <a:t>Maßnahmenvorschläge für die Fließgewässergruppen</a:t>
            </a:r>
          </a:p>
        </p:txBody>
      </p:sp>
      <p:graphicFrame>
        <p:nvGraphicFramePr>
          <p:cNvPr id="13" name="Tabel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0530496"/>
              </p:ext>
            </p:extLst>
          </p:nvPr>
        </p:nvGraphicFramePr>
        <p:xfrm>
          <a:off x="4468556" y="4875357"/>
          <a:ext cx="3070380" cy="20203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70380"/>
              </a:tblGrid>
              <a:tr h="1197963"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Durchgängigkeit</a:t>
                      </a:r>
                    </a:p>
                    <a:p>
                      <a:endParaRPr lang="de-DE" sz="12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de-DE" sz="12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de-DE" sz="12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de-DE" sz="12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de-DE" sz="12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de-DE" sz="12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de-DE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  <a:tr h="465874">
                <a:tc>
                  <a:txBody>
                    <a:bodyPr/>
                    <a:lstStyle/>
                    <a:p>
                      <a:r>
                        <a:rPr lang="de-DE" sz="1200" b="1" baseline="0" dirty="0" smtClean="0">
                          <a:solidFill>
                            <a:srgbClr val="FF3300"/>
                          </a:solidFill>
                        </a:rPr>
                        <a:t>funktionsfähige Fischaufstiegshilfe am Wehr </a:t>
                      </a:r>
                      <a:r>
                        <a:rPr lang="de-DE" sz="1200" b="1" baseline="0" dirty="0" err="1" smtClean="0">
                          <a:solidFill>
                            <a:srgbClr val="FF3300"/>
                          </a:solidFill>
                        </a:rPr>
                        <a:t>Himmelpfort</a:t>
                      </a:r>
                      <a:r>
                        <a:rPr lang="de-DE" sz="1200" b="1" baseline="0" dirty="0" smtClean="0">
                          <a:solidFill>
                            <a:srgbClr val="FF3300"/>
                          </a:solidFill>
                        </a:rPr>
                        <a:t> einrichten</a:t>
                      </a:r>
                      <a:endParaRPr lang="de-DE" sz="1200" b="1" dirty="0">
                        <a:solidFill>
                          <a:srgbClr val="FF33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6" name="Tabel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9150834"/>
              </p:ext>
            </p:extLst>
          </p:nvPr>
        </p:nvGraphicFramePr>
        <p:xfrm>
          <a:off x="1532803" y="2731735"/>
          <a:ext cx="2158146" cy="9467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9073"/>
                <a:gridCol w="1079073"/>
              </a:tblGrid>
              <a:tr h="30670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Strukturgüte</a:t>
                      </a:r>
                      <a:endParaRPr lang="de-DE" sz="12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2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489456">
                <a:tc gridSpan="2">
                  <a:txBody>
                    <a:bodyPr/>
                    <a:lstStyle/>
                    <a:p>
                      <a:r>
                        <a:rPr lang="de-DE" sz="1200" b="1" dirty="0" smtClean="0">
                          <a:solidFill>
                            <a:srgbClr val="C00000"/>
                          </a:solidFill>
                        </a:rPr>
                        <a:t>Beobachtende Gewässerunterhaltung an Bundeswasserstraßen</a:t>
                      </a:r>
                      <a:endParaRPr lang="de-DE" sz="12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17" name="Gerade Verbindung mit Pfeil 16"/>
          <p:cNvCxnSpPr/>
          <p:nvPr/>
        </p:nvCxnSpPr>
        <p:spPr>
          <a:xfrm flipH="1">
            <a:off x="2343406" y="5589803"/>
            <a:ext cx="2208696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/>
          <p:cNvCxnSpPr/>
          <p:nvPr/>
        </p:nvCxnSpPr>
        <p:spPr>
          <a:xfrm>
            <a:off x="3774332" y="3297677"/>
            <a:ext cx="1011677" cy="76472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25"/>
          <p:cNvCxnSpPr/>
          <p:nvPr/>
        </p:nvCxnSpPr>
        <p:spPr>
          <a:xfrm flipH="1">
            <a:off x="1799617" y="3686783"/>
            <a:ext cx="417328" cy="169070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feld 32"/>
          <p:cNvSpPr txBox="1">
            <a:spLocks noChangeArrowheads="1"/>
          </p:cNvSpPr>
          <p:nvPr/>
        </p:nvSpPr>
        <p:spPr bwMode="auto">
          <a:xfrm>
            <a:off x="6944463" y="5740736"/>
            <a:ext cx="22256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sz="1600" b="1" dirty="0" err="1" smtClean="0"/>
              <a:t>Lychener</a:t>
            </a:r>
            <a:r>
              <a:rPr lang="de-DE" sz="1600" b="1" dirty="0" smtClean="0"/>
              <a:t> </a:t>
            </a:r>
          </a:p>
          <a:p>
            <a:pPr algn="ctr"/>
            <a:r>
              <a:rPr lang="de-DE" sz="1600" b="1" dirty="0" smtClean="0"/>
              <a:t>Gewässer </a:t>
            </a:r>
          </a:p>
          <a:p>
            <a:pPr algn="ctr"/>
            <a:r>
              <a:rPr lang="de-DE" sz="1600" b="1" dirty="0" smtClean="0"/>
              <a:t>(</a:t>
            </a:r>
            <a:r>
              <a:rPr lang="de-DE" sz="1600" b="1" dirty="0" err="1" smtClean="0"/>
              <a:t>Woblitz</a:t>
            </a:r>
            <a:r>
              <a:rPr lang="de-DE" sz="1600" b="1" dirty="0" smtClean="0"/>
              <a:t>)</a:t>
            </a:r>
            <a:endParaRPr lang="de-DE" sz="1600" b="1" dirty="0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3690" y="4962912"/>
            <a:ext cx="1786023" cy="1254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6513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58447" y="1371596"/>
            <a:ext cx="7375896" cy="5408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Rechteck 1"/>
          <p:cNvSpPr>
            <a:spLocks noChangeArrowheads="1"/>
          </p:cNvSpPr>
          <p:nvPr/>
        </p:nvSpPr>
        <p:spPr bwMode="auto">
          <a:xfrm>
            <a:off x="96838" y="717550"/>
            <a:ext cx="9144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de-DE" altLang="de-DE" sz="1800" b="1"/>
              <a:t>(1) Wasserstraßen mit Defiziten bzgl. der Gewässerstruktur, des Abflussverhaltens und/oder der ökologischen Durchgängigkeit </a:t>
            </a:r>
          </a:p>
        </p:txBody>
      </p:sp>
      <p:sp>
        <p:nvSpPr>
          <p:cNvPr id="22531" name="Rectangle 2"/>
          <p:cNvSpPr>
            <a:spLocks noGrp="1"/>
          </p:cNvSpPr>
          <p:nvPr>
            <p:ph type="title" idx="4294967295"/>
          </p:nvPr>
        </p:nvSpPr>
        <p:spPr>
          <a:xfrm>
            <a:off x="1600200" y="58738"/>
            <a:ext cx="6945313" cy="561975"/>
          </a:xfrm>
        </p:spPr>
        <p:txBody>
          <a:bodyPr/>
          <a:lstStyle/>
          <a:p>
            <a:r>
              <a:rPr lang="de-DE" altLang="de-DE" sz="2000" b="1" smtClean="0">
                <a:solidFill>
                  <a:schemeClr val="bg1"/>
                </a:solidFill>
              </a:rPr>
              <a:t>Maßnahmenvorschläge für die Fließgewässergruppen</a:t>
            </a:r>
          </a:p>
        </p:txBody>
      </p:sp>
      <p:sp>
        <p:nvSpPr>
          <p:cNvPr id="5" name="Textfeld 4"/>
          <p:cNvSpPr txBox="1">
            <a:spLocks noChangeArrowheads="1"/>
          </p:cNvSpPr>
          <p:nvPr/>
        </p:nvSpPr>
        <p:spPr bwMode="auto">
          <a:xfrm>
            <a:off x="7537856" y="5879063"/>
            <a:ext cx="1518596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sz="1600" b="1" dirty="0" err="1" smtClean="0"/>
              <a:t>Ohlenbruch</a:t>
            </a:r>
            <a:r>
              <a:rPr lang="de-DE" sz="1600" b="1" dirty="0" smtClean="0"/>
              <a:t>-graben (</a:t>
            </a:r>
            <a:r>
              <a:rPr lang="de-DE" sz="1600" b="1" dirty="0" err="1" smtClean="0"/>
              <a:t>Wurlflut</a:t>
            </a:r>
            <a:r>
              <a:rPr lang="de-DE" sz="1600" b="1" dirty="0" smtClean="0"/>
              <a:t>)</a:t>
            </a:r>
            <a:endParaRPr lang="de-DE" sz="1600" b="1" dirty="0"/>
          </a:p>
        </p:txBody>
      </p:sp>
      <p:graphicFrame>
        <p:nvGraphicFramePr>
          <p:cNvPr id="14" name="Tabel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5882271"/>
              </p:ext>
            </p:extLst>
          </p:nvPr>
        </p:nvGraphicFramePr>
        <p:xfrm>
          <a:off x="5272685" y="2178994"/>
          <a:ext cx="3024469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4469"/>
              </a:tblGrid>
              <a:tr h="26394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Strukturgüte</a:t>
                      </a:r>
                      <a:endParaRPr lang="de-DE" sz="12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306705">
                <a:tc>
                  <a:txBody>
                    <a:bodyPr/>
                    <a:lstStyle/>
                    <a:p>
                      <a:r>
                        <a:rPr lang="de-DE" sz="1200" b="1" dirty="0" smtClean="0">
                          <a:solidFill>
                            <a:srgbClr val="C00000"/>
                          </a:solidFill>
                        </a:rPr>
                        <a:t>Beobachtende Gewässerunterhaltung an Landesgewässern,</a:t>
                      </a:r>
                      <a:r>
                        <a:rPr lang="de-DE" sz="1200" b="1" baseline="0" dirty="0" smtClean="0">
                          <a:solidFill>
                            <a:srgbClr val="C00000"/>
                          </a:solidFill>
                        </a:rPr>
                        <a:t> bedarfsweise Beräumung der </a:t>
                      </a:r>
                      <a:r>
                        <a:rPr lang="de-DE" sz="1200" b="1" baseline="0" dirty="0" err="1" smtClean="0">
                          <a:solidFill>
                            <a:srgbClr val="C00000"/>
                          </a:solidFill>
                        </a:rPr>
                        <a:t>Fahrrine</a:t>
                      </a:r>
                      <a:r>
                        <a:rPr lang="de-DE" sz="1200" b="1" baseline="0" dirty="0" smtClean="0">
                          <a:solidFill>
                            <a:srgbClr val="C00000"/>
                          </a:solidFill>
                        </a:rPr>
                        <a:t> bis 2,5 m Breite (</a:t>
                      </a:r>
                      <a:r>
                        <a:rPr lang="de-DE" sz="1200" b="1" baseline="0" dirty="0" err="1" smtClean="0">
                          <a:solidFill>
                            <a:srgbClr val="C00000"/>
                          </a:solidFill>
                        </a:rPr>
                        <a:t>Wurlflut</a:t>
                      </a:r>
                      <a:r>
                        <a:rPr lang="de-DE" sz="1200" b="1" baseline="0" dirty="0" smtClean="0">
                          <a:solidFill>
                            <a:srgbClr val="C00000"/>
                          </a:solidFill>
                        </a:rPr>
                        <a:t>)</a:t>
                      </a:r>
                      <a:endParaRPr lang="de-DE" sz="12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cxnSp>
        <p:nvCxnSpPr>
          <p:cNvPr id="15" name="Gerade Verbindung mit Pfeil 14"/>
          <p:cNvCxnSpPr/>
          <p:nvPr/>
        </p:nvCxnSpPr>
        <p:spPr>
          <a:xfrm flipH="1">
            <a:off x="4227259" y="2538919"/>
            <a:ext cx="1014244" cy="57717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/>
          <p:cNvCxnSpPr/>
          <p:nvPr/>
        </p:nvCxnSpPr>
        <p:spPr>
          <a:xfrm flipH="1">
            <a:off x="3978613" y="2723744"/>
            <a:ext cx="1262891" cy="158916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6" name="Tabel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7460963"/>
              </p:ext>
            </p:extLst>
          </p:nvPr>
        </p:nvGraphicFramePr>
        <p:xfrm>
          <a:off x="3025303" y="5081481"/>
          <a:ext cx="2807096" cy="17778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7096"/>
              </a:tblGrid>
              <a:tr h="1084263"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Durchgängigkeit</a:t>
                      </a:r>
                    </a:p>
                    <a:p>
                      <a:endParaRPr lang="de-DE" sz="11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de-DE" sz="11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de-DE" sz="11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de-DE" sz="11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de-DE" sz="11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  <a:tr h="497695">
                <a:tc>
                  <a:txBody>
                    <a:bodyPr/>
                    <a:lstStyle/>
                    <a:p>
                      <a:r>
                        <a:rPr lang="de-DE" sz="1200" b="1" baseline="0" dirty="0" smtClean="0">
                          <a:solidFill>
                            <a:srgbClr val="FF3300"/>
                          </a:solidFill>
                        </a:rPr>
                        <a:t>funktionsfähige Fischaufstiegshilfe am Wehr Floßarche einrichten</a:t>
                      </a:r>
                      <a:endParaRPr lang="de-DE" sz="1200" b="1" dirty="0">
                        <a:solidFill>
                          <a:srgbClr val="FF33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cxnSp>
        <p:nvCxnSpPr>
          <p:cNvPr id="33" name="Gerade Verbindung mit Pfeil 32"/>
          <p:cNvCxnSpPr/>
          <p:nvPr/>
        </p:nvCxnSpPr>
        <p:spPr>
          <a:xfrm flipV="1">
            <a:off x="5832398" y="5098917"/>
            <a:ext cx="258449" cy="35424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27259" y="5136293"/>
            <a:ext cx="1518416" cy="1138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7375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hteck 1"/>
          <p:cNvSpPr>
            <a:spLocks noChangeArrowheads="1"/>
          </p:cNvSpPr>
          <p:nvPr/>
        </p:nvSpPr>
        <p:spPr bwMode="auto">
          <a:xfrm>
            <a:off x="96838" y="717550"/>
            <a:ext cx="9144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de-DE" altLang="de-DE" sz="1800" b="1"/>
              <a:t>(1) Wasserstraßen mit Defiziten bzgl. der Gewässerstruktur, des Abflussverhaltens und/oder der ökologischen Durchgängigkeit </a:t>
            </a:r>
          </a:p>
        </p:txBody>
      </p:sp>
      <p:sp>
        <p:nvSpPr>
          <p:cNvPr id="22531" name="Rectangle 2"/>
          <p:cNvSpPr>
            <a:spLocks noGrp="1"/>
          </p:cNvSpPr>
          <p:nvPr>
            <p:ph type="title" idx="4294967295"/>
          </p:nvPr>
        </p:nvSpPr>
        <p:spPr>
          <a:xfrm>
            <a:off x="1600200" y="58738"/>
            <a:ext cx="6945313" cy="561975"/>
          </a:xfrm>
        </p:spPr>
        <p:txBody>
          <a:bodyPr/>
          <a:lstStyle/>
          <a:p>
            <a:r>
              <a:rPr lang="de-DE" altLang="de-DE" sz="2000" b="1" smtClean="0">
                <a:solidFill>
                  <a:schemeClr val="bg1"/>
                </a:solidFill>
              </a:rPr>
              <a:t>Maßnahmenvorschläge für die Fließgewässergruppen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6609" y="1468877"/>
            <a:ext cx="7851824" cy="5209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0915239"/>
              </p:ext>
            </p:extLst>
          </p:nvPr>
        </p:nvGraphicFramePr>
        <p:xfrm>
          <a:off x="3772355" y="1683858"/>
          <a:ext cx="2667355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7355"/>
              </a:tblGrid>
              <a:tr h="29312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Durchgängigkeit</a:t>
                      </a:r>
                    </a:p>
                    <a:p>
                      <a:pPr marL="0" algn="l" defTabSz="914400" rtl="0" eaLnBrk="1" latinLnBrk="0" hangingPunct="1"/>
                      <a:endParaRPr lang="de-DE" sz="11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1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1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1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1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1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  <a:tr h="397537">
                <a:tc>
                  <a:txBody>
                    <a:bodyPr/>
                    <a:lstStyle/>
                    <a:p>
                      <a:r>
                        <a:rPr lang="de-DE" sz="1200" b="1" dirty="0" smtClean="0">
                          <a:solidFill>
                            <a:srgbClr val="FF6600"/>
                          </a:solidFill>
                        </a:rPr>
                        <a:t>Funktionsfähige Fischaufstiegshilfe am Wehr Kannenburg einrichten</a:t>
                      </a:r>
                      <a:endParaRPr lang="de-DE" sz="1200" b="1" dirty="0">
                        <a:solidFill>
                          <a:srgbClr val="FF66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cxnSp>
        <p:nvCxnSpPr>
          <p:cNvPr id="7" name="Gerade Verbindung mit Pfeil 6"/>
          <p:cNvCxnSpPr/>
          <p:nvPr/>
        </p:nvCxnSpPr>
        <p:spPr>
          <a:xfrm>
            <a:off x="4702521" y="3397173"/>
            <a:ext cx="239358" cy="80822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Tabel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870446"/>
              </p:ext>
            </p:extLst>
          </p:nvPr>
        </p:nvGraphicFramePr>
        <p:xfrm>
          <a:off x="5212458" y="4922196"/>
          <a:ext cx="2761958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1958"/>
              </a:tblGrid>
              <a:tr h="262647"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Strukturgüte</a:t>
                      </a:r>
                      <a:endParaRPr lang="de-DE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30670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 smtClean="0">
                          <a:solidFill>
                            <a:srgbClr val="C00000"/>
                          </a:solidFill>
                        </a:rPr>
                        <a:t>Beobachtende Gewässerunterhaltung an Bundeswasserstraßen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cxnSp>
        <p:nvCxnSpPr>
          <p:cNvPr id="16" name="Gerade Verbindung mit Pfeil 15"/>
          <p:cNvCxnSpPr/>
          <p:nvPr/>
        </p:nvCxnSpPr>
        <p:spPr>
          <a:xfrm flipV="1">
            <a:off x="5946412" y="3265434"/>
            <a:ext cx="761567" cy="157894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/>
          <p:cNvCxnSpPr/>
          <p:nvPr/>
        </p:nvCxnSpPr>
        <p:spPr>
          <a:xfrm flipH="1" flipV="1">
            <a:off x="3297677" y="5388600"/>
            <a:ext cx="1838527" cy="8605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mit Pfeil 34"/>
          <p:cNvCxnSpPr/>
          <p:nvPr/>
        </p:nvCxnSpPr>
        <p:spPr>
          <a:xfrm flipH="1">
            <a:off x="2266545" y="2544897"/>
            <a:ext cx="94034" cy="83060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feld 3"/>
          <p:cNvSpPr txBox="1">
            <a:spLocks noChangeArrowheads="1"/>
          </p:cNvSpPr>
          <p:nvPr/>
        </p:nvSpPr>
        <p:spPr bwMode="auto">
          <a:xfrm>
            <a:off x="6918325" y="6186994"/>
            <a:ext cx="2225675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sz="1600" b="1" dirty="0" smtClean="0"/>
              <a:t>Templiner Gewässer (Templiner Kanal)</a:t>
            </a:r>
          </a:p>
        </p:txBody>
      </p:sp>
      <p:cxnSp>
        <p:nvCxnSpPr>
          <p:cNvPr id="18" name="Gerade Verbindung mit Pfeil 17"/>
          <p:cNvCxnSpPr/>
          <p:nvPr/>
        </p:nvCxnSpPr>
        <p:spPr>
          <a:xfrm flipH="1" flipV="1">
            <a:off x="4908196" y="4480686"/>
            <a:ext cx="276649" cy="3636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60678" y="1783505"/>
            <a:ext cx="1459149" cy="1060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1406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hteck 1"/>
          <p:cNvSpPr>
            <a:spLocks noChangeArrowheads="1"/>
          </p:cNvSpPr>
          <p:nvPr/>
        </p:nvSpPr>
        <p:spPr bwMode="auto">
          <a:xfrm>
            <a:off x="96838" y="717550"/>
            <a:ext cx="9144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de-DE" altLang="de-DE" sz="1800" b="1"/>
              <a:t>(1) Wasserstraßen mit Defiziten bzgl. der Gewässerstruktur, des Abflussverhaltens und/oder der ökologischen Durchgängigkeit </a:t>
            </a:r>
          </a:p>
        </p:txBody>
      </p:sp>
      <p:sp>
        <p:nvSpPr>
          <p:cNvPr id="22531" name="Rectangle 2"/>
          <p:cNvSpPr>
            <a:spLocks noGrp="1"/>
          </p:cNvSpPr>
          <p:nvPr>
            <p:ph type="title" idx="4294967295"/>
          </p:nvPr>
        </p:nvSpPr>
        <p:spPr>
          <a:xfrm>
            <a:off x="1600200" y="58738"/>
            <a:ext cx="6945313" cy="561975"/>
          </a:xfrm>
        </p:spPr>
        <p:txBody>
          <a:bodyPr/>
          <a:lstStyle/>
          <a:p>
            <a:r>
              <a:rPr lang="de-DE" altLang="de-DE" sz="2000" b="1" smtClean="0">
                <a:solidFill>
                  <a:schemeClr val="bg1"/>
                </a:solidFill>
              </a:rPr>
              <a:t>Maßnahmenvorschläge für die Fließgewässergruppen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4575" y="1142595"/>
            <a:ext cx="7054850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4948077"/>
              </p:ext>
            </p:extLst>
          </p:nvPr>
        </p:nvGraphicFramePr>
        <p:xfrm>
          <a:off x="2607013" y="1392185"/>
          <a:ext cx="3093396" cy="2087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3396"/>
              </a:tblGrid>
              <a:tr h="29107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Durchgängigkeit</a:t>
                      </a:r>
                    </a:p>
                    <a:p>
                      <a:pPr marL="0" algn="l" defTabSz="914400" rtl="0" eaLnBrk="1" latinLnBrk="0" hangingPunct="1"/>
                      <a:endParaRPr lang="de-DE" sz="11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1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1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1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1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1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1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  <a:tr h="306705">
                <a:tc>
                  <a:txBody>
                    <a:bodyPr/>
                    <a:lstStyle/>
                    <a:p>
                      <a:r>
                        <a:rPr lang="de-DE" sz="1200" b="1" dirty="0" smtClean="0">
                          <a:solidFill>
                            <a:srgbClr val="FF3300"/>
                          </a:solidFill>
                        </a:rPr>
                        <a:t>Funktionsfähige Fischaufstiegshilfe am Wehr Templin anlegen / Fischotterdurchgängigkeit</a:t>
                      </a:r>
                      <a:r>
                        <a:rPr lang="de-DE" sz="1200" b="1" baseline="0" dirty="0" smtClean="0">
                          <a:solidFill>
                            <a:srgbClr val="FF3300"/>
                          </a:solidFill>
                        </a:rPr>
                        <a:t> herstellen </a:t>
                      </a:r>
                      <a:r>
                        <a:rPr lang="de-DE" sz="1200" b="1" dirty="0" smtClean="0">
                          <a:solidFill>
                            <a:srgbClr val="FF3300"/>
                          </a:solidFill>
                        </a:rPr>
                        <a:t>(Denkmalschutz!) </a:t>
                      </a:r>
                      <a:endParaRPr lang="de-DE" sz="1200" b="1" dirty="0">
                        <a:solidFill>
                          <a:srgbClr val="FF33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cxnSp>
        <p:nvCxnSpPr>
          <p:cNvPr id="7" name="Gerade Verbindung mit Pfeil 6"/>
          <p:cNvCxnSpPr/>
          <p:nvPr/>
        </p:nvCxnSpPr>
        <p:spPr>
          <a:xfrm>
            <a:off x="5603132" y="2412460"/>
            <a:ext cx="622570" cy="68093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39922" y="1469827"/>
            <a:ext cx="1657831" cy="1243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0454469"/>
              </p:ext>
            </p:extLst>
          </p:nvPr>
        </p:nvGraphicFramePr>
        <p:xfrm>
          <a:off x="749029" y="4051569"/>
          <a:ext cx="2158146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9073"/>
                <a:gridCol w="1079073"/>
              </a:tblGrid>
              <a:tr h="0"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Strukturgüte</a:t>
                      </a:r>
                      <a:endParaRPr lang="de-DE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306705">
                <a:tc gridSpan="2">
                  <a:txBody>
                    <a:bodyPr/>
                    <a:lstStyle/>
                    <a:p>
                      <a:r>
                        <a:rPr lang="de-DE" sz="1200" b="1" dirty="0" smtClean="0">
                          <a:solidFill>
                            <a:srgbClr val="C00000"/>
                          </a:solidFill>
                        </a:rPr>
                        <a:t>Beobachtende Gewässerunterhaltung an Bundeswasserstraßen</a:t>
                      </a:r>
                      <a:endParaRPr lang="de-DE" sz="12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22" name="Gerade Verbindung mit Pfeil 21"/>
          <p:cNvCxnSpPr/>
          <p:nvPr/>
        </p:nvCxnSpPr>
        <p:spPr>
          <a:xfrm>
            <a:off x="2855068" y="4757361"/>
            <a:ext cx="439366" cy="65121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feld 4"/>
          <p:cNvSpPr txBox="1">
            <a:spLocks noChangeArrowheads="1"/>
          </p:cNvSpPr>
          <p:nvPr/>
        </p:nvSpPr>
        <p:spPr bwMode="auto">
          <a:xfrm>
            <a:off x="7061201" y="6153162"/>
            <a:ext cx="1917430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sz="1600" b="1" dirty="0" smtClean="0"/>
              <a:t>Templiner Gewässer (Templiner Kanal)</a:t>
            </a:r>
          </a:p>
        </p:txBody>
      </p:sp>
      <p:cxnSp>
        <p:nvCxnSpPr>
          <p:cNvPr id="17" name="Gerade Verbindung mit Pfeil 16"/>
          <p:cNvCxnSpPr/>
          <p:nvPr/>
        </p:nvCxnSpPr>
        <p:spPr>
          <a:xfrm>
            <a:off x="2855068" y="4681161"/>
            <a:ext cx="1515085" cy="1524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Tabel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6333939"/>
              </p:ext>
            </p:extLst>
          </p:nvPr>
        </p:nvGraphicFramePr>
        <p:xfrm>
          <a:off x="6025062" y="4194782"/>
          <a:ext cx="3179857" cy="9727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79857"/>
              </a:tblGrid>
              <a:tr h="31007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Ökologisches</a:t>
                      </a:r>
                      <a:r>
                        <a:rPr lang="de-DE" sz="12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Potenzial</a:t>
                      </a:r>
                      <a:endParaRPr lang="de-DE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  <a:tr h="662681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de-DE" sz="1200" b="1" dirty="0" smtClean="0">
                          <a:solidFill>
                            <a:srgbClr val="FFFF00"/>
                          </a:solidFill>
                        </a:rPr>
                        <a:t>Überprüfung Einträge</a:t>
                      </a:r>
                      <a:r>
                        <a:rPr lang="de-DE" sz="1200" b="1" baseline="0" dirty="0" smtClean="0">
                          <a:solidFill>
                            <a:srgbClr val="FFFF00"/>
                          </a:solidFill>
                        </a:rPr>
                        <a:t> aus Hauptpumpwerk Birkenhain (vermutl. phasenweise Einleitung von </a:t>
                      </a:r>
                      <a:r>
                        <a:rPr lang="de-DE" sz="1200" b="1" baseline="0" dirty="0" err="1" smtClean="0">
                          <a:solidFill>
                            <a:srgbClr val="FFFF00"/>
                          </a:solidFill>
                        </a:rPr>
                        <a:t>ungekl</a:t>
                      </a:r>
                      <a:r>
                        <a:rPr lang="de-DE" sz="1200" b="1" baseline="0" dirty="0" smtClean="0">
                          <a:solidFill>
                            <a:srgbClr val="FFFF00"/>
                          </a:solidFill>
                        </a:rPr>
                        <a:t>. Abwasser?)</a:t>
                      </a:r>
                      <a:endParaRPr lang="de-DE" sz="1200" b="1" dirty="0" smtClean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cxnSp>
        <p:nvCxnSpPr>
          <p:cNvPr id="15" name="Gerade Verbindung mit Pfeil 14"/>
          <p:cNvCxnSpPr/>
          <p:nvPr/>
        </p:nvCxnSpPr>
        <p:spPr>
          <a:xfrm flipH="1">
            <a:off x="5421550" y="4783321"/>
            <a:ext cx="492867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5075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hteck 1"/>
          <p:cNvSpPr>
            <a:spLocks noChangeArrowheads="1"/>
          </p:cNvSpPr>
          <p:nvPr/>
        </p:nvSpPr>
        <p:spPr bwMode="auto">
          <a:xfrm>
            <a:off x="96838" y="717550"/>
            <a:ext cx="9144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de-DE" altLang="de-DE" sz="1800" b="1"/>
              <a:t>(1) Wasserstraßen mit Defiziten bzgl. der Gewässerstruktur, des Abflussverhaltens und/oder der ökologischen Durchgängigkeit </a:t>
            </a:r>
          </a:p>
        </p:txBody>
      </p:sp>
      <p:sp>
        <p:nvSpPr>
          <p:cNvPr id="22531" name="Rectangle 2"/>
          <p:cNvSpPr>
            <a:spLocks noGrp="1"/>
          </p:cNvSpPr>
          <p:nvPr>
            <p:ph type="title" idx="4294967295"/>
          </p:nvPr>
        </p:nvSpPr>
        <p:spPr>
          <a:xfrm>
            <a:off x="1600200" y="58738"/>
            <a:ext cx="6945313" cy="561975"/>
          </a:xfrm>
        </p:spPr>
        <p:txBody>
          <a:bodyPr/>
          <a:lstStyle/>
          <a:p>
            <a:r>
              <a:rPr lang="de-DE" altLang="de-DE" sz="2000" b="1" smtClean="0">
                <a:solidFill>
                  <a:schemeClr val="bg1"/>
                </a:solidFill>
              </a:rPr>
              <a:t>Maßnahmenvorschläge für die Fließgewässergruppen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44575" y="1460669"/>
            <a:ext cx="7054850" cy="5192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9668394"/>
              </p:ext>
            </p:extLst>
          </p:nvPr>
        </p:nvGraphicFramePr>
        <p:xfrm>
          <a:off x="1647931" y="4159578"/>
          <a:ext cx="3684089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84089"/>
              </a:tblGrid>
              <a:tr h="306705"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Fließgeschwindigkeit</a:t>
                      </a:r>
                    </a:p>
                    <a:p>
                      <a:endParaRPr lang="de-DE" sz="12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de-DE" sz="12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de-DE" sz="12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de-DE" sz="12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de-DE" sz="12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de-DE" sz="12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de-DE" sz="12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de-DE" sz="12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de-DE" sz="12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de-DE" sz="120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  <a:tr h="306705">
                <a:tc>
                  <a:txBody>
                    <a:bodyPr/>
                    <a:lstStyle/>
                    <a:p>
                      <a:r>
                        <a:rPr lang="de-DE" sz="1200" b="1" baseline="0" dirty="0" smtClean="0">
                          <a:solidFill>
                            <a:srgbClr val="C00000"/>
                          </a:solidFill>
                        </a:rPr>
                        <a:t>Beobachtende Gewässerunterhaltung an Landesgewässern (keine Beräumung von Totholz)</a:t>
                      </a:r>
                      <a:endParaRPr lang="de-DE" sz="12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cxnSp>
        <p:nvCxnSpPr>
          <p:cNvPr id="7" name="Gerade Verbindung mit Pfeil 6"/>
          <p:cNvCxnSpPr/>
          <p:nvPr/>
        </p:nvCxnSpPr>
        <p:spPr>
          <a:xfrm>
            <a:off x="4815191" y="3287952"/>
            <a:ext cx="0" cy="37937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/>
          <p:cNvCxnSpPr/>
          <p:nvPr/>
        </p:nvCxnSpPr>
        <p:spPr>
          <a:xfrm flipV="1">
            <a:off x="4082374" y="3784062"/>
            <a:ext cx="0" cy="44355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feld 3"/>
          <p:cNvSpPr txBox="1">
            <a:spLocks noChangeArrowheads="1"/>
          </p:cNvSpPr>
          <p:nvPr/>
        </p:nvSpPr>
        <p:spPr bwMode="auto">
          <a:xfrm>
            <a:off x="7130374" y="5639223"/>
            <a:ext cx="1942493" cy="107721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de-DE" sz="1600" b="1" dirty="0" smtClean="0"/>
          </a:p>
          <a:p>
            <a:pPr algn="ctr"/>
            <a:r>
              <a:rPr lang="de-DE" sz="1600" b="1" dirty="0" smtClean="0"/>
              <a:t>Templiner Gewässer</a:t>
            </a:r>
          </a:p>
          <a:p>
            <a:pPr algn="ctr"/>
            <a:r>
              <a:rPr lang="de-DE" sz="1600" b="1" dirty="0" smtClean="0"/>
              <a:t>(</a:t>
            </a:r>
            <a:r>
              <a:rPr lang="de-DE" sz="1600" b="1" dirty="0" err="1" smtClean="0"/>
              <a:t>Labüskekanal</a:t>
            </a:r>
            <a:r>
              <a:rPr lang="de-DE" sz="1600" b="1" dirty="0" smtClean="0"/>
              <a:t>)</a:t>
            </a:r>
          </a:p>
          <a:p>
            <a:pPr algn="ctr"/>
            <a:endParaRPr lang="de-DE" sz="1600" b="1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5610" y="4405331"/>
            <a:ext cx="2363068" cy="1772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1406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8416" name="Group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528990"/>
              </p:ext>
            </p:extLst>
          </p:nvPr>
        </p:nvGraphicFramePr>
        <p:xfrm>
          <a:off x="115888" y="838200"/>
          <a:ext cx="8926512" cy="5929630"/>
        </p:xfrm>
        <a:graphic>
          <a:graphicData uri="http://schemas.openxmlformats.org/drawingml/2006/table">
            <a:tbl>
              <a:tblPr/>
              <a:tblGrid>
                <a:gridCol w="1814512"/>
                <a:gridCol w="1233488"/>
                <a:gridCol w="1428750"/>
                <a:gridCol w="1895475"/>
                <a:gridCol w="1287462"/>
                <a:gridCol w="1266825"/>
              </a:tblGrid>
              <a:tr h="361950"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Gewässer-kategorie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5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grundlegende Umweltziele bzgl. der Qualitätskomponenten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  <a:tr h="140335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chemischer/ allg. chem.-physik. Zustand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(O</a:t>
                      </a:r>
                      <a:r>
                        <a:rPr kumimoji="0" lang="de-DE" altLang="de-DE" sz="1200" b="0" i="1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</a:t>
                      </a:r>
                      <a:r>
                        <a:rPr kumimoji="0" lang="de-DE" altLang="de-DE" sz="12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, Temp., TP,TN, Cl, BSB</a:t>
                      </a:r>
                      <a:r>
                        <a:rPr kumimoji="0" lang="de-DE" altLang="de-DE" sz="1200" b="0" i="1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5</a:t>
                      </a:r>
                      <a:r>
                        <a:rPr kumimoji="0" lang="de-DE" altLang="de-DE" sz="12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)</a:t>
                      </a:r>
                      <a:endParaRPr kumimoji="0" lang="de-DE" altLang="de-DE" sz="1200" b="1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Biologie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(Phytoplankton Makrophyten/ Phytobenthos, Makrozoobenthos, Fische)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Hydromorphologie </a:t>
                      </a:r>
                      <a:r>
                        <a:rPr kumimoji="0" lang="de-DE" alt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(</a:t>
                      </a:r>
                      <a:r>
                        <a:rPr kumimoji="0" lang="de-DE" altLang="de-DE" sz="12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Gewässerbettdynamik, Auendynamik</a:t>
                      </a:r>
                      <a:r>
                        <a:rPr kumimoji="0" lang="de-DE" alt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Durch-gängigkeit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(für Fische und Makrozoo-benthos)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Wasser-haushalt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(Abfluss und Fließge-schwindigkeit)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12954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natürliche Fließe </a:t>
                      </a:r>
                      <a:r>
                        <a:rPr kumimoji="0" lang="de-DE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(guter ökol. Zustand + guter chem. Zustand)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Erreichen der Hinter-grundwerte (nach LAWA AO 2007)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Ableitung der Ziele aus Ansprüchen der gewässertyp-spezifischen Fauna und Flora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Erhalt o. Wieder-herstellung der guten </a:t>
                      </a:r>
                      <a:r>
                        <a:rPr kumimoji="0" lang="de-DE" altLang="de-DE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Gewässerstruktur (&lt;=3,5) </a:t>
                      </a:r>
                      <a:r>
                        <a:rPr kumimoji="0" lang="de-DE" altLang="de-DE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durch Maßnahmen der Gewässerunterhaltung o. des Gewässerausbaus, Etablierung v.  Trittsteinbiotopen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Herstellung DGK prioritär für Gewässer mit Vorrangfunktion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Herstellung durchgängige Fließbewegung mit typischer Strömungs-</a:t>
                      </a:r>
                      <a:r>
                        <a:rPr kumimoji="0" lang="de-DE" altLang="de-DE" sz="13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geschwindig</a:t>
                      </a:r>
                      <a:r>
                        <a:rPr kumimoji="0" lang="de-DE" altLang="de-DE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-</a:t>
                      </a:r>
                      <a:r>
                        <a:rPr kumimoji="0" lang="de-DE" altLang="de-DE" sz="13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keit</a:t>
                      </a:r>
                      <a:endParaRPr kumimoji="0" lang="de-DE" altLang="de-DE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7921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erheblich verän-derte Fließe </a:t>
                      </a:r>
                      <a:r>
                        <a:rPr kumimoji="0" lang="de-DE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(gutes ökol. Potenzial + guter chem. Zustand)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Erreichen der Orientierungs-werte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(nach LAWA AO 2007)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Festlegung wasserkörper-spezifischer Ziele durch das LUGV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Festlegung wasserkörperspezifischer Ziele durch das LUGV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  <a:tr h="56515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künstliche Fließe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(gutes ökol. Potenzial + guter chem. Zustand)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Rückbau bzw. Herstellung einer hohen Tiefen- und Breitenvarianz, Anlage Pufferstreifen und standorttypischer Gehölzsäume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Herstellung DGK unter Vorbehalt: Wasser- und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Nährstoff-rückhalt hat Priorität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Wasser- und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Nährstoff-rückhalt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" name="Rechteck 1"/>
          <p:cNvSpPr/>
          <p:nvPr/>
        </p:nvSpPr>
        <p:spPr>
          <a:xfrm>
            <a:off x="4532313" y="1189038"/>
            <a:ext cx="4562475" cy="554196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5" name="Rectangle 2"/>
          <p:cNvSpPr>
            <a:spLocks noGrp="1"/>
          </p:cNvSpPr>
          <p:nvPr>
            <p:ph type="title" idx="4294967295"/>
          </p:nvPr>
        </p:nvSpPr>
        <p:spPr>
          <a:xfrm>
            <a:off x="1225550" y="58738"/>
            <a:ext cx="7558088" cy="561975"/>
          </a:xfrm>
        </p:spPr>
        <p:txBody>
          <a:bodyPr/>
          <a:lstStyle/>
          <a:p>
            <a:r>
              <a:rPr lang="de-DE" altLang="de-DE" sz="2000" b="1" dirty="0" smtClean="0">
                <a:solidFill>
                  <a:schemeClr val="bg1"/>
                </a:solidFill>
              </a:rPr>
              <a:t>Grundlagen und Methode der Maßnahmenplanung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1199" y="1104494"/>
            <a:ext cx="7891649" cy="5680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ctangle 2"/>
          <p:cNvSpPr>
            <a:spLocks noGrp="1"/>
          </p:cNvSpPr>
          <p:nvPr>
            <p:ph type="title" idx="4294967295"/>
          </p:nvPr>
        </p:nvSpPr>
        <p:spPr>
          <a:xfrm>
            <a:off x="1600200" y="58738"/>
            <a:ext cx="6945313" cy="561975"/>
          </a:xfrm>
        </p:spPr>
        <p:txBody>
          <a:bodyPr/>
          <a:lstStyle/>
          <a:p>
            <a:r>
              <a:rPr lang="de-DE" altLang="de-DE" sz="2000" b="1" smtClean="0">
                <a:solidFill>
                  <a:schemeClr val="bg1"/>
                </a:solidFill>
              </a:rPr>
              <a:t>Maßnahmenvorschläge für die Fließgewässergruppen</a:t>
            </a:r>
          </a:p>
        </p:txBody>
      </p:sp>
      <p:sp>
        <p:nvSpPr>
          <p:cNvPr id="23558" name="Rechteck 1"/>
          <p:cNvSpPr>
            <a:spLocks noChangeArrowheads="1"/>
          </p:cNvSpPr>
          <p:nvPr/>
        </p:nvSpPr>
        <p:spPr bwMode="auto">
          <a:xfrm>
            <a:off x="1266825" y="754063"/>
            <a:ext cx="69199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1200"/>
              </a:spcAft>
              <a:buFont typeface="Arial" charset="0"/>
              <a:buNone/>
            </a:pPr>
            <a:r>
              <a:rPr lang="de-DE" altLang="de-DE" sz="1800" b="1"/>
              <a:t>(2) Natürliche Fließgewässer (NWK) ohne Defizite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5100565" y="1817891"/>
            <a:ext cx="1627187" cy="52387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1400" b="1" dirty="0" err="1">
                <a:cs typeface="+mn-cs"/>
              </a:rPr>
              <a:t>Lychener</a:t>
            </a:r>
            <a:r>
              <a:rPr lang="de-DE" sz="1400" b="1" dirty="0">
                <a:cs typeface="+mn-cs"/>
              </a:rPr>
              <a:t> Gewässer (Schleusengraben) </a:t>
            </a:r>
            <a:endParaRPr lang="de-DE" sz="1400" b="1" dirty="0">
              <a:solidFill>
                <a:schemeClr val="accent6">
                  <a:lumMod val="50000"/>
                </a:schemeClr>
              </a:solidFill>
              <a:cs typeface="+mn-cs"/>
            </a:endParaRPr>
          </a:p>
        </p:txBody>
      </p:sp>
      <p:cxnSp>
        <p:nvCxnSpPr>
          <p:cNvPr id="10" name="Gerade Verbindung mit Pfeil 9"/>
          <p:cNvCxnSpPr/>
          <p:nvPr/>
        </p:nvCxnSpPr>
        <p:spPr>
          <a:xfrm flipH="1">
            <a:off x="4751315" y="2125866"/>
            <a:ext cx="349250" cy="31432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/>
          <p:cNvSpPr txBox="1"/>
          <p:nvPr/>
        </p:nvSpPr>
        <p:spPr>
          <a:xfrm>
            <a:off x="4955087" y="3318927"/>
            <a:ext cx="1627188" cy="30797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1400" b="1" dirty="0" err="1">
                <a:cs typeface="+mn-cs"/>
              </a:rPr>
              <a:t>Knehdenfließ</a:t>
            </a:r>
            <a:endParaRPr lang="de-DE" sz="1400" b="1" dirty="0">
              <a:solidFill>
                <a:schemeClr val="accent6">
                  <a:lumMod val="50000"/>
                </a:schemeClr>
              </a:solidFill>
              <a:cs typeface="+mn-cs"/>
            </a:endParaRPr>
          </a:p>
        </p:txBody>
      </p:sp>
      <p:cxnSp>
        <p:nvCxnSpPr>
          <p:cNvPr id="15" name="Gerade Verbindung mit Pfeil 14"/>
          <p:cNvCxnSpPr/>
          <p:nvPr/>
        </p:nvCxnSpPr>
        <p:spPr>
          <a:xfrm flipH="1">
            <a:off x="4669337" y="3588802"/>
            <a:ext cx="354013" cy="2794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2419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99629" y="1342417"/>
            <a:ext cx="6243587" cy="3326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ctangle 2"/>
          <p:cNvSpPr>
            <a:spLocks noGrp="1"/>
          </p:cNvSpPr>
          <p:nvPr>
            <p:ph type="title" idx="4294967295"/>
          </p:nvPr>
        </p:nvSpPr>
        <p:spPr>
          <a:xfrm>
            <a:off x="1600200" y="58738"/>
            <a:ext cx="6945313" cy="561975"/>
          </a:xfrm>
        </p:spPr>
        <p:txBody>
          <a:bodyPr/>
          <a:lstStyle/>
          <a:p>
            <a:r>
              <a:rPr lang="de-DE" altLang="de-DE" sz="2000" b="1" smtClean="0">
                <a:solidFill>
                  <a:schemeClr val="bg1"/>
                </a:solidFill>
              </a:rPr>
              <a:t>Maßnahmenvorschläge für die Fließgewässergruppen</a:t>
            </a:r>
          </a:p>
        </p:txBody>
      </p:sp>
      <p:sp>
        <p:nvSpPr>
          <p:cNvPr id="23558" name="Rechteck 1"/>
          <p:cNvSpPr>
            <a:spLocks noChangeArrowheads="1"/>
          </p:cNvSpPr>
          <p:nvPr/>
        </p:nvSpPr>
        <p:spPr bwMode="auto">
          <a:xfrm>
            <a:off x="1266825" y="754063"/>
            <a:ext cx="69199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1200"/>
              </a:spcAft>
              <a:buFont typeface="Arial" charset="0"/>
              <a:buNone/>
            </a:pPr>
            <a:r>
              <a:rPr lang="de-DE" altLang="de-DE" sz="1800" b="1"/>
              <a:t>(2) Natürliche Fließgewässer (NWK) ohne Defizite</a:t>
            </a:r>
          </a:p>
        </p:txBody>
      </p:sp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4755989"/>
              </p:ext>
            </p:extLst>
          </p:nvPr>
        </p:nvGraphicFramePr>
        <p:xfrm>
          <a:off x="2005446" y="3689691"/>
          <a:ext cx="3078709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78709"/>
              </a:tblGrid>
              <a:tr h="282102"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bg1"/>
                          </a:solidFill>
                        </a:rPr>
                        <a:t>Strukturgüte/ Fließgeschwindigkeit</a:t>
                      </a:r>
                    </a:p>
                    <a:p>
                      <a:endParaRPr lang="de-DE" sz="1200" dirty="0" smtClean="0">
                        <a:solidFill>
                          <a:schemeClr val="bg1"/>
                        </a:solidFill>
                      </a:endParaRPr>
                    </a:p>
                    <a:p>
                      <a:endParaRPr lang="de-DE" sz="1200" dirty="0" smtClean="0">
                        <a:solidFill>
                          <a:schemeClr val="bg1"/>
                        </a:solidFill>
                      </a:endParaRPr>
                    </a:p>
                    <a:p>
                      <a:endParaRPr lang="de-DE" sz="1200" dirty="0" smtClean="0">
                        <a:solidFill>
                          <a:schemeClr val="bg1"/>
                        </a:solidFill>
                      </a:endParaRPr>
                    </a:p>
                    <a:p>
                      <a:endParaRPr lang="de-DE" sz="1200" dirty="0" smtClean="0">
                        <a:solidFill>
                          <a:schemeClr val="bg1"/>
                        </a:solidFill>
                      </a:endParaRPr>
                    </a:p>
                    <a:p>
                      <a:endParaRPr lang="de-DE" sz="1200" dirty="0" smtClean="0">
                        <a:solidFill>
                          <a:schemeClr val="bg1"/>
                        </a:solidFill>
                      </a:endParaRPr>
                    </a:p>
                    <a:p>
                      <a:endParaRPr lang="de-DE" sz="1200" dirty="0" smtClean="0">
                        <a:solidFill>
                          <a:schemeClr val="bg1"/>
                        </a:solidFill>
                      </a:endParaRPr>
                    </a:p>
                    <a:p>
                      <a:endParaRPr lang="de-DE" sz="1200" dirty="0" smtClean="0">
                        <a:solidFill>
                          <a:schemeClr val="bg1"/>
                        </a:solidFill>
                      </a:endParaRPr>
                    </a:p>
                    <a:p>
                      <a:endParaRPr lang="de-DE" sz="1200" dirty="0" smtClean="0">
                        <a:solidFill>
                          <a:schemeClr val="bg1"/>
                        </a:solidFill>
                      </a:endParaRPr>
                    </a:p>
                    <a:p>
                      <a:endParaRPr lang="de-DE" sz="1200" dirty="0" smtClean="0">
                        <a:solidFill>
                          <a:schemeClr val="bg1"/>
                        </a:solidFill>
                      </a:endParaRPr>
                    </a:p>
                    <a:p>
                      <a:endParaRPr lang="de-DE" sz="1200" dirty="0" smtClean="0">
                        <a:solidFill>
                          <a:schemeClr val="bg1"/>
                        </a:solidFill>
                      </a:endParaRPr>
                    </a:p>
                    <a:p>
                      <a:endParaRPr lang="de-DE" sz="1200" dirty="0" smtClean="0">
                        <a:solidFill>
                          <a:schemeClr val="bg1"/>
                        </a:solidFill>
                      </a:endParaRPr>
                    </a:p>
                    <a:p>
                      <a:endParaRPr lang="de-DE" sz="1200" dirty="0" smtClean="0">
                        <a:solidFill>
                          <a:schemeClr val="bg1"/>
                        </a:solidFill>
                      </a:endParaRPr>
                    </a:p>
                    <a:p>
                      <a:endParaRPr lang="de-DE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00FF"/>
                    </a:solidFill>
                  </a:tcPr>
                </a:tc>
              </a:tr>
              <a:tr h="301558">
                <a:tc>
                  <a:txBody>
                    <a:bodyPr/>
                    <a:lstStyle/>
                    <a:p>
                      <a:r>
                        <a:rPr lang="de-DE" sz="1200" b="1" dirty="0" smtClean="0">
                          <a:solidFill>
                            <a:srgbClr val="C00000"/>
                          </a:solidFill>
                        </a:rPr>
                        <a:t>Beobachtende Gewässerunterhaltung</a:t>
                      </a:r>
                      <a:r>
                        <a:rPr lang="de-DE" sz="1200" b="1" baseline="0" dirty="0" smtClean="0">
                          <a:solidFill>
                            <a:srgbClr val="C00000"/>
                          </a:solidFill>
                        </a:rPr>
                        <a:t> an Gewässern 2.Ordnung</a:t>
                      </a:r>
                      <a:endParaRPr lang="de-DE" sz="12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</a:tbl>
          </a:graphicData>
        </a:graphic>
      </p:graphicFrame>
      <p:cxnSp>
        <p:nvCxnSpPr>
          <p:cNvPr id="12" name="Gerade Verbindung mit Pfeil 11"/>
          <p:cNvCxnSpPr/>
          <p:nvPr/>
        </p:nvCxnSpPr>
        <p:spPr>
          <a:xfrm flipV="1">
            <a:off x="3229582" y="2597285"/>
            <a:ext cx="0" cy="104086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/>
          <p:cNvSpPr txBox="1">
            <a:spLocks noChangeArrowheads="1"/>
          </p:cNvSpPr>
          <p:nvPr/>
        </p:nvSpPr>
        <p:spPr bwMode="auto">
          <a:xfrm>
            <a:off x="7130374" y="5873808"/>
            <a:ext cx="1942493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de-DE" sz="1600" b="1" dirty="0" smtClean="0"/>
          </a:p>
          <a:p>
            <a:pPr algn="ctr"/>
            <a:r>
              <a:rPr lang="de-DE" sz="1600" b="1" dirty="0" err="1" smtClean="0"/>
              <a:t>Lychener</a:t>
            </a:r>
            <a:r>
              <a:rPr lang="de-DE" sz="1600" b="1" dirty="0" smtClean="0"/>
              <a:t> Gewässer </a:t>
            </a:r>
          </a:p>
          <a:p>
            <a:pPr algn="ctr"/>
            <a:endParaRPr lang="de-DE" sz="1600" b="1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6749" y="4006671"/>
            <a:ext cx="2922996" cy="219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1715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33855" y="1322966"/>
            <a:ext cx="7276289" cy="5535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2"/>
          <p:cNvSpPr>
            <a:spLocks noGrp="1"/>
          </p:cNvSpPr>
          <p:nvPr>
            <p:ph type="title" idx="4294967295"/>
          </p:nvPr>
        </p:nvSpPr>
        <p:spPr>
          <a:xfrm>
            <a:off x="1600200" y="58738"/>
            <a:ext cx="6945313" cy="561975"/>
          </a:xfrm>
        </p:spPr>
        <p:txBody>
          <a:bodyPr/>
          <a:lstStyle/>
          <a:p>
            <a:r>
              <a:rPr lang="de-DE" altLang="de-DE" sz="2000" b="1" dirty="0" smtClean="0">
                <a:solidFill>
                  <a:schemeClr val="bg1"/>
                </a:solidFill>
              </a:rPr>
              <a:t>Maßnahmenvorschläge für die Fließgewässergruppen</a:t>
            </a:r>
          </a:p>
        </p:txBody>
      </p:sp>
      <p:sp>
        <p:nvSpPr>
          <p:cNvPr id="25604" name="Rechteck 1"/>
          <p:cNvSpPr>
            <a:spLocks noChangeArrowheads="1"/>
          </p:cNvSpPr>
          <p:nvPr/>
        </p:nvSpPr>
        <p:spPr bwMode="auto">
          <a:xfrm>
            <a:off x="0" y="687388"/>
            <a:ext cx="9144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de-DE" altLang="de-DE" sz="1800" b="1"/>
              <a:t>(3) Natürliche und erheblich veränderte Fließgewässer (NWK und HMWB) mit Defiziten bzgl. der Gewässerstruktur, des Abflussverhaltens und/oder der ökologischen Durchgängigkeit  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3076575" y="1514475"/>
            <a:ext cx="1628775" cy="30797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1400" b="1" dirty="0" err="1">
                <a:cs typeface="+mn-cs"/>
              </a:rPr>
              <a:t>Mechowbach</a:t>
            </a:r>
            <a:endParaRPr lang="de-DE" sz="1400" b="1" dirty="0">
              <a:solidFill>
                <a:schemeClr val="accent6">
                  <a:lumMod val="50000"/>
                </a:schemeClr>
              </a:solidFill>
              <a:cs typeface="+mn-cs"/>
            </a:endParaRPr>
          </a:p>
        </p:txBody>
      </p:sp>
      <p:cxnSp>
        <p:nvCxnSpPr>
          <p:cNvPr id="7" name="Gerade Verbindung mit Pfeil 6"/>
          <p:cNvCxnSpPr/>
          <p:nvPr/>
        </p:nvCxnSpPr>
        <p:spPr>
          <a:xfrm>
            <a:off x="3890963" y="1957388"/>
            <a:ext cx="214312" cy="2413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/>
          <p:cNvSpPr txBox="1"/>
          <p:nvPr/>
        </p:nvSpPr>
        <p:spPr>
          <a:xfrm>
            <a:off x="1614082" y="2182370"/>
            <a:ext cx="2201862" cy="30797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1400" b="1" dirty="0" err="1">
                <a:cs typeface="+mn-cs"/>
              </a:rPr>
              <a:t>Küstriner</a:t>
            </a:r>
            <a:r>
              <a:rPr lang="de-DE" sz="1400" b="1" dirty="0">
                <a:cs typeface="+mn-cs"/>
              </a:rPr>
              <a:t> Bach </a:t>
            </a:r>
            <a:endParaRPr lang="de-DE" sz="1400" b="1" dirty="0">
              <a:solidFill>
                <a:schemeClr val="accent6">
                  <a:lumMod val="50000"/>
                </a:schemeClr>
              </a:solidFill>
              <a:cs typeface="+mn-cs"/>
            </a:endParaRPr>
          </a:p>
        </p:txBody>
      </p:sp>
      <p:cxnSp>
        <p:nvCxnSpPr>
          <p:cNvPr id="10" name="Gerade Verbindung mit Pfeil 9"/>
          <p:cNvCxnSpPr/>
          <p:nvPr/>
        </p:nvCxnSpPr>
        <p:spPr>
          <a:xfrm>
            <a:off x="3498444" y="2547495"/>
            <a:ext cx="94456" cy="30321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>
            <a:off x="5168900" y="2128838"/>
            <a:ext cx="1985963" cy="30797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1400" b="1" dirty="0" err="1">
                <a:cs typeface="+mn-cs"/>
              </a:rPr>
              <a:t>Lychener</a:t>
            </a:r>
            <a:r>
              <a:rPr lang="de-DE" sz="1400" b="1" dirty="0">
                <a:cs typeface="+mn-cs"/>
              </a:rPr>
              <a:t> Gewässer</a:t>
            </a:r>
          </a:p>
        </p:txBody>
      </p:sp>
      <p:cxnSp>
        <p:nvCxnSpPr>
          <p:cNvPr id="14" name="Gerade Verbindung mit Pfeil 13"/>
          <p:cNvCxnSpPr/>
          <p:nvPr/>
        </p:nvCxnSpPr>
        <p:spPr>
          <a:xfrm flipH="1">
            <a:off x="5254625" y="2495550"/>
            <a:ext cx="179388" cy="28892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/>
          <p:cNvSpPr txBox="1"/>
          <p:nvPr/>
        </p:nvSpPr>
        <p:spPr>
          <a:xfrm>
            <a:off x="6778625" y="2794000"/>
            <a:ext cx="1985963" cy="30797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1400" b="1" dirty="0" err="1">
                <a:cs typeface="+mn-cs"/>
              </a:rPr>
              <a:t>Trebowseegraben</a:t>
            </a:r>
            <a:endParaRPr lang="de-DE" sz="1400" b="1" dirty="0">
              <a:cs typeface="+mn-cs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2967038" y="4089400"/>
            <a:ext cx="1985962" cy="30797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1400" b="1" dirty="0" err="1">
                <a:cs typeface="+mn-cs"/>
              </a:rPr>
              <a:t>Knehdenfließ</a:t>
            </a:r>
            <a:endParaRPr lang="de-DE" sz="1400" b="1" dirty="0">
              <a:cs typeface="+mn-cs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6875463" y="4243424"/>
            <a:ext cx="1716087" cy="30797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1400" b="1" dirty="0" err="1">
                <a:cs typeface="+mn-cs"/>
              </a:rPr>
              <a:t>Temnitzseeabfluss</a:t>
            </a:r>
            <a:endParaRPr lang="de-DE" sz="1400" b="1" dirty="0">
              <a:cs typeface="+mn-cs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4212283" y="3216681"/>
            <a:ext cx="1716088" cy="30797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1400" b="1" dirty="0" err="1">
                <a:cs typeface="+mn-cs"/>
              </a:rPr>
              <a:t>Trebehnseegraben</a:t>
            </a:r>
            <a:endParaRPr lang="de-DE" sz="1400" b="1" dirty="0">
              <a:cs typeface="+mn-cs"/>
            </a:endParaRPr>
          </a:p>
        </p:txBody>
      </p:sp>
      <p:cxnSp>
        <p:nvCxnSpPr>
          <p:cNvPr id="20" name="Gerade Verbindung mit Pfeil 19"/>
          <p:cNvCxnSpPr/>
          <p:nvPr/>
        </p:nvCxnSpPr>
        <p:spPr>
          <a:xfrm flipV="1">
            <a:off x="4981575" y="4202113"/>
            <a:ext cx="452438" cy="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/>
          <p:cNvCxnSpPr/>
          <p:nvPr/>
        </p:nvCxnSpPr>
        <p:spPr>
          <a:xfrm flipV="1">
            <a:off x="4329113" y="3803650"/>
            <a:ext cx="242887" cy="28575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/>
          <p:cNvCxnSpPr/>
          <p:nvPr/>
        </p:nvCxnSpPr>
        <p:spPr>
          <a:xfrm>
            <a:off x="5375921" y="3531006"/>
            <a:ext cx="76200" cy="19526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25"/>
          <p:cNvCxnSpPr/>
          <p:nvPr/>
        </p:nvCxnSpPr>
        <p:spPr>
          <a:xfrm flipH="1">
            <a:off x="6323013" y="3006725"/>
            <a:ext cx="533400" cy="41751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feld 27"/>
          <p:cNvSpPr txBox="1"/>
          <p:nvPr/>
        </p:nvSpPr>
        <p:spPr>
          <a:xfrm>
            <a:off x="6778828" y="4868696"/>
            <a:ext cx="2384425" cy="52387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1400" b="1" dirty="0">
                <a:cs typeface="+mn-cs"/>
              </a:rPr>
              <a:t>Templiner Gewässer (</a:t>
            </a:r>
            <a:r>
              <a:rPr lang="de-DE" sz="1400" b="1" dirty="0" err="1">
                <a:cs typeface="+mn-cs"/>
              </a:rPr>
              <a:t>Milmersdorfer</a:t>
            </a:r>
            <a:r>
              <a:rPr lang="de-DE" sz="1400" b="1" dirty="0">
                <a:cs typeface="+mn-cs"/>
              </a:rPr>
              <a:t> Mühlenbach)</a:t>
            </a:r>
          </a:p>
        </p:txBody>
      </p:sp>
      <p:sp>
        <p:nvSpPr>
          <p:cNvPr id="29" name="Textfeld 28"/>
          <p:cNvSpPr txBox="1"/>
          <p:nvPr/>
        </p:nvSpPr>
        <p:spPr>
          <a:xfrm>
            <a:off x="7031038" y="5830924"/>
            <a:ext cx="1684337" cy="30797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1400" b="1" dirty="0" err="1">
                <a:cs typeface="+mn-cs"/>
              </a:rPr>
              <a:t>Lübbeseegraben</a:t>
            </a:r>
            <a:endParaRPr lang="de-DE" sz="1400" b="1" dirty="0">
              <a:cs typeface="+mn-cs"/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5345113" y="6215063"/>
            <a:ext cx="1377950" cy="30797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1400" b="1" dirty="0" err="1">
                <a:cs typeface="+mn-cs"/>
              </a:rPr>
              <a:t>Bollwinfließ</a:t>
            </a:r>
            <a:endParaRPr lang="de-DE" sz="1400" b="1" dirty="0">
              <a:cs typeface="+mn-cs"/>
            </a:endParaRPr>
          </a:p>
        </p:txBody>
      </p:sp>
      <p:sp>
        <p:nvSpPr>
          <p:cNvPr id="31" name="Textfeld 30"/>
          <p:cNvSpPr txBox="1"/>
          <p:nvPr/>
        </p:nvSpPr>
        <p:spPr>
          <a:xfrm>
            <a:off x="2830513" y="5916613"/>
            <a:ext cx="1376362" cy="30797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1400" b="1" dirty="0">
                <a:cs typeface="+mn-cs"/>
              </a:rPr>
              <a:t>Schulzenfließ</a:t>
            </a:r>
          </a:p>
        </p:txBody>
      </p:sp>
      <p:sp>
        <p:nvSpPr>
          <p:cNvPr id="32" name="Textfeld 31"/>
          <p:cNvSpPr txBox="1"/>
          <p:nvPr/>
        </p:nvSpPr>
        <p:spPr>
          <a:xfrm>
            <a:off x="3890963" y="4908550"/>
            <a:ext cx="1377950" cy="30797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1400" b="1" dirty="0">
                <a:cs typeface="+mn-cs"/>
              </a:rPr>
              <a:t>Hammerfließ</a:t>
            </a:r>
          </a:p>
        </p:txBody>
      </p:sp>
      <p:cxnSp>
        <p:nvCxnSpPr>
          <p:cNvPr id="33" name="Gerade Verbindung mit Pfeil 32"/>
          <p:cNvCxnSpPr/>
          <p:nvPr/>
        </p:nvCxnSpPr>
        <p:spPr>
          <a:xfrm>
            <a:off x="5243513" y="5062538"/>
            <a:ext cx="190500" cy="15398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mit Pfeil 34"/>
          <p:cNvCxnSpPr/>
          <p:nvPr/>
        </p:nvCxnSpPr>
        <p:spPr>
          <a:xfrm flipV="1">
            <a:off x="3835400" y="5637213"/>
            <a:ext cx="190500" cy="23177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 Verbindung mit Pfeil 36"/>
          <p:cNvCxnSpPr/>
          <p:nvPr/>
        </p:nvCxnSpPr>
        <p:spPr>
          <a:xfrm flipV="1">
            <a:off x="5981700" y="5753100"/>
            <a:ext cx="0" cy="3175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mit Pfeil 39"/>
          <p:cNvCxnSpPr/>
          <p:nvPr/>
        </p:nvCxnSpPr>
        <p:spPr>
          <a:xfrm flipH="1" flipV="1">
            <a:off x="6621463" y="5413412"/>
            <a:ext cx="382587" cy="41751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mit Pfeil 41"/>
          <p:cNvCxnSpPr/>
          <p:nvPr/>
        </p:nvCxnSpPr>
        <p:spPr>
          <a:xfrm flipH="1" flipV="1">
            <a:off x="6597853" y="4830596"/>
            <a:ext cx="268288" cy="15875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 Verbindung mit Pfeil 42"/>
          <p:cNvCxnSpPr/>
          <p:nvPr/>
        </p:nvCxnSpPr>
        <p:spPr>
          <a:xfrm flipH="1">
            <a:off x="6621463" y="4422812"/>
            <a:ext cx="263525" cy="1143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 Verbindung mit Pfeil 43"/>
          <p:cNvCxnSpPr/>
          <p:nvPr/>
        </p:nvCxnSpPr>
        <p:spPr>
          <a:xfrm flipH="1" flipV="1">
            <a:off x="5978525" y="4859374"/>
            <a:ext cx="976313" cy="11064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728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2"/>
          <p:cNvSpPr>
            <a:spLocks noGrp="1"/>
          </p:cNvSpPr>
          <p:nvPr>
            <p:ph type="title" idx="4294967295"/>
          </p:nvPr>
        </p:nvSpPr>
        <p:spPr>
          <a:xfrm>
            <a:off x="1600200" y="58738"/>
            <a:ext cx="6945313" cy="561975"/>
          </a:xfrm>
        </p:spPr>
        <p:txBody>
          <a:bodyPr/>
          <a:lstStyle/>
          <a:p>
            <a:r>
              <a:rPr lang="de-DE" altLang="de-DE" sz="2000" b="1" smtClean="0">
                <a:solidFill>
                  <a:schemeClr val="bg1"/>
                </a:solidFill>
              </a:rPr>
              <a:t>Maßnahmenvorschläge für die Fließgewässergruppen</a:t>
            </a:r>
          </a:p>
        </p:txBody>
      </p:sp>
      <p:sp>
        <p:nvSpPr>
          <p:cNvPr id="25604" name="Rechteck 1"/>
          <p:cNvSpPr>
            <a:spLocks noChangeArrowheads="1"/>
          </p:cNvSpPr>
          <p:nvPr/>
        </p:nvSpPr>
        <p:spPr bwMode="auto">
          <a:xfrm>
            <a:off x="0" y="687388"/>
            <a:ext cx="9144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de-DE" altLang="de-DE" sz="1800" b="1"/>
              <a:t>(3) Natürliche und erheblich veränderte Fließgewässer (NWK und HMWB) mit Defiziten bzgl. der Gewässerstruktur, des Abflussverhaltens und/oder der ökologischen Durchgängigkeit 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5100" y="1792657"/>
            <a:ext cx="8590612" cy="4238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2182388"/>
              </p:ext>
            </p:extLst>
          </p:nvPr>
        </p:nvGraphicFramePr>
        <p:xfrm>
          <a:off x="72410" y="4838925"/>
          <a:ext cx="2466433" cy="19182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6433"/>
              </a:tblGrid>
              <a:tr h="912455"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NATURA 2000</a:t>
                      </a:r>
                    </a:p>
                    <a:p>
                      <a:endParaRPr lang="de-DE" sz="110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3300"/>
                    </a:solidFill>
                  </a:tcPr>
                </a:tc>
              </a:tr>
              <a:tr h="553318">
                <a:tc>
                  <a:txBody>
                    <a:bodyPr/>
                    <a:lstStyle/>
                    <a:p>
                      <a:r>
                        <a:rPr lang="de-DE" sz="1200" b="1" dirty="0" smtClean="0">
                          <a:solidFill>
                            <a:srgbClr val="C00000"/>
                          </a:solidFill>
                        </a:rPr>
                        <a:t>Beobachtende Gewässerunterhaltung</a:t>
                      </a:r>
                      <a:r>
                        <a:rPr lang="de-DE" sz="1200" b="1" baseline="0" dirty="0" smtClean="0">
                          <a:solidFill>
                            <a:srgbClr val="C00000"/>
                          </a:solidFill>
                        </a:rPr>
                        <a:t> an  Landesgewässern. Bedarfsweise Beräumung der Fahrrinne bis 2,5m Breite</a:t>
                      </a:r>
                      <a:endParaRPr lang="de-DE" sz="12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6" name="Picture 4" descr="Flussmuschel (Unio crassus)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904" y="4960897"/>
            <a:ext cx="1087384" cy="741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117893"/>
              </p:ext>
            </p:extLst>
          </p:nvPr>
        </p:nvGraphicFramePr>
        <p:xfrm>
          <a:off x="4114799" y="1293771"/>
          <a:ext cx="2869661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69661"/>
              </a:tblGrid>
              <a:tr h="26233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Durchgängigkeit</a:t>
                      </a:r>
                    </a:p>
                    <a:p>
                      <a:pPr marL="0" algn="l" defTabSz="914400" rtl="0" eaLnBrk="1" latinLnBrk="0" hangingPunct="1"/>
                      <a:endParaRPr lang="de-DE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  <a:tr h="306705"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200" b="1" dirty="0" smtClean="0">
                          <a:solidFill>
                            <a:srgbClr val="FFFF00"/>
                          </a:solidFill>
                        </a:rPr>
                        <a:t>Überprüfung der wasserrechtlichen Erlaubnis 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200" b="1" baseline="0" dirty="0" smtClean="0">
                          <a:solidFill>
                            <a:srgbClr val="FF6600"/>
                          </a:solidFill>
                        </a:rPr>
                        <a:t>funktionsfähige Fischaufstiegshilfe am Wehr </a:t>
                      </a:r>
                      <a:r>
                        <a:rPr lang="de-DE" sz="1200" b="1" baseline="0" dirty="0" err="1" smtClean="0">
                          <a:solidFill>
                            <a:srgbClr val="FF6600"/>
                          </a:solidFill>
                        </a:rPr>
                        <a:t>Küstrinchen</a:t>
                      </a:r>
                      <a:r>
                        <a:rPr lang="de-DE" sz="1200" b="1" baseline="0" dirty="0" smtClean="0">
                          <a:solidFill>
                            <a:srgbClr val="FF6600"/>
                          </a:solidFill>
                        </a:rPr>
                        <a:t> einrichten</a:t>
                      </a:r>
                      <a:endParaRPr lang="de-DE" sz="1200" b="1" dirty="0" smtClean="0">
                        <a:solidFill>
                          <a:srgbClr val="FF66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cxnSp>
        <p:nvCxnSpPr>
          <p:cNvPr id="13" name="Gerade Verbindung mit Pfeil 12"/>
          <p:cNvCxnSpPr/>
          <p:nvPr/>
        </p:nvCxnSpPr>
        <p:spPr>
          <a:xfrm flipV="1">
            <a:off x="7887159" y="3192749"/>
            <a:ext cx="0" cy="127224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Tabel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4152487"/>
              </p:ext>
            </p:extLst>
          </p:nvPr>
        </p:nvGraphicFramePr>
        <p:xfrm>
          <a:off x="5853984" y="4497222"/>
          <a:ext cx="3179857" cy="1767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79857"/>
              </a:tblGrid>
              <a:tr h="91135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Ökologischer Zustand</a:t>
                      </a:r>
                    </a:p>
                    <a:p>
                      <a:pPr marL="0" algn="l" defTabSz="914400" rtl="0" eaLnBrk="1" latinLnBrk="0" hangingPunct="1"/>
                      <a:endParaRPr lang="de-DE" sz="11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1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1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1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306705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de-DE" sz="1200" b="1" dirty="0" smtClean="0">
                          <a:solidFill>
                            <a:srgbClr val="FF33CC"/>
                          </a:solidFill>
                        </a:rPr>
                        <a:t>Nährstoffbelastung</a:t>
                      </a:r>
                      <a:r>
                        <a:rPr lang="de-DE" sz="1200" b="1" baseline="0" dirty="0" smtClean="0">
                          <a:solidFill>
                            <a:srgbClr val="FF33CC"/>
                          </a:solidFill>
                        </a:rPr>
                        <a:t> der Fischaufzuchtanlage prüfen und ggf. durch Umbau </a:t>
                      </a:r>
                      <a:r>
                        <a:rPr lang="de-DE" sz="1200" b="1" baseline="0" dirty="0" smtClean="0">
                          <a:solidFill>
                            <a:schemeClr val="tx1"/>
                          </a:solidFill>
                        </a:rPr>
                        <a:t>(Variante 1)</a:t>
                      </a:r>
                      <a:r>
                        <a:rPr lang="de-DE" sz="1200" b="1" baseline="0" dirty="0" smtClean="0">
                          <a:solidFill>
                            <a:srgbClr val="FF33CC"/>
                          </a:solidFill>
                        </a:rPr>
                        <a:t> oder  </a:t>
                      </a:r>
                      <a:r>
                        <a:rPr lang="de-DE" sz="1200" b="1" dirty="0" smtClean="0">
                          <a:solidFill>
                            <a:srgbClr val="FF33CC"/>
                          </a:solidFill>
                        </a:rPr>
                        <a:t>Rückbau </a:t>
                      </a:r>
                      <a:r>
                        <a:rPr lang="de-DE" sz="1200" b="1" baseline="0" dirty="0" smtClean="0">
                          <a:solidFill>
                            <a:srgbClr val="FF33CC"/>
                          </a:solidFill>
                        </a:rPr>
                        <a:t>nach Ablauf d. </a:t>
                      </a:r>
                      <a:r>
                        <a:rPr lang="de-DE" sz="1200" b="1" baseline="0" dirty="0" err="1" smtClean="0">
                          <a:solidFill>
                            <a:srgbClr val="FF33CC"/>
                          </a:solidFill>
                        </a:rPr>
                        <a:t>wasserrechtl</a:t>
                      </a:r>
                      <a:r>
                        <a:rPr lang="de-DE" sz="1200" b="1" baseline="0" dirty="0" smtClean="0">
                          <a:solidFill>
                            <a:srgbClr val="FF33CC"/>
                          </a:solidFill>
                        </a:rPr>
                        <a:t>. Erlaubnis reduzieren </a:t>
                      </a:r>
                      <a:r>
                        <a:rPr lang="de-DE" sz="1200" b="1" baseline="0" dirty="0" smtClean="0">
                          <a:solidFill>
                            <a:schemeClr val="tx1"/>
                          </a:solidFill>
                        </a:rPr>
                        <a:t>(Variante 2)</a:t>
                      </a:r>
                      <a:endParaRPr lang="de-DE" sz="12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cxnSp>
        <p:nvCxnSpPr>
          <p:cNvPr id="17" name="Gerade Verbindung mit Pfeil 16"/>
          <p:cNvCxnSpPr/>
          <p:nvPr/>
        </p:nvCxnSpPr>
        <p:spPr>
          <a:xfrm>
            <a:off x="6935820" y="2644752"/>
            <a:ext cx="5979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4" descr="Flussmuschel (Unio crassus)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0427" y="4633551"/>
            <a:ext cx="1087384" cy="741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feld 13"/>
          <p:cNvSpPr txBox="1">
            <a:spLocks noChangeArrowheads="1"/>
          </p:cNvSpPr>
          <p:nvPr/>
        </p:nvSpPr>
        <p:spPr bwMode="auto">
          <a:xfrm>
            <a:off x="5612861" y="6479693"/>
            <a:ext cx="3460006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sz="1600" b="1" dirty="0" err="1" smtClean="0"/>
              <a:t>Lychener</a:t>
            </a:r>
            <a:r>
              <a:rPr lang="de-DE" sz="1600" b="1" dirty="0" smtClean="0"/>
              <a:t> Gewässer (</a:t>
            </a:r>
            <a:r>
              <a:rPr lang="de-DE" sz="1600" b="1" dirty="0" err="1" smtClean="0"/>
              <a:t>Küstriner</a:t>
            </a:r>
            <a:r>
              <a:rPr lang="de-DE" sz="1600" b="1" dirty="0" smtClean="0"/>
              <a:t> Bach) 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12861" y="1323187"/>
            <a:ext cx="1251919" cy="938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2049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2"/>
          <p:cNvSpPr>
            <a:spLocks noGrp="1"/>
          </p:cNvSpPr>
          <p:nvPr>
            <p:ph type="title" idx="4294967295"/>
          </p:nvPr>
        </p:nvSpPr>
        <p:spPr>
          <a:xfrm>
            <a:off x="1600200" y="58738"/>
            <a:ext cx="6945313" cy="561975"/>
          </a:xfrm>
        </p:spPr>
        <p:txBody>
          <a:bodyPr/>
          <a:lstStyle/>
          <a:p>
            <a:r>
              <a:rPr lang="de-DE" altLang="de-DE" sz="2000" b="1" smtClean="0">
                <a:solidFill>
                  <a:schemeClr val="bg1"/>
                </a:solidFill>
              </a:rPr>
              <a:t>Maßnahmenvorschläge für die Fließgewässergruppen</a:t>
            </a:r>
          </a:p>
        </p:txBody>
      </p:sp>
      <p:sp>
        <p:nvSpPr>
          <p:cNvPr id="25604" name="Rechteck 1"/>
          <p:cNvSpPr>
            <a:spLocks noChangeArrowheads="1"/>
          </p:cNvSpPr>
          <p:nvPr/>
        </p:nvSpPr>
        <p:spPr bwMode="auto">
          <a:xfrm>
            <a:off x="0" y="687388"/>
            <a:ext cx="9144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de-DE" altLang="de-DE" sz="1800" b="1"/>
              <a:t>(3) Natürliche und erheblich veränderte Fließgewässer (NWK und HMWB) mit Defiziten bzgl. der Gewässerstruktur, des Abflussverhaltens und/oder der ökologischen Durchgängigkeit 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2900" y="1877438"/>
            <a:ext cx="8458200" cy="4019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>
            <a:spLocks noChangeArrowheads="1"/>
          </p:cNvSpPr>
          <p:nvPr/>
        </p:nvSpPr>
        <p:spPr bwMode="auto">
          <a:xfrm>
            <a:off x="6196519" y="6343501"/>
            <a:ext cx="2876348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sz="1600" b="1" dirty="0" err="1" smtClean="0"/>
              <a:t>Lychener</a:t>
            </a:r>
            <a:r>
              <a:rPr lang="de-DE" sz="1600" b="1" dirty="0" smtClean="0"/>
              <a:t> Gewässer </a:t>
            </a:r>
          </a:p>
        </p:txBody>
      </p:sp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0155424"/>
              </p:ext>
            </p:extLst>
          </p:nvPr>
        </p:nvGraphicFramePr>
        <p:xfrm>
          <a:off x="5175116" y="1464634"/>
          <a:ext cx="3620035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20035"/>
              </a:tblGrid>
              <a:tr h="139456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Durchgängigkeit</a:t>
                      </a:r>
                    </a:p>
                    <a:p>
                      <a:pPr marL="0" algn="l" defTabSz="914400" rtl="0" eaLnBrk="1" latinLnBrk="0" hangingPunct="1"/>
                      <a:endParaRPr lang="de-DE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  <a:tr h="306705"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200" b="1" baseline="0" dirty="0" smtClean="0">
                          <a:solidFill>
                            <a:srgbClr val="FF6600"/>
                          </a:solidFill>
                        </a:rPr>
                        <a:t>Sohlabstürze an </a:t>
                      </a:r>
                      <a:r>
                        <a:rPr lang="de-DE" sz="1200" b="1" baseline="0" dirty="0" err="1" smtClean="0">
                          <a:solidFill>
                            <a:srgbClr val="FF6600"/>
                          </a:solidFill>
                        </a:rPr>
                        <a:t>Karowmühle</a:t>
                      </a:r>
                      <a:r>
                        <a:rPr lang="de-DE" sz="1200" b="1" baseline="0" dirty="0" smtClean="0">
                          <a:solidFill>
                            <a:srgbClr val="FF6600"/>
                          </a:solidFill>
                        </a:rPr>
                        <a:t> abflachen (Denkmalschutz!)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200" b="1" baseline="0" dirty="0" smtClean="0">
                          <a:solidFill>
                            <a:srgbClr val="FF6600"/>
                          </a:solidFill>
                        </a:rPr>
                        <a:t>Rückbau </a:t>
                      </a:r>
                      <a:r>
                        <a:rPr lang="de-DE" sz="1200" b="1" baseline="0" dirty="0" err="1" smtClean="0">
                          <a:solidFill>
                            <a:srgbClr val="FF6600"/>
                          </a:solidFill>
                        </a:rPr>
                        <a:t>Sohlverbau</a:t>
                      </a:r>
                      <a:r>
                        <a:rPr lang="de-DE" sz="1200" b="1" baseline="0" dirty="0" smtClean="0">
                          <a:solidFill>
                            <a:srgbClr val="FF6600"/>
                          </a:solidFill>
                        </a:rPr>
                        <a:t> (Betonplatte)</a:t>
                      </a:r>
                      <a:endParaRPr lang="de-DE" sz="1200" b="1" dirty="0" smtClean="0">
                        <a:solidFill>
                          <a:srgbClr val="FF66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cxnSp>
        <p:nvCxnSpPr>
          <p:cNvPr id="8" name="Gerade Verbindung mit Pfeil 7"/>
          <p:cNvCxnSpPr/>
          <p:nvPr/>
        </p:nvCxnSpPr>
        <p:spPr>
          <a:xfrm flipH="1">
            <a:off x="5009745" y="4221804"/>
            <a:ext cx="145915" cy="23667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4826" y="1737669"/>
            <a:ext cx="3042423" cy="203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0961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2"/>
          <p:cNvSpPr>
            <a:spLocks noGrp="1"/>
          </p:cNvSpPr>
          <p:nvPr>
            <p:ph type="title" idx="4294967295"/>
          </p:nvPr>
        </p:nvSpPr>
        <p:spPr>
          <a:xfrm>
            <a:off x="1600200" y="58738"/>
            <a:ext cx="6945313" cy="561975"/>
          </a:xfrm>
        </p:spPr>
        <p:txBody>
          <a:bodyPr/>
          <a:lstStyle/>
          <a:p>
            <a:r>
              <a:rPr lang="de-DE" altLang="de-DE" sz="2000" b="1" smtClean="0">
                <a:solidFill>
                  <a:schemeClr val="bg1"/>
                </a:solidFill>
              </a:rPr>
              <a:t>Maßnahmenvorschläge für die Fließgewässergruppen</a:t>
            </a:r>
          </a:p>
        </p:txBody>
      </p:sp>
      <p:sp>
        <p:nvSpPr>
          <p:cNvPr id="25604" name="Rechteck 1"/>
          <p:cNvSpPr>
            <a:spLocks noChangeArrowheads="1"/>
          </p:cNvSpPr>
          <p:nvPr/>
        </p:nvSpPr>
        <p:spPr bwMode="auto">
          <a:xfrm>
            <a:off x="0" y="687388"/>
            <a:ext cx="9144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de-DE" altLang="de-DE" sz="1800" b="1"/>
              <a:t>(3) Natürliche und erheblich veränderte Fließgewässer (NWK und HMWB) mit Defiziten bzgl. der Gewässerstruktur, des Abflussverhaltens und/oder der ökologischen Durchgängigkeit 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9480" y="1303846"/>
            <a:ext cx="7987324" cy="5310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6202597"/>
              </p:ext>
            </p:extLst>
          </p:nvPr>
        </p:nvGraphicFramePr>
        <p:xfrm>
          <a:off x="5962249" y="3161186"/>
          <a:ext cx="283156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1560"/>
              </a:tblGrid>
              <a:tr h="22711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Durchgängigkeit</a:t>
                      </a:r>
                      <a:endParaRPr lang="de-DE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  <a:tr h="681751"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200" b="1" dirty="0" smtClean="0">
                          <a:solidFill>
                            <a:srgbClr val="FF6600"/>
                          </a:solidFill>
                        </a:rPr>
                        <a:t>Durchgängigkeit an der </a:t>
                      </a:r>
                      <a:r>
                        <a:rPr lang="de-DE" sz="1200" b="1" dirty="0" err="1" smtClean="0">
                          <a:solidFill>
                            <a:srgbClr val="FF6600"/>
                          </a:solidFill>
                        </a:rPr>
                        <a:t>Milmerdorfer</a:t>
                      </a:r>
                      <a:r>
                        <a:rPr lang="de-DE" sz="1200" b="1" dirty="0" smtClean="0">
                          <a:solidFill>
                            <a:srgbClr val="FF6600"/>
                          </a:solidFill>
                        </a:rPr>
                        <a:t> Mühle herstellen (Denkmalschutz!)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200" b="1" dirty="0" smtClean="0">
                          <a:solidFill>
                            <a:schemeClr val="tx1"/>
                          </a:solidFill>
                        </a:rPr>
                        <a:t>Variante 1: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200" b="1" dirty="0" err="1" smtClean="0">
                          <a:solidFill>
                            <a:srgbClr val="FF6600"/>
                          </a:solidFill>
                        </a:rPr>
                        <a:t>Entrohrung</a:t>
                      </a:r>
                      <a:r>
                        <a:rPr lang="de-DE" sz="1200" b="1" dirty="0" smtClean="0">
                          <a:solidFill>
                            <a:srgbClr val="FF6600"/>
                          </a:solidFill>
                        </a:rPr>
                        <a:t> im Bereich der Ortslage</a:t>
                      </a:r>
                      <a:endParaRPr lang="de-DE" sz="12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200" b="1" dirty="0" smtClean="0">
                          <a:solidFill>
                            <a:srgbClr val="FF6600"/>
                          </a:solidFill>
                        </a:rPr>
                        <a:t>Staubauwerke und Rohrdurchlässe</a:t>
                      </a:r>
                      <a:r>
                        <a:rPr lang="de-DE" sz="1200" b="1" baseline="0" dirty="0" smtClean="0">
                          <a:solidFill>
                            <a:srgbClr val="FF6600"/>
                          </a:solidFill>
                        </a:rPr>
                        <a:t> oh. </a:t>
                      </a:r>
                      <a:r>
                        <a:rPr lang="de-DE" sz="1200" b="1" baseline="0" dirty="0" err="1" smtClean="0">
                          <a:solidFill>
                            <a:srgbClr val="FF6600"/>
                          </a:solidFill>
                        </a:rPr>
                        <a:t>Milmersdorf</a:t>
                      </a:r>
                      <a:r>
                        <a:rPr lang="de-DE" sz="1200" b="1" baseline="0" dirty="0" smtClean="0">
                          <a:solidFill>
                            <a:srgbClr val="FF6600"/>
                          </a:solidFill>
                        </a:rPr>
                        <a:t> in Zusammenhang mit </a:t>
                      </a:r>
                      <a:r>
                        <a:rPr lang="de-DE" sz="1200" b="1" baseline="0" dirty="0" err="1" smtClean="0">
                          <a:solidFill>
                            <a:srgbClr val="FF6600"/>
                          </a:solidFill>
                        </a:rPr>
                        <a:t>Entrohrung</a:t>
                      </a:r>
                      <a:r>
                        <a:rPr lang="de-DE" sz="1200" b="1" baseline="0" dirty="0" smtClean="0">
                          <a:solidFill>
                            <a:srgbClr val="FF6600"/>
                          </a:solidFill>
                        </a:rPr>
                        <a:t> </a:t>
                      </a:r>
                      <a:r>
                        <a:rPr lang="de-DE" sz="1200" b="1" baseline="0" dirty="0" err="1" smtClean="0">
                          <a:solidFill>
                            <a:srgbClr val="FF6600"/>
                          </a:solidFill>
                        </a:rPr>
                        <a:t>ökolog</a:t>
                      </a:r>
                      <a:r>
                        <a:rPr lang="de-DE" sz="1200" b="1" baseline="0" dirty="0" smtClean="0">
                          <a:solidFill>
                            <a:srgbClr val="FF6600"/>
                          </a:solidFill>
                        </a:rPr>
                        <a:t>. durchgängig gestalten</a:t>
                      </a:r>
                      <a:endParaRPr lang="de-DE" sz="1200" b="1" dirty="0" smtClean="0">
                        <a:solidFill>
                          <a:srgbClr val="FF66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7434410"/>
              </p:ext>
            </p:extLst>
          </p:nvPr>
        </p:nvGraphicFramePr>
        <p:xfrm>
          <a:off x="233464" y="5267550"/>
          <a:ext cx="3179857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79857"/>
              </a:tblGrid>
              <a:tr h="26933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Ökologischer Zustand</a:t>
                      </a:r>
                      <a:endParaRPr lang="de-DE" sz="11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  <a:tr h="306705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de-DE" sz="1200" b="1" dirty="0" smtClean="0">
                          <a:solidFill>
                            <a:srgbClr val="FF33CC"/>
                          </a:solidFill>
                        </a:rPr>
                        <a:t>Überprüfung Einleitwerte KA </a:t>
                      </a:r>
                      <a:r>
                        <a:rPr lang="de-DE" sz="1200" b="1" dirty="0" err="1" smtClean="0">
                          <a:solidFill>
                            <a:srgbClr val="FF33CC"/>
                          </a:solidFill>
                        </a:rPr>
                        <a:t>Milmersdorf</a:t>
                      </a:r>
                      <a:r>
                        <a:rPr lang="de-DE" sz="1200" b="1" dirty="0" smtClean="0">
                          <a:solidFill>
                            <a:srgbClr val="FF33CC"/>
                          </a:solidFill>
                        </a:rPr>
                        <a:t>,</a:t>
                      </a:r>
                      <a:r>
                        <a:rPr lang="de-DE" sz="1200" b="1" baseline="0" dirty="0" smtClean="0">
                          <a:solidFill>
                            <a:srgbClr val="FF33CC"/>
                          </a:solidFill>
                        </a:rPr>
                        <a:t> ggf. Verbesserung Reinigungsleistung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de-DE" sz="1200" b="1" baseline="0" dirty="0" smtClean="0">
                          <a:solidFill>
                            <a:srgbClr val="FF33CC"/>
                          </a:solidFill>
                        </a:rPr>
                        <a:t>Wasser- und Nährstoffrückhalt im </a:t>
                      </a:r>
                      <a:r>
                        <a:rPr lang="de-DE" sz="1200" b="1" baseline="0" dirty="0" err="1" smtClean="0">
                          <a:solidFill>
                            <a:srgbClr val="FF33CC"/>
                          </a:solidFill>
                        </a:rPr>
                        <a:t>Parinenbruch</a:t>
                      </a:r>
                      <a:r>
                        <a:rPr lang="de-DE" sz="1200" b="1" baseline="0" dirty="0" smtClean="0">
                          <a:solidFill>
                            <a:srgbClr val="FF33CC"/>
                          </a:solidFill>
                        </a:rPr>
                        <a:t> 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200" b="1" baseline="0" dirty="0" err="1" smtClean="0">
                          <a:solidFill>
                            <a:srgbClr val="00B050"/>
                          </a:solidFill>
                        </a:rPr>
                        <a:t>Sohlaufhöhung</a:t>
                      </a:r>
                      <a:r>
                        <a:rPr lang="de-DE" sz="1200" b="1" baseline="0" dirty="0" smtClean="0">
                          <a:solidFill>
                            <a:srgbClr val="00B050"/>
                          </a:solidFill>
                        </a:rPr>
                        <a:t> im Bereich </a:t>
                      </a:r>
                      <a:r>
                        <a:rPr lang="de-DE" sz="1200" b="1" baseline="0" dirty="0" err="1" smtClean="0">
                          <a:solidFill>
                            <a:srgbClr val="00B050"/>
                          </a:solidFill>
                        </a:rPr>
                        <a:t>Parinenbruch</a:t>
                      </a:r>
                      <a:r>
                        <a:rPr lang="de-DE" sz="1200" b="1" baseline="0" dirty="0" smtClean="0">
                          <a:solidFill>
                            <a:srgbClr val="00B050"/>
                          </a:solidFill>
                        </a:rPr>
                        <a:t> durch Einschieben von </a:t>
                      </a:r>
                      <a:r>
                        <a:rPr lang="de-DE" sz="1200" b="1" baseline="0" dirty="0" err="1" smtClean="0">
                          <a:solidFill>
                            <a:srgbClr val="00B050"/>
                          </a:solidFill>
                        </a:rPr>
                        <a:t>Verwallung</a:t>
                      </a:r>
                      <a:endParaRPr lang="de-DE" sz="1200" b="1" dirty="0" smtClean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2867323"/>
              </p:ext>
            </p:extLst>
          </p:nvPr>
        </p:nvGraphicFramePr>
        <p:xfrm>
          <a:off x="3978623" y="1333500"/>
          <a:ext cx="4046695" cy="16537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46695"/>
              </a:tblGrid>
              <a:tr h="282103"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Strukturgüte/ Fließgeschwindigkeit</a:t>
                      </a:r>
                      <a:endParaRPr lang="de-DE" sz="110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9900"/>
                    </a:solidFill>
                  </a:tcPr>
                </a:tc>
              </a:tr>
              <a:tr h="110808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de-DE" sz="1200" b="1" dirty="0" smtClean="0">
                          <a:solidFill>
                            <a:schemeClr val="tx1"/>
                          </a:solidFill>
                        </a:rPr>
                        <a:t>Variante 1: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200" b="1" baseline="0" dirty="0" smtClean="0">
                          <a:solidFill>
                            <a:srgbClr val="FFFF00"/>
                          </a:solidFill>
                        </a:rPr>
                        <a:t>Konzeption zur Umgestaltung des </a:t>
                      </a:r>
                      <a:r>
                        <a:rPr lang="de-DE" sz="1200" b="1" baseline="0" dirty="0" err="1" smtClean="0">
                          <a:solidFill>
                            <a:srgbClr val="FFFF00"/>
                          </a:solidFill>
                        </a:rPr>
                        <a:t>Milmerdsorfer</a:t>
                      </a:r>
                      <a:r>
                        <a:rPr lang="de-DE" sz="1200" b="1" baseline="0" dirty="0" smtClean="0">
                          <a:solidFill>
                            <a:srgbClr val="FFFF00"/>
                          </a:solidFill>
                        </a:rPr>
                        <a:t> Mühlenbaches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200" b="1" dirty="0" smtClean="0">
                          <a:solidFill>
                            <a:srgbClr val="00B050"/>
                          </a:solidFill>
                        </a:rPr>
                        <a:t>Altarm</a:t>
                      </a:r>
                      <a:r>
                        <a:rPr lang="de-DE" sz="1200" b="1" baseline="0" dirty="0" smtClean="0">
                          <a:solidFill>
                            <a:srgbClr val="00B050"/>
                          </a:solidFill>
                        </a:rPr>
                        <a:t> uh. </a:t>
                      </a:r>
                      <a:r>
                        <a:rPr lang="de-DE" sz="1200" b="1" baseline="0" dirty="0" err="1" smtClean="0">
                          <a:solidFill>
                            <a:srgbClr val="00B050"/>
                          </a:solidFill>
                        </a:rPr>
                        <a:t>Milmersdorf</a:t>
                      </a:r>
                      <a:r>
                        <a:rPr lang="de-DE" sz="1200" b="1" baseline="0" dirty="0" smtClean="0">
                          <a:solidFill>
                            <a:srgbClr val="00B050"/>
                          </a:solidFill>
                        </a:rPr>
                        <a:t> in Zusammenhang mit </a:t>
                      </a:r>
                      <a:r>
                        <a:rPr lang="de-DE" sz="1200" b="1" baseline="0" dirty="0" err="1" smtClean="0">
                          <a:solidFill>
                            <a:srgbClr val="00B050"/>
                          </a:solidFill>
                        </a:rPr>
                        <a:t>Entrohrung</a:t>
                      </a:r>
                      <a:r>
                        <a:rPr lang="de-DE" sz="1200" b="1" baseline="0" dirty="0" smtClean="0">
                          <a:solidFill>
                            <a:srgbClr val="00B050"/>
                          </a:solidFill>
                        </a:rPr>
                        <a:t> wiederanschließen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de-DE" sz="1200" b="1" baseline="0" dirty="0" smtClean="0">
                          <a:solidFill>
                            <a:schemeClr val="tx1"/>
                          </a:solidFill>
                        </a:rPr>
                        <a:t>Variante 2: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200" b="1" baseline="0" dirty="0" smtClean="0">
                          <a:solidFill>
                            <a:srgbClr val="C00000"/>
                          </a:solidFill>
                        </a:rPr>
                        <a:t>Gewässerunterhaltung optimieren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Textfeld 7"/>
          <p:cNvSpPr txBox="1">
            <a:spLocks noChangeArrowheads="1"/>
          </p:cNvSpPr>
          <p:nvPr/>
        </p:nvSpPr>
        <p:spPr bwMode="auto">
          <a:xfrm>
            <a:off x="4693142" y="6447543"/>
            <a:ext cx="4363310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sz="1600" b="1" dirty="0" smtClean="0"/>
              <a:t>Templiner </a:t>
            </a:r>
            <a:r>
              <a:rPr lang="de-DE" sz="1600" b="1" dirty="0" smtClean="0"/>
              <a:t>Gewässer- </a:t>
            </a:r>
            <a:r>
              <a:rPr lang="de-DE" sz="1600" b="1" dirty="0" err="1" smtClean="0"/>
              <a:t>Milmersdorfer</a:t>
            </a:r>
            <a:r>
              <a:rPr lang="de-DE" sz="1600" b="1" dirty="0" smtClean="0"/>
              <a:t> Mühlenbach</a:t>
            </a:r>
          </a:p>
        </p:txBody>
      </p:sp>
      <p:cxnSp>
        <p:nvCxnSpPr>
          <p:cNvPr id="9" name="Gerade Verbindung mit Pfeil 8"/>
          <p:cNvCxnSpPr/>
          <p:nvPr/>
        </p:nvCxnSpPr>
        <p:spPr>
          <a:xfrm flipH="1">
            <a:off x="4092166" y="3114432"/>
            <a:ext cx="744118" cy="198266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0961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2"/>
          <p:cNvSpPr>
            <a:spLocks noGrp="1"/>
          </p:cNvSpPr>
          <p:nvPr>
            <p:ph type="title" idx="4294967295"/>
          </p:nvPr>
        </p:nvSpPr>
        <p:spPr>
          <a:xfrm>
            <a:off x="1600200" y="58738"/>
            <a:ext cx="6945313" cy="561975"/>
          </a:xfrm>
        </p:spPr>
        <p:txBody>
          <a:bodyPr/>
          <a:lstStyle/>
          <a:p>
            <a:r>
              <a:rPr lang="de-DE" altLang="de-DE" sz="2000" b="1" smtClean="0">
                <a:solidFill>
                  <a:schemeClr val="bg1"/>
                </a:solidFill>
              </a:rPr>
              <a:t>Maßnahmenvorschläge für die Fließgewässergruppen</a:t>
            </a:r>
          </a:p>
        </p:txBody>
      </p:sp>
      <p:sp>
        <p:nvSpPr>
          <p:cNvPr id="25604" name="Rechteck 1"/>
          <p:cNvSpPr>
            <a:spLocks noChangeArrowheads="1"/>
          </p:cNvSpPr>
          <p:nvPr/>
        </p:nvSpPr>
        <p:spPr bwMode="auto">
          <a:xfrm>
            <a:off x="0" y="687388"/>
            <a:ext cx="9144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de-DE" altLang="de-DE" sz="1800" b="1"/>
              <a:t>(3) Natürliche und erheblich veränderte Fließgewässer (NWK und HMWB) mit Defiziten bzgl. der Gewässerstruktur, des Abflussverhaltens und/oder der ökologischen Durchgängigkeit  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8160" y="1476636"/>
            <a:ext cx="8218030" cy="5218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2220553"/>
              </p:ext>
            </p:extLst>
          </p:nvPr>
        </p:nvGraphicFramePr>
        <p:xfrm>
          <a:off x="83607" y="1293781"/>
          <a:ext cx="3184888" cy="4160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84888"/>
              </a:tblGrid>
              <a:tr h="1544141"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Strukturgüte/ </a:t>
                      </a:r>
                    </a:p>
                    <a:p>
                      <a:r>
                        <a:rPr lang="de-DE" sz="1200" dirty="0" err="1" smtClean="0">
                          <a:solidFill>
                            <a:schemeClr val="tx1"/>
                          </a:solidFill>
                        </a:rPr>
                        <a:t>Fließgeschw</a:t>
                      </a:r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.</a:t>
                      </a:r>
                    </a:p>
                    <a:p>
                      <a:endParaRPr lang="de-DE" sz="12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de-DE" sz="12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de-DE" sz="12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de-DE" sz="12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de-DE" sz="11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de-DE" sz="11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de-DE" sz="110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  <a:tr h="233447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de-DE" sz="1200" b="1" baseline="0" dirty="0" smtClean="0">
                          <a:solidFill>
                            <a:schemeClr val="tx1"/>
                          </a:solidFill>
                        </a:rPr>
                        <a:t>Variante 1: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200" b="1" baseline="0" dirty="0" smtClean="0">
                          <a:solidFill>
                            <a:srgbClr val="FFFF00"/>
                          </a:solidFill>
                        </a:rPr>
                        <a:t>Machbarkeitsstudie zur Umgestaltung des </a:t>
                      </a:r>
                      <a:r>
                        <a:rPr lang="de-DE" sz="1200" b="1" baseline="0" dirty="0" err="1" smtClean="0">
                          <a:solidFill>
                            <a:srgbClr val="FFFF00"/>
                          </a:solidFill>
                        </a:rPr>
                        <a:t>Ahrensdorfer</a:t>
                      </a:r>
                      <a:r>
                        <a:rPr lang="de-DE" sz="1200" b="1" baseline="0" dirty="0" smtClean="0">
                          <a:solidFill>
                            <a:srgbClr val="FFFF00"/>
                          </a:solidFill>
                        </a:rPr>
                        <a:t> Kanals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200" b="1" baseline="0" dirty="0" smtClean="0">
                          <a:solidFill>
                            <a:srgbClr val="00B050"/>
                          </a:solidFill>
                        </a:rPr>
                        <a:t>Gewässerentwicklungskorridor 30m beidseitig anlegen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200" b="1" dirty="0" smtClean="0">
                          <a:solidFill>
                            <a:srgbClr val="00B050"/>
                          </a:solidFill>
                        </a:rPr>
                        <a:t>Anlegen</a:t>
                      </a:r>
                      <a:r>
                        <a:rPr lang="de-DE" sz="1200" b="1" baseline="0" dirty="0" smtClean="0">
                          <a:solidFill>
                            <a:srgbClr val="00B050"/>
                          </a:solidFill>
                        </a:rPr>
                        <a:t> einer Sekundäraue in 2 Phasen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200" b="1" baseline="0" dirty="0" smtClean="0">
                          <a:solidFill>
                            <a:srgbClr val="00B050"/>
                          </a:solidFill>
                        </a:rPr>
                        <a:t>truppweise Gehölzpflanzungen</a:t>
                      </a:r>
                      <a:endParaRPr lang="de-DE" sz="1200" b="1" baseline="0" dirty="0" smtClean="0">
                        <a:solidFill>
                          <a:srgbClr val="C00000"/>
                        </a:solidFill>
                      </a:endParaRP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200" b="1" baseline="0" dirty="0" smtClean="0">
                          <a:solidFill>
                            <a:srgbClr val="00B050"/>
                          </a:solidFill>
                        </a:rPr>
                        <a:t>Gewässerunterhaltung einstellen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de-DE" sz="1200" b="1" dirty="0" smtClean="0">
                          <a:solidFill>
                            <a:schemeClr val="tx1"/>
                          </a:solidFill>
                        </a:rPr>
                        <a:t>Variante</a:t>
                      </a:r>
                      <a:r>
                        <a:rPr lang="de-DE" sz="1200" b="1" baseline="0" dirty="0" smtClean="0">
                          <a:solidFill>
                            <a:schemeClr val="tx1"/>
                          </a:solidFill>
                        </a:rPr>
                        <a:t> 2:</a:t>
                      </a:r>
                      <a:endParaRPr lang="de-DE" sz="12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200" b="1" dirty="0" smtClean="0">
                          <a:solidFill>
                            <a:srgbClr val="00B050"/>
                          </a:solidFill>
                        </a:rPr>
                        <a:t>Gewässerrandstreifen von  10m Breite beidseitig</a:t>
                      </a:r>
                      <a:r>
                        <a:rPr lang="de-DE" sz="1200" b="1" baseline="0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de-DE" sz="1200" b="1" dirty="0" smtClean="0">
                          <a:solidFill>
                            <a:srgbClr val="00B050"/>
                          </a:solidFill>
                        </a:rPr>
                        <a:t>anlegen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200" b="1" baseline="0" dirty="0" smtClean="0">
                          <a:solidFill>
                            <a:srgbClr val="00B050"/>
                          </a:solidFill>
                        </a:rPr>
                        <a:t>truppweise Gehölzpflanzungen</a:t>
                      </a:r>
                      <a:endParaRPr lang="de-DE" sz="1200" b="1" dirty="0" smtClean="0">
                        <a:solidFill>
                          <a:srgbClr val="00B050"/>
                        </a:solidFill>
                      </a:endParaRP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200" b="1" baseline="0" dirty="0" smtClean="0">
                          <a:solidFill>
                            <a:srgbClr val="C00000"/>
                          </a:solidFill>
                        </a:rPr>
                        <a:t>Gewässerunterhaltung optimieren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3947039"/>
              </p:ext>
            </p:extLst>
          </p:nvPr>
        </p:nvGraphicFramePr>
        <p:xfrm>
          <a:off x="5963055" y="3871617"/>
          <a:ext cx="3180945" cy="24824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80945"/>
              </a:tblGrid>
              <a:tr h="379379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Durchgängigkeit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  <a:tr h="1697801"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200" b="1" baseline="0" dirty="0" smtClean="0">
                          <a:solidFill>
                            <a:srgbClr val="FF6600"/>
                          </a:solidFill>
                        </a:rPr>
                        <a:t>Rohrdurchlass an der Landesstraßenbrücke durch ökologisch durchgängiges Bauwerk ersetzen 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200" b="1" baseline="0" dirty="0" smtClean="0">
                          <a:solidFill>
                            <a:srgbClr val="FF6600"/>
                          </a:solidFill>
                        </a:rPr>
                        <a:t>marode Wehre im </a:t>
                      </a:r>
                      <a:r>
                        <a:rPr lang="de-DE" sz="1200" b="1" baseline="0" dirty="0" err="1" smtClean="0">
                          <a:solidFill>
                            <a:srgbClr val="FF6600"/>
                          </a:solidFill>
                        </a:rPr>
                        <a:t>Ahrensdorfer</a:t>
                      </a:r>
                      <a:r>
                        <a:rPr lang="de-DE" sz="1200" b="1" baseline="0" dirty="0" smtClean="0">
                          <a:solidFill>
                            <a:srgbClr val="FF6600"/>
                          </a:solidFill>
                        </a:rPr>
                        <a:t> Kanal ersatzlos </a:t>
                      </a:r>
                      <a:r>
                        <a:rPr lang="de-DE" sz="1200" b="1" baseline="0" dirty="0" err="1" smtClean="0">
                          <a:solidFill>
                            <a:srgbClr val="FF6600"/>
                          </a:solidFill>
                        </a:rPr>
                        <a:t>rückbauen</a:t>
                      </a:r>
                      <a:r>
                        <a:rPr lang="de-DE" sz="1200" b="1" baseline="0" dirty="0" smtClean="0">
                          <a:solidFill>
                            <a:srgbClr val="FF6600"/>
                          </a:solidFill>
                        </a:rPr>
                        <a:t>  </a:t>
                      </a:r>
                      <a:r>
                        <a:rPr lang="de-DE" sz="1200" b="1" baseline="0" dirty="0" smtClean="0">
                          <a:solidFill>
                            <a:schemeClr val="tx1"/>
                          </a:solidFill>
                        </a:rPr>
                        <a:t>(Variante 1) </a:t>
                      </a:r>
                      <a:r>
                        <a:rPr lang="de-DE" sz="1200" b="1" baseline="0" dirty="0" smtClean="0">
                          <a:solidFill>
                            <a:srgbClr val="FF6600"/>
                          </a:solidFill>
                        </a:rPr>
                        <a:t>oder durch Sohlgleiten ersetzen </a:t>
                      </a:r>
                      <a:r>
                        <a:rPr lang="de-DE" sz="1200" b="1" baseline="0" dirty="0" smtClean="0">
                          <a:solidFill>
                            <a:schemeClr val="tx1"/>
                          </a:solidFill>
                        </a:rPr>
                        <a:t>(Variante 2)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200" b="1" baseline="0" dirty="0" smtClean="0">
                          <a:solidFill>
                            <a:srgbClr val="FF6600"/>
                          </a:solidFill>
                        </a:rPr>
                        <a:t>Rohrdurchlässe an Wehren durch ökol. durchgängige Bauwerke ersetzen 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200" b="1" baseline="0" dirty="0" smtClean="0">
                          <a:solidFill>
                            <a:srgbClr val="FF6600"/>
                          </a:solidFill>
                        </a:rPr>
                        <a:t>Verteilerbauwerk am </a:t>
                      </a:r>
                      <a:r>
                        <a:rPr lang="de-DE" sz="1200" b="1" baseline="0" dirty="0" err="1" smtClean="0">
                          <a:solidFill>
                            <a:srgbClr val="FF6600"/>
                          </a:solidFill>
                        </a:rPr>
                        <a:t>Lübbesee</a:t>
                      </a:r>
                      <a:r>
                        <a:rPr lang="de-DE" sz="1200" b="1" baseline="0" dirty="0" smtClean="0">
                          <a:solidFill>
                            <a:srgbClr val="FF6600"/>
                          </a:solidFill>
                        </a:rPr>
                        <a:t> durchgängig gestalten: feste Sohlgleite </a:t>
                      </a:r>
                      <a:r>
                        <a:rPr lang="de-DE" sz="1200" b="1" baseline="0" dirty="0" smtClean="0">
                          <a:solidFill>
                            <a:schemeClr val="tx1"/>
                          </a:solidFill>
                        </a:rPr>
                        <a:t>(Variante 1), </a:t>
                      </a:r>
                      <a:r>
                        <a:rPr lang="de-DE" sz="1200" b="1" baseline="0" dirty="0" smtClean="0">
                          <a:solidFill>
                            <a:srgbClr val="FF6600"/>
                          </a:solidFill>
                        </a:rPr>
                        <a:t>Umgehungsgerinne </a:t>
                      </a:r>
                      <a:r>
                        <a:rPr lang="de-DE" sz="1200" b="1" baseline="0" dirty="0" smtClean="0">
                          <a:solidFill>
                            <a:schemeClr val="tx1"/>
                          </a:solidFill>
                        </a:rPr>
                        <a:t>(Variante 2)</a:t>
                      </a:r>
                      <a:endParaRPr lang="de-DE" sz="12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952" y="1333500"/>
            <a:ext cx="2112825" cy="1584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/>
          <p:cNvSpPr txBox="1">
            <a:spLocks noChangeArrowheads="1"/>
          </p:cNvSpPr>
          <p:nvPr/>
        </p:nvSpPr>
        <p:spPr bwMode="auto">
          <a:xfrm>
            <a:off x="5000016" y="6447543"/>
            <a:ext cx="4056435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sz="1600" b="1" dirty="0" err="1" smtClean="0"/>
              <a:t>Lübbeseegraben</a:t>
            </a:r>
            <a:r>
              <a:rPr lang="de-DE" sz="1600" b="1" dirty="0" smtClean="0"/>
              <a:t> (</a:t>
            </a:r>
            <a:r>
              <a:rPr lang="de-DE" sz="1600" b="1" dirty="0" err="1" smtClean="0"/>
              <a:t>Ahrensdorfer</a:t>
            </a:r>
            <a:r>
              <a:rPr lang="de-DE" sz="1600" b="1" dirty="0" smtClean="0"/>
              <a:t> Kanal)</a:t>
            </a:r>
          </a:p>
        </p:txBody>
      </p:sp>
    </p:spTree>
    <p:extLst>
      <p:ext uri="{BB962C8B-B14F-4D97-AF65-F5344CB8AC3E}">
        <p14:creationId xmlns:p14="http://schemas.microsoft.com/office/powerpoint/2010/main" val="3720961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2"/>
          <p:cNvSpPr>
            <a:spLocks noGrp="1"/>
          </p:cNvSpPr>
          <p:nvPr>
            <p:ph type="title" idx="4294967295"/>
          </p:nvPr>
        </p:nvSpPr>
        <p:spPr>
          <a:xfrm>
            <a:off x="1600200" y="58738"/>
            <a:ext cx="6945313" cy="561975"/>
          </a:xfrm>
        </p:spPr>
        <p:txBody>
          <a:bodyPr/>
          <a:lstStyle/>
          <a:p>
            <a:r>
              <a:rPr lang="de-DE" altLang="de-DE" sz="2000" b="1" dirty="0" smtClean="0">
                <a:solidFill>
                  <a:schemeClr val="bg1"/>
                </a:solidFill>
              </a:rPr>
              <a:t>Maßnahmenvorschläge für die Fließgewässergruppen</a:t>
            </a:r>
          </a:p>
        </p:txBody>
      </p:sp>
      <p:sp>
        <p:nvSpPr>
          <p:cNvPr id="25604" name="Rechteck 1"/>
          <p:cNvSpPr>
            <a:spLocks noChangeArrowheads="1"/>
          </p:cNvSpPr>
          <p:nvPr/>
        </p:nvSpPr>
        <p:spPr bwMode="auto">
          <a:xfrm>
            <a:off x="0" y="687388"/>
            <a:ext cx="9144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de-DE" altLang="de-DE" sz="1800" b="1"/>
              <a:t>(3) Natürliche und erheblich veränderte Fließgewässer (NWK und HMWB) mit Defiziten bzgl. der Gewässerstruktur, des Abflussverhaltens und/oder der ökologischen Durchgängigkeit  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2397" y="1333500"/>
            <a:ext cx="8059206" cy="415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6910862"/>
              </p:ext>
            </p:extLst>
          </p:nvPr>
        </p:nvGraphicFramePr>
        <p:xfrm>
          <a:off x="1031132" y="1333500"/>
          <a:ext cx="3268495" cy="19531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68495"/>
              </a:tblGrid>
              <a:tr h="163125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Durchgängigkeit</a:t>
                      </a:r>
                    </a:p>
                    <a:p>
                      <a:pPr marL="0" algn="l" defTabSz="914400" rtl="0" eaLnBrk="1" latinLnBrk="0" hangingPunct="1"/>
                      <a:endParaRPr lang="de-DE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  <a:tr h="321854"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200" b="1" baseline="0" dirty="0" smtClean="0">
                          <a:solidFill>
                            <a:srgbClr val="FF6600"/>
                          </a:solidFill>
                        </a:rPr>
                        <a:t>Abflachung Fischtreppe </a:t>
                      </a:r>
                      <a:r>
                        <a:rPr lang="de-DE" sz="1200" b="1" baseline="0" dirty="0" err="1" smtClean="0">
                          <a:solidFill>
                            <a:srgbClr val="FF6600"/>
                          </a:solidFill>
                        </a:rPr>
                        <a:t>Ahlimbsmühle</a:t>
                      </a:r>
                      <a:endParaRPr lang="de-DE" sz="1200" b="1" dirty="0" smtClean="0">
                        <a:solidFill>
                          <a:srgbClr val="FF66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2686777"/>
              </p:ext>
            </p:extLst>
          </p:nvPr>
        </p:nvGraphicFramePr>
        <p:xfrm>
          <a:off x="5492887" y="1746136"/>
          <a:ext cx="3310645" cy="201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10645"/>
              </a:tblGrid>
              <a:tr h="26233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Durchgängigkeit</a:t>
                      </a:r>
                    </a:p>
                    <a:p>
                      <a:pPr marL="0" algn="l" defTabSz="914400" rtl="0" eaLnBrk="1" latinLnBrk="0" hangingPunct="1"/>
                      <a:endParaRPr lang="de-DE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  <a:tr h="306705"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200" b="1" baseline="0" dirty="0" smtClean="0">
                          <a:solidFill>
                            <a:srgbClr val="FF6600"/>
                          </a:solidFill>
                        </a:rPr>
                        <a:t>Querriegel aus Beton durch Sohlgleite ersetzen</a:t>
                      </a:r>
                      <a:endParaRPr lang="de-DE" sz="1200" b="1" dirty="0" smtClean="0">
                        <a:solidFill>
                          <a:srgbClr val="FF66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56813" y="1441956"/>
            <a:ext cx="1955264" cy="1466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0601992"/>
              </p:ext>
            </p:extLst>
          </p:nvPr>
        </p:nvGraphicFramePr>
        <p:xfrm>
          <a:off x="2855551" y="4669279"/>
          <a:ext cx="4128908" cy="21275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28908"/>
              </a:tblGrid>
              <a:tr h="1575881"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bg1"/>
                          </a:solidFill>
                        </a:rPr>
                        <a:t>Strukturgüte/</a:t>
                      </a:r>
                      <a:r>
                        <a:rPr lang="de-DE" sz="12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  <a:p>
                      <a:r>
                        <a:rPr lang="de-DE" sz="1200" baseline="0" dirty="0" smtClean="0">
                          <a:solidFill>
                            <a:schemeClr val="bg1"/>
                          </a:solidFill>
                        </a:rPr>
                        <a:t>Fließgeschwindigkeit</a:t>
                      </a:r>
                      <a:endParaRPr lang="de-DE" sz="1200" dirty="0" smtClean="0">
                        <a:solidFill>
                          <a:schemeClr val="bg1"/>
                        </a:solidFill>
                      </a:endParaRPr>
                    </a:p>
                    <a:p>
                      <a:endParaRPr lang="de-DE" sz="1200" dirty="0" smtClean="0">
                        <a:solidFill>
                          <a:schemeClr val="bg1"/>
                        </a:solidFill>
                      </a:endParaRPr>
                    </a:p>
                    <a:p>
                      <a:endParaRPr lang="de-DE" sz="1200" dirty="0" smtClean="0">
                        <a:solidFill>
                          <a:schemeClr val="bg1"/>
                        </a:solidFill>
                      </a:endParaRPr>
                    </a:p>
                    <a:p>
                      <a:endParaRPr lang="de-DE" sz="1200" dirty="0" smtClean="0">
                        <a:solidFill>
                          <a:schemeClr val="bg1"/>
                        </a:solidFill>
                      </a:endParaRPr>
                    </a:p>
                    <a:p>
                      <a:endParaRPr lang="de-DE" sz="1200" dirty="0" smtClean="0">
                        <a:solidFill>
                          <a:schemeClr val="bg1"/>
                        </a:solidFill>
                      </a:endParaRPr>
                    </a:p>
                    <a:p>
                      <a:endParaRPr lang="de-DE" sz="1200" dirty="0" smtClean="0">
                        <a:solidFill>
                          <a:schemeClr val="bg1"/>
                        </a:solidFill>
                      </a:endParaRPr>
                    </a:p>
                    <a:p>
                      <a:endParaRPr lang="de-DE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00FF"/>
                    </a:solidFill>
                  </a:tcPr>
                </a:tc>
              </a:tr>
              <a:tr h="551654">
                <a:tc>
                  <a:txBody>
                    <a:bodyPr/>
                    <a:lstStyle/>
                    <a:p>
                      <a:r>
                        <a:rPr lang="de-DE" sz="1200" b="1" i="0" dirty="0" smtClean="0">
                          <a:solidFill>
                            <a:srgbClr val="C00000"/>
                          </a:solidFill>
                        </a:rPr>
                        <a:t>Beobachtende Gewässerunterhaltung</a:t>
                      </a:r>
                      <a:r>
                        <a:rPr lang="de-DE" sz="1200" b="1" i="0" baseline="0" dirty="0" smtClean="0">
                          <a:solidFill>
                            <a:srgbClr val="C00000"/>
                          </a:solidFill>
                        </a:rPr>
                        <a:t> an Gewässern 2.Ordnung, keine Totholzentnahme (Einzelfallentscheidung)</a:t>
                      </a:r>
                      <a:endParaRPr lang="de-DE" sz="1200" b="1" i="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96897" y="4720180"/>
            <a:ext cx="1955258" cy="1466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87183" y="1857977"/>
            <a:ext cx="1802656" cy="1352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Gerade Verbindung mit Pfeil 10"/>
          <p:cNvCxnSpPr/>
          <p:nvPr/>
        </p:nvCxnSpPr>
        <p:spPr>
          <a:xfrm>
            <a:off x="6128426" y="3725694"/>
            <a:ext cx="0" cy="35100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/>
          <p:cNvCxnSpPr/>
          <p:nvPr/>
        </p:nvCxnSpPr>
        <p:spPr>
          <a:xfrm>
            <a:off x="3158247" y="3233852"/>
            <a:ext cx="0" cy="84284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/>
          <p:cNvSpPr txBox="1">
            <a:spLocks noChangeArrowheads="1"/>
          </p:cNvSpPr>
          <p:nvPr/>
        </p:nvSpPr>
        <p:spPr bwMode="auto">
          <a:xfrm>
            <a:off x="7028233" y="6447543"/>
            <a:ext cx="2028218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sz="1600" b="1" dirty="0" err="1" smtClean="0"/>
              <a:t>Lübbeseegraben</a:t>
            </a:r>
            <a:endParaRPr lang="de-DE" sz="1600" b="1" dirty="0" smtClean="0"/>
          </a:p>
        </p:txBody>
      </p:sp>
    </p:spTree>
    <p:extLst>
      <p:ext uri="{BB962C8B-B14F-4D97-AF65-F5344CB8AC3E}">
        <p14:creationId xmlns:p14="http://schemas.microsoft.com/office/powerpoint/2010/main" val="1930375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2"/>
          <p:cNvSpPr>
            <a:spLocks noGrp="1"/>
          </p:cNvSpPr>
          <p:nvPr>
            <p:ph type="title" idx="4294967295"/>
          </p:nvPr>
        </p:nvSpPr>
        <p:spPr>
          <a:xfrm>
            <a:off x="1600200" y="58738"/>
            <a:ext cx="6945313" cy="561975"/>
          </a:xfrm>
        </p:spPr>
        <p:txBody>
          <a:bodyPr/>
          <a:lstStyle/>
          <a:p>
            <a:r>
              <a:rPr lang="de-DE" altLang="de-DE" sz="2000" b="1" dirty="0" smtClean="0">
                <a:solidFill>
                  <a:schemeClr val="bg1"/>
                </a:solidFill>
              </a:rPr>
              <a:t>Maßnahmenvorschläge für die Fließgewässergruppen</a:t>
            </a:r>
          </a:p>
        </p:txBody>
      </p:sp>
      <p:sp>
        <p:nvSpPr>
          <p:cNvPr id="25604" name="Rechteck 1"/>
          <p:cNvSpPr>
            <a:spLocks noChangeArrowheads="1"/>
          </p:cNvSpPr>
          <p:nvPr/>
        </p:nvSpPr>
        <p:spPr bwMode="auto">
          <a:xfrm>
            <a:off x="0" y="687388"/>
            <a:ext cx="9144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de-DE" altLang="de-DE" sz="1800" b="1"/>
              <a:t>(3) Natürliche und erheblich veränderte Fließgewässer (NWK und HMWB) mit Defiziten bzgl. der Gewässerstruktur, des Abflussverhaltens und/oder der ökologischen Durchgängigkeit  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4644" y="1460078"/>
            <a:ext cx="6985174" cy="5397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6561059"/>
              </p:ext>
            </p:extLst>
          </p:nvPr>
        </p:nvGraphicFramePr>
        <p:xfrm>
          <a:off x="774269" y="4394956"/>
          <a:ext cx="4046695" cy="22023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46695"/>
              </a:tblGrid>
              <a:tr h="282103"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Strukturgüte/ Fließgeschwindigkeit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  <a:tr h="16556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de-DE" sz="1200" b="1" baseline="0" dirty="0" smtClean="0">
                          <a:solidFill>
                            <a:schemeClr val="tx1"/>
                          </a:solidFill>
                        </a:rPr>
                        <a:t>Variante 1: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200" b="1" baseline="0" dirty="0" smtClean="0">
                          <a:solidFill>
                            <a:srgbClr val="FFFF00"/>
                          </a:solidFill>
                        </a:rPr>
                        <a:t>Machbarkeitsstudie zur Umgestaltung des </a:t>
                      </a:r>
                      <a:r>
                        <a:rPr lang="de-DE" sz="1200" b="1" baseline="0" dirty="0" err="1" smtClean="0">
                          <a:solidFill>
                            <a:srgbClr val="FFFF00"/>
                          </a:solidFill>
                        </a:rPr>
                        <a:t>Hammerfließes</a:t>
                      </a:r>
                      <a:endParaRPr lang="de-DE" sz="1200" b="1" baseline="0" dirty="0" smtClean="0">
                        <a:solidFill>
                          <a:srgbClr val="FFFF00"/>
                        </a:solidFill>
                      </a:endParaRP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200" b="1" baseline="0" dirty="0" smtClean="0">
                          <a:solidFill>
                            <a:srgbClr val="00B050"/>
                          </a:solidFill>
                        </a:rPr>
                        <a:t>Gewässerentwicklungskorridor 30m beidseitig anlegen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200" b="1" dirty="0" smtClean="0">
                          <a:solidFill>
                            <a:srgbClr val="00B050"/>
                          </a:solidFill>
                        </a:rPr>
                        <a:t>Anlegen</a:t>
                      </a:r>
                      <a:r>
                        <a:rPr lang="de-DE" sz="1200" b="1" baseline="0" dirty="0" smtClean="0">
                          <a:solidFill>
                            <a:srgbClr val="00B050"/>
                          </a:solidFill>
                        </a:rPr>
                        <a:t> einer Sekundäraue in 2 Phasen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200" b="1" baseline="0" dirty="0" smtClean="0">
                          <a:solidFill>
                            <a:srgbClr val="00B050"/>
                          </a:solidFill>
                        </a:rPr>
                        <a:t>truppweise Gehölzpflanzungen</a:t>
                      </a:r>
                      <a:endParaRPr lang="de-DE" sz="1200" b="1" baseline="0" dirty="0" smtClean="0">
                        <a:solidFill>
                          <a:srgbClr val="C00000"/>
                        </a:solidFill>
                      </a:endParaRP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200" b="1" baseline="0" dirty="0" smtClean="0">
                          <a:solidFill>
                            <a:srgbClr val="00B050"/>
                          </a:solidFill>
                        </a:rPr>
                        <a:t>Gewässerunterhaltung einstellen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de-DE" sz="1200" b="1" dirty="0" smtClean="0">
                          <a:solidFill>
                            <a:schemeClr val="tx1"/>
                          </a:solidFill>
                        </a:rPr>
                        <a:t>Variante</a:t>
                      </a:r>
                      <a:r>
                        <a:rPr lang="de-DE" sz="1200" b="1" baseline="0" dirty="0" smtClean="0">
                          <a:solidFill>
                            <a:schemeClr val="tx1"/>
                          </a:solidFill>
                        </a:rPr>
                        <a:t> 2:</a:t>
                      </a:r>
                      <a:endParaRPr lang="de-DE" sz="12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200" b="1" dirty="0" smtClean="0">
                          <a:solidFill>
                            <a:srgbClr val="00B050"/>
                          </a:solidFill>
                        </a:rPr>
                        <a:t>Gewässerrandstreifen von  10m Breite beidseitig</a:t>
                      </a:r>
                      <a:r>
                        <a:rPr lang="de-DE" sz="1200" b="1" baseline="0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de-DE" sz="1200" b="1" dirty="0" smtClean="0">
                          <a:solidFill>
                            <a:srgbClr val="00B050"/>
                          </a:solidFill>
                        </a:rPr>
                        <a:t>anlegen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200" b="1" baseline="0" dirty="0" smtClean="0">
                          <a:solidFill>
                            <a:srgbClr val="00B050"/>
                          </a:solidFill>
                        </a:rPr>
                        <a:t>truppweise Gehölzpflanzungen</a:t>
                      </a:r>
                      <a:endParaRPr lang="de-DE" sz="1200" b="1" dirty="0" smtClean="0">
                        <a:solidFill>
                          <a:srgbClr val="00B050"/>
                        </a:solidFill>
                      </a:endParaRP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200" b="1" baseline="0" dirty="0" smtClean="0">
                          <a:solidFill>
                            <a:srgbClr val="C00000"/>
                          </a:solidFill>
                        </a:rPr>
                        <a:t>Gewässerunterhaltung optimieren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7203159"/>
              </p:ext>
            </p:extLst>
          </p:nvPr>
        </p:nvGraphicFramePr>
        <p:xfrm>
          <a:off x="6552389" y="2178996"/>
          <a:ext cx="2591611" cy="22996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1611"/>
              </a:tblGrid>
              <a:tr h="379379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Durchgängigkeit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  <a:tr h="1697801"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200" b="1" baseline="0" dirty="0" smtClean="0">
                          <a:solidFill>
                            <a:srgbClr val="FF6600"/>
                          </a:solidFill>
                        </a:rPr>
                        <a:t>marode Wehre im Hammerfließ ersatzlos </a:t>
                      </a:r>
                      <a:r>
                        <a:rPr lang="de-DE" sz="1200" b="1" baseline="0" dirty="0" err="1" smtClean="0">
                          <a:solidFill>
                            <a:srgbClr val="FF6600"/>
                          </a:solidFill>
                        </a:rPr>
                        <a:t>rückbauen</a:t>
                      </a:r>
                      <a:r>
                        <a:rPr lang="de-DE" sz="1200" b="1" baseline="0" dirty="0" smtClean="0">
                          <a:solidFill>
                            <a:srgbClr val="FF6600"/>
                          </a:solidFill>
                        </a:rPr>
                        <a:t>  </a:t>
                      </a:r>
                      <a:r>
                        <a:rPr lang="de-DE" sz="1200" b="1" baseline="0" dirty="0" smtClean="0">
                          <a:solidFill>
                            <a:schemeClr val="tx1"/>
                          </a:solidFill>
                        </a:rPr>
                        <a:t>(Variante 1) </a:t>
                      </a:r>
                      <a:r>
                        <a:rPr lang="de-DE" sz="1200" b="1" baseline="0" dirty="0" smtClean="0">
                          <a:solidFill>
                            <a:srgbClr val="FF6600"/>
                          </a:solidFill>
                        </a:rPr>
                        <a:t>oder durch Sohlgleiten ersetzen </a:t>
                      </a:r>
                      <a:r>
                        <a:rPr lang="de-DE" sz="1200" b="1" baseline="0" dirty="0" smtClean="0">
                          <a:solidFill>
                            <a:schemeClr val="tx1"/>
                          </a:solidFill>
                        </a:rPr>
                        <a:t>(Variante 2)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200" b="1" baseline="0" dirty="0" smtClean="0">
                          <a:solidFill>
                            <a:srgbClr val="FF6600"/>
                          </a:solidFill>
                        </a:rPr>
                        <a:t>Rohrdurchlässe an Wehren durch ökol. durchgängige Bauwerke ersetzen 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200" b="1" baseline="0" dirty="0" smtClean="0">
                          <a:solidFill>
                            <a:srgbClr val="FF6600"/>
                          </a:solidFill>
                        </a:rPr>
                        <a:t>Brückenbauwerk  nördlich </a:t>
                      </a:r>
                      <a:r>
                        <a:rPr lang="de-DE" sz="1200" b="1" baseline="0" dirty="0" err="1" smtClean="0">
                          <a:solidFill>
                            <a:srgbClr val="FF6600"/>
                          </a:solidFill>
                        </a:rPr>
                        <a:t>Vietmannsdorf</a:t>
                      </a:r>
                      <a:r>
                        <a:rPr lang="de-DE" sz="1200" b="1" baseline="0" dirty="0" smtClean="0">
                          <a:solidFill>
                            <a:srgbClr val="FF6600"/>
                          </a:solidFill>
                        </a:rPr>
                        <a:t> Fischotter-durchgängig gestalten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8827041"/>
              </p:ext>
            </p:extLst>
          </p:nvPr>
        </p:nvGraphicFramePr>
        <p:xfrm>
          <a:off x="292619" y="2465961"/>
          <a:ext cx="3179857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79857"/>
              </a:tblGrid>
              <a:tr h="26933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Ökologischer Zustand/ NATURA 2000</a:t>
                      </a:r>
                      <a:endParaRPr lang="de-DE" sz="11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9900"/>
                    </a:solidFill>
                  </a:tcPr>
                </a:tc>
              </a:tr>
              <a:tr h="306705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de-DE" sz="1200" b="1" baseline="0" dirty="0" smtClean="0">
                          <a:solidFill>
                            <a:srgbClr val="FF33CC"/>
                          </a:solidFill>
                        </a:rPr>
                        <a:t>Wasser- und Nährstoffrückhalt innerhalb Waldmoore, Machbarkeitsstudie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Textfeld 7"/>
          <p:cNvSpPr txBox="1">
            <a:spLocks noChangeArrowheads="1"/>
          </p:cNvSpPr>
          <p:nvPr/>
        </p:nvSpPr>
        <p:spPr bwMode="auto">
          <a:xfrm>
            <a:off x="7028233" y="6447543"/>
            <a:ext cx="2028218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sz="1600" b="1" dirty="0" smtClean="0"/>
              <a:t>Hammerfließ</a:t>
            </a:r>
          </a:p>
        </p:txBody>
      </p:sp>
    </p:spTree>
    <p:extLst>
      <p:ext uri="{BB962C8B-B14F-4D97-AF65-F5344CB8AC3E}">
        <p14:creationId xmlns:p14="http://schemas.microsoft.com/office/powerpoint/2010/main" val="1930375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2"/>
          <p:cNvSpPr>
            <a:spLocks noGrp="1"/>
          </p:cNvSpPr>
          <p:nvPr>
            <p:ph type="title" idx="4294967295"/>
          </p:nvPr>
        </p:nvSpPr>
        <p:spPr>
          <a:xfrm>
            <a:off x="1600200" y="58738"/>
            <a:ext cx="6945313" cy="561975"/>
          </a:xfrm>
        </p:spPr>
        <p:txBody>
          <a:bodyPr/>
          <a:lstStyle/>
          <a:p>
            <a:r>
              <a:rPr lang="de-DE" altLang="de-DE" sz="2000" b="1" smtClean="0">
                <a:solidFill>
                  <a:schemeClr val="bg1"/>
                </a:solidFill>
              </a:rPr>
              <a:t>Maßnahmenvorschläge für die Fließgewässergruppen</a:t>
            </a:r>
          </a:p>
        </p:txBody>
      </p:sp>
      <p:sp>
        <p:nvSpPr>
          <p:cNvPr id="25604" name="Rechteck 1"/>
          <p:cNvSpPr>
            <a:spLocks noChangeArrowheads="1"/>
          </p:cNvSpPr>
          <p:nvPr/>
        </p:nvSpPr>
        <p:spPr bwMode="auto">
          <a:xfrm>
            <a:off x="0" y="687388"/>
            <a:ext cx="9144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de-DE" altLang="de-DE" sz="1800" b="1"/>
              <a:t>(3) Natürliche und erheblich veränderte Fließgewässer (NWK und HMWB) mit Defiziten bzgl. der Gewässerstruktur, des Abflussverhaltens und/oder der ökologischen Durchgängigkeit  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8221" y="1388920"/>
            <a:ext cx="7492196" cy="5469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>
            <a:spLocks noChangeArrowheads="1"/>
          </p:cNvSpPr>
          <p:nvPr/>
        </p:nvSpPr>
        <p:spPr bwMode="auto">
          <a:xfrm>
            <a:off x="7028233" y="6447543"/>
            <a:ext cx="2028218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sz="1600" b="1" dirty="0" smtClean="0"/>
              <a:t>Hammerfließ</a:t>
            </a:r>
          </a:p>
        </p:txBody>
      </p:sp>
    </p:spTree>
    <p:extLst>
      <p:ext uri="{BB962C8B-B14F-4D97-AF65-F5344CB8AC3E}">
        <p14:creationId xmlns:p14="http://schemas.microsoft.com/office/powerpoint/2010/main" val="1223845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1410" name="Group 34"/>
          <p:cNvGraphicFramePr>
            <a:graphicFrameLocks noGrp="1"/>
          </p:cNvGraphicFramePr>
          <p:nvPr/>
        </p:nvGraphicFramePr>
        <p:xfrm>
          <a:off x="66675" y="798513"/>
          <a:ext cx="8928100" cy="4976178"/>
        </p:xfrm>
        <a:graphic>
          <a:graphicData uri="http://schemas.openxmlformats.org/drawingml/2006/table">
            <a:tbl>
              <a:tblPr/>
              <a:tblGrid>
                <a:gridCol w="1814513"/>
                <a:gridCol w="1233487"/>
                <a:gridCol w="1428750"/>
                <a:gridCol w="2179638"/>
                <a:gridCol w="2271712"/>
              </a:tblGrid>
              <a:tr h="465138"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Gewässer-kategorie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4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grundlegende Umweltziele bzgl. der Qualitätskomponenten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  <a:tr h="1806575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chemischer/ allg. chem.-physik. Zustand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(O</a:t>
                      </a:r>
                      <a:r>
                        <a:rPr kumimoji="0" lang="de-DE" altLang="de-DE" sz="1200" b="0" i="1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</a:t>
                      </a:r>
                      <a:r>
                        <a:rPr kumimoji="0" lang="de-DE" altLang="de-DE" sz="12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, Sichttiefe, Salzgehalt, Versauerungszu-stand, Nährstoffver-hältnisse)</a:t>
                      </a:r>
                      <a:endParaRPr kumimoji="0" lang="de-DE" altLang="de-DE" sz="1200" b="1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Biologie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(Phytoplankton, Makrophyten/Phy-tobenthos, Makrozoobenthos, Fische)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Morphologie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(</a:t>
                      </a:r>
                      <a:r>
                        <a:rPr kumimoji="0" lang="de-DE" altLang="de-DE" sz="12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Tiefenvariation; Menge, Struktur und Substrat des Gewässerbodens; Struktur der Uferzone</a:t>
                      </a:r>
                      <a:r>
                        <a:rPr kumimoji="0" lang="de-DE" alt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Wasserhaushalt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(Wasserstandsdynamik, Wassererneuerungszeit, Verbindung zu Grundwasserkörpern)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20907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Natürliche Seen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(guter ökol. Zustand &amp; guter chem. Zustand)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Erreichen der Orientierungs-werte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(nach LAWA AO 2007)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Nur geringfügige Abweichungen bei gewässertypspezifischer Besiedlung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(Bewertung anhand der QK Phytoplankton und Makrophyten/Phytobenthos sowie des LAWA-Trophieindex)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Nicht WRRL-relevant </a:t>
                      </a:r>
                      <a:r>
                        <a:rPr kumimoji="0" lang="de-DE" altLang="de-DE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 </a:t>
                      </a:r>
                      <a:r>
                        <a:rPr kumimoji="0" lang="de-DE" altLang="de-DE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unterstützend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Herstellung eines guten hydromorphologischen Zustands (HMS-Index &lt; 2,5 in der Subzone), damit dieser die Erreichung der biologischen Qualitätsziele unterstützt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Nicht WRRL-relevant </a:t>
                      </a:r>
                      <a:r>
                        <a:rPr kumimoji="0" lang="de-DE" altLang="de-DE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 </a:t>
                      </a:r>
                      <a:r>
                        <a:rPr kumimoji="0" lang="de-DE" altLang="de-DE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unterstützend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Noch kein Bewertungs-verfahren für Seen,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gleichmäßiger Abfluss bei Seen ohne thermisch stabile Schichtung (Nährstoffaustrag)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01404" name="AutoShape 28"/>
          <p:cNvSpPr>
            <a:spLocks noChangeArrowheads="1"/>
          </p:cNvSpPr>
          <p:nvPr/>
        </p:nvSpPr>
        <p:spPr bwMode="auto">
          <a:xfrm>
            <a:off x="4040188" y="2630488"/>
            <a:ext cx="1123950" cy="155575"/>
          </a:xfrm>
          <a:prstGeom prst="leftRightArrow">
            <a:avLst>
              <a:gd name="adj1" fmla="val 50000"/>
              <a:gd name="adj2" fmla="val 14449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1405" name="AutoShape 29"/>
          <p:cNvSpPr>
            <a:spLocks noChangeArrowheads="1"/>
          </p:cNvSpPr>
          <p:nvPr/>
        </p:nvSpPr>
        <p:spPr bwMode="auto">
          <a:xfrm>
            <a:off x="4256088" y="3081338"/>
            <a:ext cx="2735262" cy="163512"/>
          </a:xfrm>
          <a:prstGeom prst="leftRightArrow">
            <a:avLst>
              <a:gd name="adj1" fmla="val 50000"/>
              <a:gd name="adj2" fmla="val 334564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1406" name="AutoShape 30"/>
          <p:cNvSpPr>
            <a:spLocks noChangeArrowheads="1"/>
          </p:cNvSpPr>
          <p:nvPr/>
        </p:nvSpPr>
        <p:spPr bwMode="auto">
          <a:xfrm>
            <a:off x="2566988" y="3090863"/>
            <a:ext cx="1123950" cy="155575"/>
          </a:xfrm>
          <a:prstGeom prst="leftRightArrow">
            <a:avLst>
              <a:gd name="adj1" fmla="val 50000"/>
              <a:gd name="adj2" fmla="val 14449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" name="Rechteck 1"/>
          <p:cNvSpPr/>
          <p:nvPr/>
        </p:nvSpPr>
        <p:spPr>
          <a:xfrm>
            <a:off x="4581525" y="1266825"/>
            <a:ext cx="4397375" cy="46799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01407" name="Text Box 31"/>
          <p:cNvSpPr txBox="1">
            <a:spLocks noChangeArrowheads="1"/>
          </p:cNvSpPr>
          <p:nvPr/>
        </p:nvSpPr>
        <p:spPr bwMode="auto">
          <a:xfrm>
            <a:off x="3260725" y="2767013"/>
            <a:ext cx="21351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400" b="1">
                <a:solidFill>
                  <a:srgbClr val="0066FF"/>
                </a:solidFill>
              </a:rPr>
              <a:t>Wirkungszusammenhänge</a:t>
            </a:r>
          </a:p>
        </p:txBody>
      </p:sp>
      <p:sp>
        <p:nvSpPr>
          <p:cNvPr id="9" name="Rectangle 2"/>
          <p:cNvSpPr>
            <a:spLocks noGrp="1"/>
          </p:cNvSpPr>
          <p:nvPr>
            <p:ph type="title" idx="4294967295"/>
          </p:nvPr>
        </p:nvSpPr>
        <p:spPr>
          <a:xfrm>
            <a:off x="1225550" y="58738"/>
            <a:ext cx="7558088" cy="561975"/>
          </a:xfrm>
        </p:spPr>
        <p:txBody>
          <a:bodyPr/>
          <a:lstStyle/>
          <a:p>
            <a:r>
              <a:rPr lang="de-DE" altLang="de-DE" sz="2000" b="1" dirty="0" smtClean="0">
                <a:solidFill>
                  <a:schemeClr val="bg1"/>
                </a:solidFill>
              </a:rPr>
              <a:t>Grundlagen und Methode der Maßnahmenplanung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2"/>
          <p:cNvSpPr>
            <a:spLocks noGrp="1"/>
          </p:cNvSpPr>
          <p:nvPr>
            <p:ph type="title" idx="4294967295"/>
          </p:nvPr>
        </p:nvSpPr>
        <p:spPr>
          <a:xfrm>
            <a:off x="1600200" y="58738"/>
            <a:ext cx="6945313" cy="561975"/>
          </a:xfrm>
        </p:spPr>
        <p:txBody>
          <a:bodyPr/>
          <a:lstStyle/>
          <a:p>
            <a:r>
              <a:rPr lang="de-DE" altLang="de-DE" sz="2000" b="1" smtClean="0">
                <a:solidFill>
                  <a:schemeClr val="bg1"/>
                </a:solidFill>
              </a:rPr>
              <a:t>Maßnahmenvorschläge für die Fließgewässergruppen</a:t>
            </a:r>
          </a:p>
        </p:txBody>
      </p:sp>
      <p:sp>
        <p:nvSpPr>
          <p:cNvPr id="25604" name="Rechteck 1"/>
          <p:cNvSpPr>
            <a:spLocks noChangeArrowheads="1"/>
          </p:cNvSpPr>
          <p:nvPr/>
        </p:nvSpPr>
        <p:spPr bwMode="auto">
          <a:xfrm>
            <a:off x="0" y="687388"/>
            <a:ext cx="9144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de-DE" altLang="de-DE" sz="1800" b="1"/>
              <a:t>(3) Natürliche und erheblich veränderte Fließgewässer (NWK und HMWB) mit Defiziten bzgl. der Gewässerstruktur, des Abflussverhaltens und/oder der ökologischen Durchgängigkeit  </a:t>
            </a: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9482" y="1410512"/>
            <a:ext cx="8179347" cy="5262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7286694"/>
              </p:ext>
            </p:extLst>
          </p:nvPr>
        </p:nvGraphicFramePr>
        <p:xfrm>
          <a:off x="3759045" y="1269285"/>
          <a:ext cx="3760452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60452"/>
              </a:tblGrid>
              <a:tr h="0"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Strukturgüte/ </a:t>
                      </a:r>
                    </a:p>
                    <a:p>
                      <a:r>
                        <a:rPr lang="de-DE" sz="1200" dirty="0" err="1" smtClean="0">
                          <a:solidFill>
                            <a:schemeClr val="tx1"/>
                          </a:solidFill>
                        </a:rPr>
                        <a:t>Fließgeschw</a:t>
                      </a:r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.</a:t>
                      </a:r>
                    </a:p>
                    <a:p>
                      <a:endParaRPr lang="de-DE" sz="12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de-DE" sz="12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de-DE" sz="12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de-DE" sz="12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de-DE" sz="12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de-DE" sz="12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de-DE" sz="12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de-DE" sz="12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de-DE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306705">
                <a:tc>
                  <a:txBody>
                    <a:bodyPr/>
                    <a:lstStyle/>
                    <a:p>
                      <a:r>
                        <a:rPr lang="de-DE" sz="1200" b="1" dirty="0" smtClean="0">
                          <a:solidFill>
                            <a:srgbClr val="C00000"/>
                          </a:solidFill>
                        </a:rPr>
                        <a:t>Beobachtende Gewässerunterhaltung an Landesgewässern, bedarfsweise Beräumung mit dem</a:t>
                      </a:r>
                      <a:r>
                        <a:rPr lang="de-DE" sz="1200" b="1" baseline="0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de-DE" sz="1200" b="1" baseline="0" dirty="0" err="1" smtClean="0">
                          <a:solidFill>
                            <a:srgbClr val="C00000"/>
                          </a:solidFill>
                        </a:rPr>
                        <a:t>Mähboot</a:t>
                      </a:r>
                      <a:r>
                        <a:rPr lang="de-DE" sz="1200" b="1" baseline="0" dirty="0" smtClean="0">
                          <a:solidFill>
                            <a:srgbClr val="C00000"/>
                          </a:solidFill>
                        </a:rPr>
                        <a:t> als Stromstrichmahd</a:t>
                      </a:r>
                      <a:endParaRPr lang="de-DE" sz="12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6558" y="1333500"/>
            <a:ext cx="2576285" cy="1932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feld 8"/>
          <p:cNvSpPr txBox="1">
            <a:spLocks noChangeArrowheads="1"/>
          </p:cNvSpPr>
          <p:nvPr/>
        </p:nvSpPr>
        <p:spPr bwMode="auto">
          <a:xfrm>
            <a:off x="7028233" y="6447543"/>
            <a:ext cx="2028218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sz="1600" b="1" dirty="0" smtClean="0"/>
              <a:t>Schulzenfließ</a:t>
            </a:r>
          </a:p>
        </p:txBody>
      </p:sp>
    </p:spTree>
    <p:extLst>
      <p:ext uri="{BB962C8B-B14F-4D97-AF65-F5344CB8AC3E}">
        <p14:creationId xmlns:p14="http://schemas.microsoft.com/office/powerpoint/2010/main" val="1930375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2"/>
          <p:cNvSpPr>
            <a:spLocks noGrp="1"/>
          </p:cNvSpPr>
          <p:nvPr>
            <p:ph type="title" idx="4294967295"/>
          </p:nvPr>
        </p:nvSpPr>
        <p:spPr>
          <a:xfrm>
            <a:off x="1600200" y="58738"/>
            <a:ext cx="6945313" cy="561975"/>
          </a:xfrm>
        </p:spPr>
        <p:txBody>
          <a:bodyPr/>
          <a:lstStyle/>
          <a:p>
            <a:r>
              <a:rPr lang="de-DE" altLang="de-DE" sz="2000" b="1" smtClean="0">
                <a:solidFill>
                  <a:schemeClr val="bg1"/>
                </a:solidFill>
              </a:rPr>
              <a:t>Maßnahmenvorschläge für die Fließgewässergruppen</a:t>
            </a:r>
          </a:p>
        </p:txBody>
      </p:sp>
      <p:sp>
        <p:nvSpPr>
          <p:cNvPr id="25604" name="Rechteck 1"/>
          <p:cNvSpPr>
            <a:spLocks noChangeArrowheads="1"/>
          </p:cNvSpPr>
          <p:nvPr/>
        </p:nvSpPr>
        <p:spPr bwMode="auto">
          <a:xfrm>
            <a:off x="0" y="687388"/>
            <a:ext cx="9144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de-DE" altLang="de-DE" sz="1800" b="1"/>
              <a:t>(3) Natürliche und erheblich veränderte Fließgewässer (NWK und HMWB) mit Defiziten bzgl. der Gewässerstruktur, des Abflussverhaltens und/oder der ökologischen Durchgängigkeit  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0177" y="1464128"/>
            <a:ext cx="8303646" cy="4958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0911350"/>
              </p:ext>
            </p:extLst>
          </p:nvPr>
        </p:nvGraphicFramePr>
        <p:xfrm>
          <a:off x="894945" y="2164404"/>
          <a:ext cx="3179857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79857"/>
              </a:tblGrid>
              <a:tr h="26933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Ökologischer Zustand</a:t>
                      </a:r>
                      <a:endParaRPr lang="de-DE" sz="11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9900"/>
                    </a:solidFill>
                  </a:tcPr>
                </a:tc>
              </a:tr>
              <a:tr h="306705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de-DE" sz="1200" b="1" dirty="0" smtClean="0">
                          <a:solidFill>
                            <a:srgbClr val="FF33CC"/>
                          </a:solidFill>
                        </a:rPr>
                        <a:t>Überprüfung Einleitwerte KA Templin,</a:t>
                      </a:r>
                      <a:r>
                        <a:rPr lang="de-DE" sz="1200" b="1" baseline="0" dirty="0" smtClean="0">
                          <a:solidFill>
                            <a:srgbClr val="FF33CC"/>
                          </a:solidFill>
                        </a:rPr>
                        <a:t> ggf. Verbesserung Reinigungsleistung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5863479"/>
              </p:ext>
            </p:extLst>
          </p:nvPr>
        </p:nvGraphicFramePr>
        <p:xfrm>
          <a:off x="5048667" y="3978420"/>
          <a:ext cx="3472773" cy="2255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72773"/>
              </a:tblGrid>
              <a:tr h="1459148"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Strukturgüte/</a:t>
                      </a:r>
                    </a:p>
                    <a:p>
                      <a:r>
                        <a:rPr lang="de-DE" sz="1200" dirty="0" err="1" smtClean="0">
                          <a:solidFill>
                            <a:schemeClr val="tx1"/>
                          </a:solidFill>
                        </a:rPr>
                        <a:t>Fließgeschw</a:t>
                      </a:r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de-DE" sz="11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de-DE" sz="11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de-DE" sz="11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de-DE" sz="11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de-DE" sz="11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de-DE" sz="11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de-DE" sz="11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de-DE" sz="11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de-DE" sz="110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9933"/>
                    </a:solidFill>
                  </a:tcPr>
                </a:tc>
              </a:tr>
              <a:tr h="306705"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200" b="1" dirty="0" smtClean="0">
                          <a:solidFill>
                            <a:srgbClr val="00B050"/>
                          </a:solidFill>
                        </a:rPr>
                        <a:t>Gewässerrandstreifen von  10m Breite südl. Fließ anlegen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6232" y="4065363"/>
            <a:ext cx="2120917" cy="159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feld 7"/>
          <p:cNvSpPr txBox="1">
            <a:spLocks noChangeArrowheads="1"/>
          </p:cNvSpPr>
          <p:nvPr/>
        </p:nvSpPr>
        <p:spPr bwMode="auto">
          <a:xfrm>
            <a:off x="7028233" y="6447543"/>
            <a:ext cx="2028218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sz="1600" b="1" dirty="0" smtClean="0"/>
              <a:t>Schulzenfließ</a:t>
            </a:r>
          </a:p>
        </p:txBody>
      </p:sp>
      <p:cxnSp>
        <p:nvCxnSpPr>
          <p:cNvPr id="9" name="Gerade Verbindung mit Pfeil 8"/>
          <p:cNvCxnSpPr/>
          <p:nvPr/>
        </p:nvCxnSpPr>
        <p:spPr>
          <a:xfrm>
            <a:off x="2691320" y="2918298"/>
            <a:ext cx="0" cy="160506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9293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2"/>
          <p:cNvSpPr>
            <a:spLocks noGrp="1"/>
          </p:cNvSpPr>
          <p:nvPr>
            <p:ph type="title" idx="4294967295"/>
          </p:nvPr>
        </p:nvSpPr>
        <p:spPr>
          <a:xfrm>
            <a:off x="1600200" y="58738"/>
            <a:ext cx="6945313" cy="561975"/>
          </a:xfrm>
        </p:spPr>
        <p:txBody>
          <a:bodyPr/>
          <a:lstStyle/>
          <a:p>
            <a:r>
              <a:rPr lang="de-DE" altLang="de-DE" sz="2000" b="1" smtClean="0">
                <a:solidFill>
                  <a:schemeClr val="bg1"/>
                </a:solidFill>
              </a:rPr>
              <a:t>Maßnahmenvorschläge für die Fließgewässergruppen</a:t>
            </a:r>
          </a:p>
        </p:txBody>
      </p:sp>
      <p:sp>
        <p:nvSpPr>
          <p:cNvPr id="25604" name="Rechteck 1"/>
          <p:cNvSpPr>
            <a:spLocks noChangeArrowheads="1"/>
          </p:cNvSpPr>
          <p:nvPr/>
        </p:nvSpPr>
        <p:spPr bwMode="auto">
          <a:xfrm>
            <a:off x="0" y="687388"/>
            <a:ext cx="9144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de-DE" altLang="de-DE" sz="1800" b="1"/>
              <a:t>(3) Natürliche und erheblich veränderte Fließgewässer (NWK und HMWB) mit Defiziten bzgl. der Gewässerstruktur, des Abflussverhaltens und/oder der ökologischen Durchgängigkeit  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4554" y="1965927"/>
            <a:ext cx="8454968" cy="4463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2631353"/>
              </p:ext>
            </p:extLst>
          </p:nvPr>
        </p:nvGraphicFramePr>
        <p:xfrm>
          <a:off x="3311578" y="1501855"/>
          <a:ext cx="3760452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60452"/>
              </a:tblGrid>
              <a:tr h="726797"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Strukturgüte/ </a:t>
                      </a:r>
                    </a:p>
                    <a:p>
                      <a:r>
                        <a:rPr lang="de-DE" sz="1200" dirty="0" err="1" smtClean="0">
                          <a:solidFill>
                            <a:schemeClr val="tx1"/>
                          </a:solidFill>
                        </a:rPr>
                        <a:t>Fließgeschw</a:t>
                      </a:r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.</a:t>
                      </a:r>
                    </a:p>
                    <a:p>
                      <a:endParaRPr lang="de-DE" sz="12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de-DE" sz="12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de-DE" sz="12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de-DE" sz="12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de-DE" sz="12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de-DE" sz="12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de-DE" sz="12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de-DE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244354">
                <a:tc>
                  <a:txBody>
                    <a:bodyPr/>
                    <a:lstStyle/>
                    <a:p>
                      <a:r>
                        <a:rPr lang="de-DE" sz="1200" b="1" dirty="0" smtClean="0">
                          <a:solidFill>
                            <a:srgbClr val="C00000"/>
                          </a:solidFill>
                        </a:rPr>
                        <a:t>Beobachtende Gewässerunterhaltung an Landesgewässern, bedarfsweise Beräumung mit dem</a:t>
                      </a:r>
                      <a:r>
                        <a:rPr lang="de-DE" sz="1200" b="1" baseline="0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de-DE" sz="1200" b="1" baseline="0" dirty="0" err="1" smtClean="0">
                          <a:solidFill>
                            <a:srgbClr val="C00000"/>
                          </a:solidFill>
                        </a:rPr>
                        <a:t>Mähboot</a:t>
                      </a:r>
                      <a:r>
                        <a:rPr lang="de-DE" sz="1200" b="1" baseline="0" dirty="0" smtClean="0">
                          <a:solidFill>
                            <a:srgbClr val="C00000"/>
                          </a:solidFill>
                        </a:rPr>
                        <a:t> als Stromstrichmahd</a:t>
                      </a:r>
                      <a:endParaRPr lang="de-DE" sz="12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7610" y="1632484"/>
            <a:ext cx="2093665" cy="1570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8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4820575"/>
              </p:ext>
            </p:extLst>
          </p:nvPr>
        </p:nvGraphicFramePr>
        <p:xfrm>
          <a:off x="6057911" y="5007179"/>
          <a:ext cx="2803987" cy="10652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987"/>
              </a:tblGrid>
              <a:tr h="18438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Durchgängigkeit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  <a:tr h="790950"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200" b="1" baseline="0" dirty="0" smtClean="0">
                          <a:solidFill>
                            <a:srgbClr val="FF6600"/>
                          </a:solidFill>
                        </a:rPr>
                        <a:t>Abflachung Sohlgleite </a:t>
                      </a:r>
                      <a:r>
                        <a:rPr lang="de-DE" sz="1200" b="1" baseline="0" dirty="0" err="1" smtClean="0">
                          <a:solidFill>
                            <a:srgbClr val="FF6600"/>
                          </a:solidFill>
                        </a:rPr>
                        <a:t>Vietmannsdorf</a:t>
                      </a:r>
                      <a:endParaRPr lang="de-DE" sz="1200" b="1" baseline="0" dirty="0" smtClean="0">
                        <a:solidFill>
                          <a:srgbClr val="FF6600"/>
                        </a:solidFill>
                      </a:endParaRP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200" b="1" baseline="0" dirty="0" smtClean="0">
                          <a:solidFill>
                            <a:srgbClr val="FF6600"/>
                          </a:solidFill>
                        </a:rPr>
                        <a:t>Beton-</a:t>
                      </a:r>
                      <a:r>
                        <a:rPr lang="de-DE" sz="1200" b="1" baseline="0" dirty="0" err="1" smtClean="0">
                          <a:solidFill>
                            <a:srgbClr val="FF6600"/>
                          </a:solidFill>
                        </a:rPr>
                        <a:t>Mühlengerinnne</a:t>
                      </a:r>
                      <a:r>
                        <a:rPr lang="de-DE" sz="1200" b="1" baseline="0" dirty="0" smtClean="0">
                          <a:solidFill>
                            <a:srgbClr val="FF6600"/>
                          </a:solidFill>
                        </a:rPr>
                        <a:t> durch Sohlgleite ersetzen (Denkmalschutz!)</a:t>
                      </a:r>
                      <a:endParaRPr lang="de-DE" sz="1200" b="1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cxnSp>
        <p:nvCxnSpPr>
          <p:cNvPr id="9" name="Gerade Verbindung mit Pfeil 8"/>
          <p:cNvCxnSpPr/>
          <p:nvPr/>
        </p:nvCxnSpPr>
        <p:spPr>
          <a:xfrm flipV="1">
            <a:off x="8142051" y="4475545"/>
            <a:ext cx="0" cy="55366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/>
          <p:cNvSpPr txBox="1">
            <a:spLocks noChangeArrowheads="1"/>
          </p:cNvSpPr>
          <p:nvPr/>
        </p:nvSpPr>
        <p:spPr bwMode="auto">
          <a:xfrm>
            <a:off x="7028233" y="6447543"/>
            <a:ext cx="2028218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sz="1600" b="1" dirty="0" smtClean="0"/>
              <a:t>Schulzenfließ</a:t>
            </a:r>
          </a:p>
        </p:txBody>
      </p:sp>
    </p:spTree>
    <p:extLst>
      <p:ext uri="{BB962C8B-B14F-4D97-AF65-F5344CB8AC3E}">
        <p14:creationId xmlns:p14="http://schemas.microsoft.com/office/powerpoint/2010/main" val="1679293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2"/>
          <p:cNvSpPr>
            <a:spLocks noGrp="1"/>
          </p:cNvSpPr>
          <p:nvPr>
            <p:ph type="title" idx="4294967295"/>
          </p:nvPr>
        </p:nvSpPr>
        <p:spPr>
          <a:xfrm>
            <a:off x="1600200" y="58738"/>
            <a:ext cx="6945313" cy="561975"/>
          </a:xfrm>
        </p:spPr>
        <p:txBody>
          <a:bodyPr/>
          <a:lstStyle/>
          <a:p>
            <a:r>
              <a:rPr lang="de-DE" altLang="de-DE" sz="2000" b="1" smtClean="0">
                <a:solidFill>
                  <a:schemeClr val="bg1"/>
                </a:solidFill>
              </a:rPr>
              <a:t>Maßnahmenvorschläge für die Fließgewässergruppen</a:t>
            </a:r>
          </a:p>
        </p:txBody>
      </p:sp>
      <p:sp>
        <p:nvSpPr>
          <p:cNvPr id="25604" name="Rechteck 1"/>
          <p:cNvSpPr>
            <a:spLocks noChangeArrowheads="1"/>
          </p:cNvSpPr>
          <p:nvPr/>
        </p:nvSpPr>
        <p:spPr bwMode="auto">
          <a:xfrm>
            <a:off x="0" y="687388"/>
            <a:ext cx="9144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de-DE" altLang="de-DE" sz="1800" b="1"/>
              <a:t>(3) Natürliche und erheblich veränderte Fließgewässer (NWK und HMWB) mit Defiziten bzgl. der Gewässerstruktur, des Abflussverhaltens und/oder der ökologischen Durchgängigkeit 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88"/>
          <a:stretch/>
        </p:blipFill>
        <p:spPr bwMode="auto">
          <a:xfrm>
            <a:off x="598250" y="1333500"/>
            <a:ext cx="7947497" cy="5566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Gerade Verbindung mit Pfeil 11"/>
          <p:cNvCxnSpPr/>
          <p:nvPr/>
        </p:nvCxnSpPr>
        <p:spPr>
          <a:xfrm>
            <a:off x="4542825" y="2937750"/>
            <a:ext cx="0" cy="107649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/>
          <p:cNvCxnSpPr/>
          <p:nvPr/>
        </p:nvCxnSpPr>
        <p:spPr>
          <a:xfrm flipH="1">
            <a:off x="5135172" y="4309177"/>
            <a:ext cx="909536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2" name="Tabel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0390662"/>
              </p:ext>
            </p:extLst>
          </p:nvPr>
        </p:nvGraphicFramePr>
        <p:xfrm>
          <a:off x="1623442" y="1839064"/>
          <a:ext cx="3179857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79857"/>
              </a:tblGrid>
              <a:tr h="26233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Durchgängigkeit</a:t>
                      </a:r>
                      <a:endParaRPr lang="de-DE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  <a:tr h="306705"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200" b="1" dirty="0" smtClean="0">
                          <a:solidFill>
                            <a:srgbClr val="FFFF00"/>
                          </a:solidFill>
                        </a:rPr>
                        <a:t>Überprüfung der wasserrechtlichen Erlaubnis 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200" b="1" baseline="0" dirty="0" smtClean="0">
                          <a:solidFill>
                            <a:srgbClr val="FF6600"/>
                          </a:solidFill>
                        </a:rPr>
                        <a:t>funktionsfähige Fischaufstiegshilfe an der </a:t>
                      </a:r>
                      <a:r>
                        <a:rPr lang="de-DE" sz="1200" b="1" baseline="0" dirty="0" err="1" smtClean="0">
                          <a:solidFill>
                            <a:srgbClr val="FF6600"/>
                          </a:solidFill>
                        </a:rPr>
                        <a:t>Kolbatzer</a:t>
                      </a:r>
                      <a:r>
                        <a:rPr lang="de-DE" sz="1200" b="1" baseline="0" dirty="0" smtClean="0">
                          <a:solidFill>
                            <a:srgbClr val="FF6600"/>
                          </a:solidFill>
                        </a:rPr>
                        <a:t> Mühle herstellen</a:t>
                      </a:r>
                      <a:endParaRPr lang="de-DE" sz="1200" b="1" dirty="0" smtClean="0">
                        <a:solidFill>
                          <a:srgbClr val="FF66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3" name="Tabel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4111816"/>
              </p:ext>
            </p:extLst>
          </p:nvPr>
        </p:nvGraphicFramePr>
        <p:xfrm>
          <a:off x="6138153" y="3989550"/>
          <a:ext cx="3179857" cy="11330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79857"/>
              </a:tblGrid>
              <a:tr h="31007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Ökologischer Zustand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662681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de-DE" sz="1200" b="1" dirty="0" smtClean="0">
                          <a:solidFill>
                            <a:srgbClr val="FF33CC"/>
                          </a:solidFill>
                        </a:rPr>
                        <a:t>Nährstoffbelastung</a:t>
                      </a:r>
                      <a:r>
                        <a:rPr lang="de-DE" sz="1200" b="1" baseline="0" dirty="0" smtClean="0">
                          <a:solidFill>
                            <a:srgbClr val="FF33CC"/>
                          </a:solidFill>
                        </a:rPr>
                        <a:t> der Fischaufzuchtanlage prüfen und ggf. durch Umbau </a:t>
                      </a:r>
                      <a:r>
                        <a:rPr lang="de-DE" sz="1200" b="1" baseline="0" dirty="0" smtClean="0">
                          <a:solidFill>
                            <a:schemeClr val="tx1"/>
                          </a:solidFill>
                        </a:rPr>
                        <a:t>(Variante 1)</a:t>
                      </a:r>
                      <a:r>
                        <a:rPr lang="de-DE" sz="1200" b="1" baseline="0" dirty="0" smtClean="0">
                          <a:solidFill>
                            <a:srgbClr val="FF33CC"/>
                          </a:solidFill>
                        </a:rPr>
                        <a:t> oder  </a:t>
                      </a:r>
                      <a:r>
                        <a:rPr lang="de-DE" sz="1200" b="1" dirty="0" smtClean="0">
                          <a:solidFill>
                            <a:srgbClr val="FF33CC"/>
                          </a:solidFill>
                        </a:rPr>
                        <a:t>Rückbau </a:t>
                      </a:r>
                      <a:r>
                        <a:rPr lang="de-DE" sz="1200" b="1" baseline="0" dirty="0" smtClean="0">
                          <a:solidFill>
                            <a:srgbClr val="FF33CC"/>
                          </a:solidFill>
                        </a:rPr>
                        <a:t>nach Ablauf d. </a:t>
                      </a:r>
                      <a:r>
                        <a:rPr lang="de-DE" sz="1200" b="1" baseline="0" dirty="0" err="1" smtClean="0">
                          <a:solidFill>
                            <a:srgbClr val="FF33CC"/>
                          </a:solidFill>
                        </a:rPr>
                        <a:t>wasserrechtl</a:t>
                      </a:r>
                      <a:r>
                        <a:rPr lang="de-DE" sz="1200" b="1" baseline="0" dirty="0" smtClean="0">
                          <a:solidFill>
                            <a:srgbClr val="FF33CC"/>
                          </a:solidFill>
                        </a:rPr>
                        <a:t>. Erlaubnis reduzieren </a:t>
                      </a:r>
                      <a:r>
                        <a:rPr lang="de-DE" sz="1200" b="1" baseline="0" dirty="0" smtClean="0">
                          <a:solidFill>
                            <a:schemeClr val="tx1"/>
                          </a:solidFill>
                        </a:rPr>
                        <a:t>(Variante 2)</a:t>
                      </a:r>
                      <a:endParaRPr lang="de-DE" sz="12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7" name="Tabel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5275957"/>
              </p:ext>
            </p:extLst>
          </p:nvPr>
        </p:nvGraphicFramePr>
        <p:xfrm>
          <a:off x="177807" y="3225021"/>
          <a:ext cx="3179857" cy="34570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79857"/>
              </a:tblGrid>
              <a:tr h="213848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Durchgängigkeit  </a:t>
                      </a:r>
                    </a:p>
                    <a:p>
                      <a:pPr marL="0" algn="l" defTabSz="914400" rtl="0" eaLnBrk="1" latinLnBrk="0" hangingPunct="1"/>
                      <a:endParaRPr lang="de-DE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  <a:tr h="1318547"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200" b="1" dirty="0" smtClean="0">
                          <a:solidFill>
                            <a:srgbClr val="FFFF00"/>
                          </a:solidFill>
                        </a:rPr>
                        <a:t>Überprüfung  Wasserrecht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200" b="1" baseline="0" dirty="0" smtClean="0">
                          <a:solidFill>
                            <a:srgbClr val="FF6600"/>
                          </a:solidFill>
                        </a:rPr>
                        <a:t>Sohlgleite abflachen (prüfen , ob Oberwasser geringfügig abgesenkt werden kann)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200" b="1" baseline="0" dirty="0" smtClean="0">
                          <a:solidFill>
                            <a:srgbClr val="FF6600"/>
                          </a:solidFill>
                        </a:rPr>
                        <a:t>Herstellung Fischotterdurchgängigkeit</a:t>
                      </a:r>
                      <a:endParaRPr lang="de-DE" sz="1200" b="1" dirty="0" smtClean="0">
                        <a:solidFill>
                          <a:srgbClr val="FF66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0" name="Textfeld 29"/>
          <p:cNvSpPr txBox="1">
            <a:spLocks noChangeArrowheads="1"/>
          </p:cNvSpPr>
          <p:nvPr/>
        </p:nvSpPr>
        <p:spPr bwMode="auto">
          <a:xfrm>
            <a:off x="6527259" y="6343501"/>
            <a:ext cx="2545607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sz="1600" b="1" dirty="0" err="1" smtClean="0"/>
              <a:t>Mechowbach</a:t>
            </a:r>
            <a:endParaRPr lang="de-DE" sz="1600" b="1" dirty="0" smtClean="0"/>
          </a:p>
        </p:txBody>
      </p:sp>
      <p:cxnSp>
        <p:nvCxnSpPr>
          <p:cNvPr id="31" name="Gerade Verbindung mit Pfeil 30"/>
          <p:cNvCxnSpPr/>
          <p:nvPr/>
        </p:nvCxnSpPr>
        <p:spPr>
          <a:xfrm>
            <a:off x="3213371" y="6131644"/>
            <a:ext cx="364787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471" y="3482199"/>
            <a:ext cx="2402726" cy="180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2602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2"/>
          <p:cNvSpPr>
            <a:spLocks noGrp="1"/>
          </p:cNvSpPr>
          <p:nvPr>
            <p:ph type="title" idx="4294967295"/>
          </p:nvPr>
        </p:nvSpPr>
        <p:spPr>
          <a:xfrm>
            <a:off x="1600200" y="58738"/>
            <a:ext cx="6945313" cy="561975"/>
          </a:xfrm>
        </p:spPr>
        <p:txBody>
          <a:bodyPr/>
          <a:lstStyle/>
          <a:p>
            <a:r>
              <a:rPr lang="de-DE" altLang="de-DE" sz="2000" b="1" smtClean="0">
                <a:solidFill>
                  <a:schemeClr val="bg1"/>
                </a:solidFill>
              </a:rPr>
              <a:t>Maßnahmenvorschläge für die Fließgewässergruppen</a:t>
            </a:r>
          </a:p>
        </p:txBody>
      </p:sp>
      <p:sp>
        <p:nvSpPr>
          <p:cNvPr id="25604" name="Rechteck 1"/>
          <p:cNvSpPr>
            <a:spLocks noChangeArrowheads="1"/>
          </p:cNvSpPr>
          <p:nvPr/>
        </p:nvSpPr>
        <p:spPr bwMode="auto">
          <a:xfrm>
            <a:off x="0" y="687388"/>
            <a:ext cx="9144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de-DE" altLang="de-DE" sz="1800" b="1"/>
              <a:t>(3) Natürliche und erheblich veränderte Fließgewässer (NWK und HMWB) mit Defiziten bzgl. der Gewässerstruktur, des Abflussverhaltens und/oder der ökologischen Durchgängigkeit 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8098" r="-1"/>
          <a:stretch/>
        </p:blipFill>
        <p:spPr bwMode="auto">
          <a:xfrm>
            <a:off x="380595" y="687388"/>
            <a:ext cx="8382810" cy="589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7832257"/>
              </p:ext>
            </p:extLst>
          </p:nvPr>
        </p:nvGraphicFramePr>
        <p:xfrm>
          <a:off x="721699" y="1532929"/>
          <a:ext cx="3413441" cy="3474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13441"/>
              </a:tblGrid>
              <a:tr h="282102"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bg1"/>
                          </a:solidFill>
                        </a:rPr>
                        <a:t>Strukturgüte</a:t>
                      </a:r>
                    </a:p>
                    <a:p>
                      <a:endParaRPr lang="de-DE" sz="1200" dirty="0" smtClean="0">
                        <a:solidFill>
                          <a:schemeClr val="bg1"/>
                        </a:solidFill>
                      </a:endParaRPr>
                    </a:p>
                    <a:p>
                      <a:endParaRPr lang="de-DE" sz="1200" dirty="0" smtClean="0">
                        <a:solidFill>
                          <a:schemeClr val="bg1"/>
                        </a:solidFill>
                      </a:endParaRPr>
                    </a:p>
                    <a:p>
                      <a:endParaRPr lang="de-DE" sz="1200" dirty="0" smtClean="0">
                        <a:solidFill>
                          <a:schemeClr val="bg1"/>
                        </a:solidFill>
                      </a:endParaRPr>
                    </a:p>
                    <a:p>
                      <a:endParaRPr lang="de-DE" sz="1200" dirty="0" smtClean="0">
                        <a:solidFill>
                          <a:schemeClr val="bg1"/>
                        </a:solidFill>
                      </a:endParaRPr>
                    </a:p>
                    <a:p>
                      <a:endParaRPr lang="de-DE" sz="1200" dirty="0" smtClean="0">
                        <a:solidFill>
                          <a:schemeClr val="bg1"/>
                        </a:solidFill>
                      </a:endParaRPr>
                    </a:p>
                    <a:p>
                      <a:endParaRPr lang="de-DE" sz="1200" dirty="0" smtClean="0">
                        <a:solidFill>
                          <a:schemeClr val="bg1"/>
                        </a:solidFill>
                      </a:endParaRPr>
                    </a:p>
                    <a:p>
                      <a:endParaRPr lang="de-DE" sz="1200" dirty="0" smtClean="0">
                        <a:solidFill>
                          <a:schemeClr val="bg1"/>
                        </a:solidFill>
                      </a:endParaRPr>
                    </a:p>
                    <a:p>
                      <a:endParaRPr lang="de-DE" sz="1200" dirty="0" smtClean="0">
                        <a:solidFill>
                          <a:schemeClr val="bg1"/>
                        </a:solidFill>
                      </a:endParaRPr>
                    </a:p>
                    <a:p>
                      <a:endParaRPr lang="de-DE" sz="1200" dirty="0" smtClean="0">
                        <a:solidFill>
                          <a:schemeClr val="bg1"/>
                        </a:solidFill>
                      </a:endParaRPr>
                    </a:p>
                    <a:p>
                      <a:endParaRPr lang="de-DE" sz="1200" dirty="0" smtClean="0">
                        <a:solidFill>
                          <a:schemeClr val="bg1"/>
                        </a:solidFill>
                      </a:endParaRPr>
                    </a:p>
                    <a:p>
                      <a:endParaRPr lang="de-DE" sz="1200" dirty="0" smtClean="0">
                        <a:solidFill>
                          <a:schemeClr val="bg1"/>
                        </a:solidFill>
                      </a:endParaRPr>
                    </a:p>
                    <a:p>
                      <a:endParaRPr lang="de-DE" sz="1200" dirty="0" smtClean="0">
                        <a:solidFill>
                          <a:schemeClr val="bg1"/>
                        </a:solidFill>
                      </a:endParaRPr>
                    </a:p>
                    <a:p>
                      <a:endParaRPr lang="de-DE" sz="1200" dirty="0" smtClean="0">
                        <a:solidFill>
                          <a:schemeClr val="bg1"/>
                        </a:solidFill>
                      </a:endParaRPr>
                    </a:p>
                    <a:p>
                      <a:endParaRPr lang="de-DE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00FF"/>
                    </a:solidFill>
                  </a:tcPr>
                </a:tc>
              </a:tr>
              <a:tr h="301558">
                <a:tc>
                  <a:txBody>
                    <a:bodyPr/>
                    <a:lstStyle/>
                    <a:p>
                      <a:r>
                        <a:rPr lang="de-DE" sz="1200" b="1" i="0" dirty="0" smtClean="0">
                          <a:solidFill>
                            <a:srgbClr val="C00000"/>
                          </a:solidFill>
                        </a:rPr>
                        <a:t>Beobachtende Gewässerunterhaltung</a:t>
                      </a:r>
                      <a:r>
                        <a:rPr lang="de-DE" sz="1200" b="1" i="0" baseline="0" dirty="0" smtClean="0">
                          <a:solidFill>
                            <a:srgbClr val="C00000"/>
                          </a:solidFill>
                        </a:rPr>
                        <a:t> an Gewässern 2.Ordnung, bedarfsweise Beräumen der Fahrrinne auf max. 2,5 m</a:t>
                      </a:r>
                      <a:endParaRPr lang="de-DE" sz="1200" b="1" i="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Textfeld 5"/>
          <p:cNvSpPr txBox="1">
            <a:spLocks noChangeArrowheads="1"/>
          </p:cNvSpPr>
          <p:nvPr/>
        </p:nvSpPr>
        <p:spPr bwMode="auto">
          <a:xfrm>
            <a:off x="6527259" y="6343501"/>
            <a:ext cx="2545607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sz="1600" b="1" dirty="0" err="1" smtClean="0"/>
              <a:t>Mechowbach</a:t>
            </a:r>
            <a:endParaRPr lang="de-DE" sz="1600" b="1" dirty="0" smtClean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3087" y="1838780"/>
            <a:ext cx="3089761" cy="2317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0961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2"/>
          <p:cNvSpPr>
            <a:spLocks noGrp="1"/>
          </p:cNvSpPr>
          <p:nvPr>
            <p:ph type="title" idx="4294967295"/>
          </p:nvPr>
        </p:nvSpPr>
        <p:spPr>
          <a:xfrm>
            <a:off x="1600200" y="58738"/>
            <a:ext cx="6945313" cy="561975"/>
          </a:xfrm>
        </p:spPr>
        <p:txBody>
          <a:bodyPr/>
          <a:lstStyle/>
          <a:p>
            <a:r>
              <a:rPr lang="de-DE" altLang="de-DE" sz="2000" b="1" smtClean="0">
                <a:solidFill>
                  <a:schemeClr val="bg1"/>
                </a:solidFill>
              </a:rPr>
              <a:t>Maßnahmenvorschläge für die Fließgewässergruppen</a:t>
            </a:r>
          </a:p>
        </p:txBody>
      </p:sp>
      <p:sp>
        <p:nvSpPr>
          <p:cNvPr id="25604" name="Rechteck 1"/>
          <p:cNvSpPr>
            <a:spLocks noChangeArrowheads="1"/>
          </p:cNvSpPr>
          <p:nvPr/>
        </p:nvSpPr>
        <p:spPr bwMode="auto">
          <a:xfrm>
            <a:off x="0" y="687388"/>
            <a:ext cx="9144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de-DE" altLang="de-DE" sz="1800" b="1"/>
              <a:t>(3) Natürliche und erheblich veränderte Fließgewässer (NWK und HMWB) mit Defiziten bzgl. der Gewässerstruktur, des Abflussverhaltens und/oder der ökologischen Durchgängigkeit 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82762" y="1770434"/>
            <a:ext cx="6591195" cy="4105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>
            <a:spLocks noChangeArrowheads="1"/>
          </p:cNvSpPr>
          <p:nvPr/>
        </p:nvSpPr>
        <p:spPr bwMode="auto">
          <a:xfrm>
            <a:off x="6196519" y="6343501"/>
            <a:ext cx="2876348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sz="1600" b="1" dirty="0" err="1" smtClean="0"/>
              <a:t>Knehdenfließ</a:t>
            </a:r>
            <a:r>
              <a:rPr lang="de-DE" sz="1600" b="1" dirty="0" smtClean="0"/>
              <a:t> (</a:t>
            </a:r>
            <a:r>
              <a:rPr lang="de-DE" sz="1600" b="1" dirty="0" err="1" smtClean="0"/>
              <a:t>Gleuenfließ</a:t>
            </a:r>
            <a:r>
              <a:rPr lang="de-DE" sz="1600" b="1" dirty="0" smtClean="0"/>
              <a:t>)</a:t>
            </a:r>
          </a:p>
        </p:txBody>
      </p:sp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3021142"/>
              </p:ext>
            </p:extLst>
          </p:nvPr>
        </p:nvGraphicFramePr>
        <p:xfrm>
          <a:off x="280253" y="1723063"/>
          <a:ext cx="3043363" cy="329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3363"/>
              </a:tblGrid>
              <a:tr h="0"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Fließgeschwindigkeit</a:t>
                      </a:r>
                    </a:p>
                    <a:p>
                      <a:endParaRPr lang="de-DE" sz="12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de-DE" sz="12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de-DE" sz="12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de-DE" sz="12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de-DE" sz="12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de-DE" sz="12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de-DE" sz="12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de-DE" sz="12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de-DE" sz="12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de-DE" sz="12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de-DE" sz="12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de-DE" sz="12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de-DE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  <a:tr h="306705">
                <a:tc>
                  <a:txBody>
                    <a:bodyPr/>
                    <a:lstStyle/>
                    <a:p>
                      <a:r>
                        <a:rPr lang="de-DE" sz="1200" b="1" dirty="0" smtClean="0">
                          <a:solidFill>
                            <a:srgbClr val="C00000"/>
                          </a:solidFill>
                        </a:rPr>
                        <a:t>Beobachtende Gewässerunterhaltung an Gewässern 2. Ordnung, bedarfsweise Beräumung der Fahrrinne bis max. 2,0 m</a:t>
                      </a:r>
                      <a:endParaRPr lang="de-DE" sz="12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cxnSp>
        <p:nvCxnSpPr>
          <p:cNvPr id="7" name="Gerade Verbindung mit Pfeil 6"/>
          <p:cNvCxnSpPr/>
          <p:nvPr/>
        </p:nvCxnSpPr>
        <p:spPr>
          <a:xfrm>
            <a:off x="3654356" y="3368983"/>
            <a:ext cx="755515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7803" y="2008863"/>
            <a:ext cx="2851693" cy="2139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0961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2"/>
          <p:cNvSpPr>
            <a:spLocks noGrp="1"/>
          </p:cNvSpPr>
          <p:nvPr>
            <p:ph type="title" idx="4294967295"/>
          </p:nvPr>
        </p:nvSpPr>
        <p:spPr>
          <a:xfrm>
            <a:off x="1600200" y="58738"/>
            <a:ext cx="6945313" cy="561975"/>
          </a:xfrm>
        </p:spPr>
        <p:txBody>
          <a:bodyPr/>
          <a:lstStyle/>
          <a:p>
            <a:r>
              <a:rPr lang="de-DE" altLang="de-DE" sz="2000" b="1" smtClean="0">
                <a:solidFill>
                  <a:schemeClr val="bg1"/>
                </a:solidFill>
              </a:rPr>
              <a:t>Maßnahmenvorschläge für die Fließgewässergruppen</a:t>
            </a:r>
          </a:p>
        </p:txBody>
      </p:sp>
      <p:sp>
        <p:nvSpPr>
          <p:cNvPr id="25604" name="Rechteck 1"/>
          <p:cNvSpPr>
            <a:spLocks noChangeArrowheads="1"/>
          </p:cNvSpPr>
          <p:nvPr/>
        </p:nvSpPr>
        <p:spPr bwMode="auto">
          <a:xfrm>
            <a:off x="0" y="687388"/>
            <a:ext cx="9144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de-DE" altLang="de-DE" sz="1800" b="1" dirty="0"/>
              <a:t>(3) Natürliche und erheblich veränderte Fließgewässer (NWK und HMWB) mit Defiziten bzgl. der Gewässerstruktur, des Abflussverhaltens und/oder der ökologischen Durchgängigkeit  </a:t>
            </a:r>
          </a:p>
        </p:txBody>
      </p:sp>
      <p:sp>
        <p:nvSpPr>
          <p:cNvPr id="4" name="Textfeld 3"/>
          <p:cNvSpPr txBox="1">
            <a:spLocks noChangeArrowheads="1"/>
          </p:cNvSpPr>
          <p:nvPr/>
        </p:nvSpPr>
        <p:spPr bwMode="auto">
          <a:xfrm>
            <a:off x="6196519" y="6343501"/>
            <a:ext cx="2876348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sz="1600" b="1" dirty="0" err="1" smtClean="0"/>
              <a:t>Knehdenfließ</a:t>
            </a:r>
            <a:endParaRPr lang="de-DE" sz="1600" b="1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9575" y="1437709"/>
            <a:ext cx="7768746" cy="4739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736011"/>
              </p:ext>
            </p:extLst>
          </p:nvPr>
        </p:nvGraphicFramePr>
        <p:xfrm>
          <a:off x="7200893" y="4457052"/>
          <a:ext cx="1871973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1973"/>
              </a:tblGrid>
              <a:tr h="356169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Durchgängigkeit</a:t>
                      </a:r>
                    </a:p>
                    <a:p>
                      <a:pPr marL="0" algn="l" defTabSz="914400" rtl="0" eaLnBrk="1" latinLnBrk="0" hangingPunct="1"/>
                      <a:endParaRPr lang="de-DE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  <a:tr h="246959"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200" b="1" baseline="0" dirty="0" smtClean="0">
                          <a:solidFill>
                            <a:srgbClr val="FF6600"/>
                          </a:solidFill>
                        </a:rPr>
                        <a:t>Sohlgleite abflachen </a:t>
                      </a:r>
                      <a:endParaRPr lang="de-DE" sz="1200" b="1" dirty="0" smtClean="0">
                        <a:solidFill>
                          <a:srgbClr val="FF66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1745383"/>
              </p:ext>
            </p:extLst>
          </p:nvPr>
        </p:nvGraphicFramePr>
        <p:xfrm>
          <a:off x="5415976" y="2923089"/>
          <a:ext cx="2218717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8717"/>
              </a:tblGrid>
              <a:tr h="26233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Durchgängigkeit</a:t>
                      </a:r>
                      <a:endParaRPr lang="de-DE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  <a:tr h="306705"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200" b="1" baseline="0" dirty="0" smtClean="0">
                          <a:solidFill>
                            <a:srgbClr val="FF6600"/>
                          </a:solidFill>
                        </a:rPr>
                        <a:t>Rohrdurchlass ökologisch durchgängig gestalten  (Fische, </a:t>
                      </a:r>
                      <a:r>
                        <a:rPr lang="de-DE" sz="1200" b="1" baseline="0" dirty="0" err="1" smtClean="0">
                          <a:solidFill>
                            <a:srgbClr val="FF6600"/>
                          </a:solidFill>
                        </a:rPr>
                        <a:t>Makrozoob</a:t>
                      </a:r>
                      <a:r>
                        <a:rPr lang="de-DE" sz="1200" b="1" baseline="0" dirty="0" smtClean="0">
                          <a:solidFill>
                            <a:srgbClr val="FF6600"/>
                          </a:solidFill>
                        </a:rPr>
                        <a:t>. </a:t>
                      </a:r>
                      <a:r>
                        <a:rPr lang="de-DE" sz="1200" b="1" baseline="0" dirty="0" err="1" smtClean="0">
                          <a:solidFill>
                            <a:srgbClr val="FF6600"/>
                          </a:solidFill>
                        </a:rPr>
                        <a:t>FiO</a:t>
                      </a:r>
                      <a:r>
                        <a:rPr lang="de-DE" sz="1200" b="1" baseline="0" dirty="0" smtClean="0">
                          <a:solidFill>
                            <a:srgbClr val="FF6600"/>
                          </a:solidFill>
                        </a:rPr>
                        <a:t>)</a:t>
                      </a:r>
                      <a:endParaRPr lang="de-DE" sz="1200" b="1" dirty="0" smtClean="0">
                        <a:solidFill>
                          <a:srgbClr val="FF66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4934510"/>
              </p:ext>
            </p:extLst>
          </p:nvPr>
        </p:nvGraphicFramePr>
        <p:xfrm>
          <a:off x="860087" y="1340429"/>
          <a:ext cx="2218717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8717"/>
              </a:tblGrid>
              <a:tr h="26233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Durchgängigkeit</a:t>
                      </a:r>
                      <a:endParaRPr lang="de-DE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  <a:tr h="306705"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200" b="1" baseline="0" dirty="0" smtClean="0">
                          <a:solidFill>
                            <a:srgbClr val="FF6600"/>
                          </a:solidFill>
                        </a:rPr>
                        <a:t>Rohrdurchlass ökologisch durchgängig gestalten  (Fische, Makrozoobenthos)</a:t>
                      </a:r>
                      <a:endParaRPr lang="de-DE" sz="1200" b="1" dirty="0" smtClean="0">
                        <a:solidFill>
                          <a:srgbClr val="FF66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Tabel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5930607"/>
              </p:ext>
            </p:extLst>
          </p:nvPr>
        </p:nvGraphicFramePr>
        <p:xfrm>
          <a:off x="1527254" y="4027067"/>
          <a:ext cx="3472773" cy="2788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72773"/>
              </a:tblGrid>
              <a:tr h="1459148"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Strukturgüte</a:t>
                      </a:r>
                    </a:p>
                    <a:p>
                      <a:endParaRPr lang="de-DE" sz="11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de-DE" sz="11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de-DE" sz="11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de-DE" sz="11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de-DE" sz="11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de-DE" sz="11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de-DE" sz="11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de-DE" sz="11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de-DE" sz="110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306705"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200" b="1" dirty="0" smtClean="0">
                          <a:solidFill>
                            <a:srgbClr val="00B050"/>
                          </a:solidFill>
                        </a:rPr>
                        <a:t>Gewässerrandstreifen von  5-10m Breite anlegen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200" b="1" dirty="0" smtClean="0">
                          <a:solidFill>
                            <a:srgbClr val="00B050"/>
                          </a:solidFill>
                        </a:rPr>
                        <a:t>Böschung punktuell abflachen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200" b="1" dirty="0" smtClean="0">
                          <a:solidFill>
                            <a:srgbClr val="00B050"/>
                          </a:solidFill>
                        </a:rPr>
                        <a:t>Truppweise</a:t>
                      </a:r>
                      <a:r>
                        <a:rPr lang="de-DE" sz="1200" b="1" baseline="0" dirty="0" smtClean="0">
                          <a:solidFill>
                            <a:srgbClr val="00B050"/>
                          </a:solidFill>
                        </a:rPr>
                        <a:t> Gehölzpflanzung Gewässerunterhaltung  uh </a:t>
                      </a:r>
                      <a:r>
                        <a:rPr lang="de-DE" sz="1200" b="1" baseline="0" dirty="0" err="1" smtClean="0">
                          <a:solidFill>
                            <a:srgbClr val="00B050"/>
                          </a:solidFill>
                        </a:rPr>
                        <a:t>Fienensee</a:t>
                      </a:r>
                      <a:r>
                        <a:rPr lang="de-DE" sz="1200" b="1" baseline="0" dirty="0" smtClean="0">
                          <a:solidFill>
                            <a:srgbClr val="00B050"/>
                          </a:solidFill>
                        </a:rPr>
                        <a:t> einstellen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200" b="1" baseline="0" dirty="0" smtClean="0">
                          <a:solidFill>
                            <a:srgbClr val="C00000"/>
                          </a:solidFill>
                        </a:rPr>
                        <a:t>Gewässerunterhaltung optimieren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cxnSp>
        <p:nvCxnSpPr>
          <p:cNvPr id="12" name="Gerade Verbindung mit Pfeil 11"/>
          <p:cNvCxnSpPr/>
          <p:nvPr/>
        </p:nvCxnSpPr>
        <p:spPr>
          <a:xfrm>
            <a:off x="4118043" y="2577830"/>
            <a:ext cx="0" cy="62439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/>
          <p:cNvCxnSpPr/>
          <p:nvPr/>
        </p:nvCxnSpPr>
        <p:spPr>
          <a:xfrm>
            <a:off x="1955260" y="2265630"/>
            <a:ext cx="0" cy="62439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/>
          <p:cNvCxnSpPr/>
          <p:nvPr/>
        </p:nvCxnSpPr>
        <p:spPr>
          <a:xfrm flipH="1">
            <a:off x="6815844" y="5504441"/>
            <a:ext cx="403717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/>
          <p:cNvCxnSpPr/>
          <p:nvPr/>
        </p:nvCxnSpPr>
        <p:spPr>
          <a:xfrm flipH="1">
            <a:off x="3932614" y="3049549"/>
            <a:ext cx="1339777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/>
          <p:cNvCxnSpPr/>
          <p:nvPr/>
        </p:nvCxnSpPr>
        <p:spPr>
          <a:xfrm flipV="1">
            <a:off x="3592750" y="3325446"/>
            <a:ext cx="0" cy="60452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10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5471" y="4706667"/>
            <a:ext cx="1663431" cy="1247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8377" y="4074168"/>
            <a:ext cx="2206981" cy="165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0961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2"/>
          <p:cNvSpPr>
            <a:spLocks noGrp="1"/>
          </p:cNvSpPr>
          <p:nvPr>
            <p:ph type="title" idx="4294967295"/>
          </p:nvPr>
        </p:nvSpPr>
        <p:spPr>
          <a:xfrm>
            <a:off x="1600200" y="58738"/>
            <a:ext cx="6945313" cy="561975"/>
          </a:xfrm>
        </p:spPr>
        <p:txBody>
          <a:bodyPr/>
          <a:lstStyle/>
          <a:p>
            <a:r>
              <a:rPr lang="de-DE" altLang="de-DE" sz="2000" b="1" smtClean="0">
                <a:solidFill>
                  <a:schemeClr val="bg1"/>
                </a:solidFill>
              </a:rPr>
              <a:t>Maßnahmenvorschläge für die Fließgewässergruppen</a:t>
            </a:r>
          </a:p>
        </p:txBody>
      </p:sp>
      <p:sp>
        <p:nvSpPr>
          <p:cNvPr id="25604" name="Rechteck 1"/>
          <p:cNvSpPr>
            <a:spLocks noChangeArrowheads="1"/>
          </p:cNvSpPr>
          <p:nvPr/>
        </p:nvSpPr>
        <p:spPr bwMode="auto">
          <a:xfrm>
            <a:off x="0" y="687388"/>
            <a:ext cx="9144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de-DE" altLang="de-DE" sz="1800" b="1"/>
              <a:t>(3) Natürliche und erheblich veränderte Fließgewässer (NWK und HMWB) mit Defiziten bzgl. der Gewässerstruktur, des Abflussverhaltens und/oder der ökologischen Durchgängigkeit 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44492" y="1529597"/>
            <a:ext cx="7399118" cy="4883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6191328"/>
              </p:ext>
            </p:extLst>
          </p:nvPr>
        </p:nvGraphicFramePr>
        <p:xfrm>
          <a:off x="107015" y="3317339"/>
          <a:ext cx="4046695" cy="3276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46695"/>
              </a:tblGrid>
              <a:tr h="282103"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Strukturgüte/ </a:t>
                      </a:r>
                    </a:p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Fließgeschwindigkeit</a:t>
                      </a:r>
                    </a:p>
                    <a:p>
                      <a:endParaRPr lang="de-DE" sz="12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de-DE" sz="12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de-DE" sz="12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de-DE" sz="12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de-DE" sz="12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de-DE" sz="110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9900"/>
                    </a:solidFill>
                  </a:tcPr>
                </a:tc>
              </a:tr>
              <a:tr h="110808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de-DE" sz="1200" b="1" dirty="0" smtClean="0">
                          <a:solidFill>
                            <a:schemeClr val="tx1"/>
                          </a:solidFill>
                        </a:rPr>
                        <a:t>Variante 1: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200" b="1" baseline="0" dirty="0" smtClean="0">
                          <a:solidFill>
                            <a:srgbClr val="00B050"/>
                          </a:solidFill>
                        </a:rPr>
                        <a:t>Gewässerentwicklungskorridor 30m beidseitig anlegen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200" b="1" dirty="0" smtClean="0">
                          <a:solidFill>
                            <a:srgbClr val="00B050"/>
                          </a:solidFill>
                        </a:rPr>
                        <a:t>Anlegen</a:t>
                      </a:r>
                      <a:r>
                        <a:rPr lang="de-DE" sz="1200" b="1" baseline="0" dirty="0" smtClean="0">
                          <a:solidFill>
                            <a:srgbClr val="00B050"/>
                          </a:solidFill>
                        </a:rPr>
                        <a:t> einer Sekundäraue in 2 Phasen</a:t>
                      </a:r>
                      <a:endParaRPr lang="de-DE" sz="1200" b="1" baseline="0" dirty="0" smtClean="0">
                        <a:solidFill>
                          <a:srgbClr val="C00000"/>
                        </a:solidFill>
                      </a:endParaRP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200" b="1" baseline="0" dirty="0" smtClean="0">
                          <a:solidFill>
                            <a:srgbClr val="00B050"/>
                          </a:solidFill>
                        </a:rPr>
                        <a:t>Gewässerunterhaltung einstellen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200" b="1" baseline="0" dirty="0" smtClean="0">
                          <a:solidFill>
                            <a:srgbClr val="FFFF00"/>
                          </a:solidFill>
                        </a:rPr>
                        <a:t>Machbarkeitsstudie zur Umgestaltung des </a:t>
                      </a:r>
                      <a:r>
                        <a:rPr lang="de-DE" sz="1200" b="1" baseline="0" dirty="0" err="1" smtClean="0">
                          <a:solidFill>
                            <a:srgbClr val="FFFF00"/>
                          </a:solidFill>
                        </a:rPr>
                        <a:t>Trebehnseegrabens</a:t>
                      </a:r>
                      <a:endParaRPr lang="de-DE" sz="1200" b="1" baseline="0" dirty="0" smtClean="0">
                        <a:solidFill>
                          <a:srgbClr val="FFFF00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de-DE" sz="1200" b="1" baseline="0" dirty="0" smtClean="0">
                          <a:solidFill>
                            <a:schemeClr val="tx1"/>
                          </a:solidFill>
                        </a:rPr>
                        <a:t>Variante 2: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200" b="1" dirty="0" smtClean="0">
                          <a:solidFill>
                            <a:srgbClr val="00B050"/>
                          </a:solidFill>
                        </a:rPr>
                        <a:t>Gewässerrandstreifen von  10m Breite beidseitig</a:t>
                      </a:r>
                      <a:r>
                        <a:rPr lang="de-DE" sz="1200" b="1" baseline="0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de-DE" sz="1200" b="1" dirty="0" smtClean="0">
                          <a:solidFill>
                            <a:srgbClr val="00B050"/>
                          </a:solidFill>
                        </a:rPr>
                        <a:t>anlegen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200" b="1" baseline="0" dirty="0" smtClean="0">
                          <a:solidFill>
                            <a:srgbClr val="C00000"/>
                          </a:solidFill>
                        </a:rPr>
                        <a:t>Gewässerunterhaltung optimieren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688748"/>
              </p:ext>
            </p:extLst>
          </p:nvPr>
        </p:nvGraphicFramePr>
        <p:xfrm>
          <a:off x="6682091" y="5481463"/>
          <a:ext cx="2218717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8717"/>
              </a:tblGrid>
              <a:tr h="26233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Durchgängigkeit</a:t>
                      </a:r>
                      <a:endParaRPr lang="de-DE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  <a:tr h="306705"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200" b="1" baseline="0" dirty="0" smtClean="0">
                          <a:solidFill>
                            <a:srgbClr val="FF6600"/>
                          </a:solidFill>
                        </a:rPr>
                        <a:t>Stauwehr durch Sohlgleite ersetzen</a:t>
                      </a:r>
                      <a:endParaRPr lang="de-DE" sz="1200" b="1" dirty="0" smtClean="0">
                        <a:solidFill>
                          <a:srgbClr val="FF66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1559244"/>
              </p:ext>
            </p:extLst>
          </p:nvPr>
        </p:nvGraphicFramePr>
        <p:xfrm>
          <a:off x="5262664" y="1343052"/>
          <a:ext cx="3443592" cy="2179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43592"/>
              </a:tblGrid>
              <a:tr h="398186"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Strukturgüte</a:t>
                      </a:r>
                    </a:p>
                    <a:p>
                      <a:endParaRPr lang="de-DE" sz="12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de-DE" sz="12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de-DE" sz="12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de-DE" sz="12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de-DE" sz="12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de-DE" sz="12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de-DE" sz="12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de-DE" sz="110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358668"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200" b="1" dirty="0" err="1" smtClean="0">
                          <a:solidFill>
                            <a:srgbClr val="00B050"/>
                          </a:solidFill>
                        </a:rPr>
                        <a:t>Sohlaufhöhung</a:t>
                      </a:r>
                      <a:r>
                        <a:rPr lang="de-DE" sz="1200" b="1" dirty="0" smtClean="0">
                          <a:solidFill>
                            <a:srgbClr val="00B050"/>
                          </a:solidFill>
                        </a:rPr>
                        <a:t> durch Einschieben der </a:t>
                      </a:r>
                      <a:r>
                        <a:rPr lang="de-DE" sz="1200" b="1" dirty="0" err="1" smtClean="0">
                          <a:solidFill>
                            <a:srgbClr val="00B050"/>
                          </a:solidFill>
                        </a:rPr>
                        <a:t>Verwallung</a:t>
                      </a:r>
                      <a:r>
                        <a:rPr lang="de-DE" sz="1200" b="1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Textfeld 8"/>
          <p:cNvSpPr txBox="1">
            <a:spLocks noChangeArrowheads="1"/>
          </p:cNvSpPr>
          <p:nvPr/>
        </p:nvSpPr>
        <p:spPr bwMode="auto">
          <a:xfrm>
            <a:off x="6442749" y="6387826"/>
            <a:ext cx="2458059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sz="1600" b="1" dirty="0" err="1" smtClean="0"/>
              <a:t>Trebehnseegraben</a:t>
            </a:r>
            <a:endParaRPr lang="de-DE" sz="1600" b="1" dirty="0" smtClean="0"/>
          </a:p>
        </p:txBody>
      </p:sp>
      <p:cxnSp>
        <p:nvCxnSpPr>
          <p:cNvPr id="11" name="Gerade Verbindung mit Pfeil 10"/>
          <p:cNvCxnSpPr/>
          <p:nvPr/>
        </p:nvCxnSpPr>
        <p:spPr>
          <a:xfrm flipH="1">
            <a:off x="5985755" y="5679539"/>
            <a:ext cx="580415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81988" y="1439998"/>
            <a:ext cx="2061622" cy="1546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17266" y="3371765"/>
            <a:ext cx="2001424" cy="1394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Gerade Verbindung mit Pfeil 12"/>
          <p:cNvCxnSpPr>
            <a:stCxn id="8" idx="1"/>
          </p:cNvCxnSpPr>
          <p:nvPr/>
        </p:nvCxnSpPr>
        <p:spPr>
          <a:xfrm flipH="1">
            <a:off x="4066359" y="2432712"/>
            <a:ext cx="1196305" cy="55367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0961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2"/>
          <p:cNvSpPr>
            <a:spLocks noGrp="1"/>
          </p:cNvSpPr>
          <p:nvPr>
            <p:ph type="title" idx="4294967295"/>
          </p:nvPr>
        </p:nvSpPr>
        <p:spPr>
          <a:xfrm>
            <a:off x="1600200" y="58738"/>
            <a:ext cx="6945313" cy="561975"/>
          </a:xfrm>
        </p:spPr>
        <p:txBody>
          <a:bodyPr/>
          <a:lstStyle/>
          <a:p>
            <a:r>
              <a:rPr lang="de-DE" altLang="de-DE" sz="2000" b="1" smtClean="0">
                <a:solidFill>
                  <a:schemeClr val="bg1"/>
                </a:solidFill>
              </a:rPr>
              <a:t>Maßnahmenvorschläge für die Fließgewässergruppen</a:t>
            </a:r>
          </a:p>
        </p:txBody>
      </p:sp>
      <p:sp>
        <p:nvSpPr>
          <p:cNvPr id="25604" name="Rechteck 1"/>
          <p:cNvSpPr>
            <a:spLocks noChangeArrowheads="1"/>
          </p:cNvSpPr>
          <p:nvPr/>
        </p:nvSpPr>
        <p:spPr bwMode="auto">
          <a:xfrm>
            <a:off x="0" y="687388"/>
            <a:ext cx="9144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de-DE" altLang="de-DE" sz="1800" b="1"/>
              <a:t>(3) Natürliche und erheblich veränderte Fließgewässer (NWK und HMWB) mit Defiziten bzgl. der Gewässerstruktur, des Abflussverhaltens und/oder der ökologischen Durchgängigkeit 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7275" y="2816968"/>
            <a:ext cx="6232999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57543" y="1333500"/>
            <a:ext cx="3321087" cy="2966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>
            <a:spLocks noChangeArrowheads="1"/>
          </p:cNvSpPr>
          <p:nvPr/>
        </p:nvSpPr>
        <p:spPr bwMode="auto">
          <a:xfrm>
            <a:off x="7415516" y="6204344"/>
            <a:ext cx="1563114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sz="1600" b="1" dirty="0" err="1" smtClean="0"/>
              <a:t>Trebow</a:t>
            </a:r>
            <a:r>
              <a:rPr lang="de-DE" sz="1600" b="1" dirty="0" smtClean="0"/>
              <a:t>-seegraben</a:t>
            </a:r>
          </a:p>
        </p:txBody>
      </p:sp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6293180"/>
              </p:ext>
            </p:extLst>
          </p:nvPr>
        </p:nvGraphicFramePr>
        <p:xfrm>
          <a:off x="2752735" y="1420888"/>
          <a:ext cx="3933206" cy="8553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33206"/>
              </a:tblGrid>
              <a:tr h="398186"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Strukturgüte/ Fließgeschwindigkeit</a:t>
                      </a:r>
                      <a:endParaRPr lang="de-DE" sz="110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358668"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200" b="1" dirty="0" smtClean="0">
                          <a:solidFill>
                            <a:srgbClr val="C00000"/>
                          </a:solidFill>
                        </a:rPr>
                        <a:t>Fortgeschrittenen</a:t>
                      </a:r>
                      <a:r>
                        <a:rPr lang="de-DE" sz="1200" b="1" baseline="0" dirty="0" smtClean="0">
                          <a:solidFill>
                            <a:srgbClr val="C00000"/>
                          </a:solidFill>
                        </a:rPr>
                        <a:t> Sohl- und Uferstrukturierung belassen,  Totholz bedarfsweise teilweise entnehmen</a:t>
                      </a:r>
                      <a:endParaRPr lang="de-DE" sz="1200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Tabel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1642875"/>
              </p:ext>
            </p:extLst>
          </p:nvPr>
        </p:nvGraphicFramePr>
        <p:xfrm>
          <a:off x="3955810" y="4716780"/>
          <a:ext cx="3311457" cy="19863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11457"/>
              </a:tblGrid>
              <a:tr h="129115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Durchgängigkeit</a:t>
                      </a:r>
                    </a:p>
                    <a:p>
                      <a:pPr marL="0" algn="l" defTabSz="914400" rtl="0" eaLnBrk="1" latinLnBrk="0" hangingPunct="1"/>
                      <a:endParaRPr lang="de-DE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  <a:tr h="695236"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200" b="1" baseline="0" dirty="0" smtClean="0">
                          <a:solidFill>
                            <a:srgbClr val="FF6600"/>
                          </a:solidFill>
                        </a:rPr>
                        <a:t>Fischaufstiegshilfe am Mühlenstau Klosterwalde anlegen (Denkmalschutz!)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200" b="1" baseline="0" dirty="0" smtClean="0">
                          <a:solidFill>
                            <a:srgbClr val="FF6600"/>
                          </a:solidFill>
                        </a:rPr>
                        <a:t>Wehr uh. Kl. </a:t>
                      </a:r>
                      <a:r>
                        <a:rPr lang="de-DE" sz="1200" b="1" baseline="0" dirty="0" err="1" smtClean="0">
                          <a:solidFill>
                            <a:srgbClr val="FF6600"/>
                          </a:solidFill>
                        </a:rPr>
                        <a:t>Dolgensee</a:t>
                      </a:r>
                      <a:r>
                        <a:rPr lang="de-DE" sz="1200" b="1" baseline="0" dirty="0" smtClean="0">
                          <a:solidFill>
                            <a:srgbClr val="FF6600"/>
                          </a:solidFill>
                        </a:rPr>
                        <a:t> in Sohlgleite umbauen</a:t>
                      </a:r>
                      <a:endParaRPr lang="de-DE" sz="1200" b="1" dirty="0" smtClean="0">
                        <a:solidFill>
                          <a:srgbClr val="FF66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Tabel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6093100"/>
              </p:ext>
            </p:extLst>
          </p:nvPr>
        </p:nvGraphicFramePr>
        <p:xfrm>
          <a:off x="457200" y="2382628"/>
          <a:ext cx="3360095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0095"/>
              </a:tblGrid>
              <a:tr h="26233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Durchgängigkeit</a:t>
                      </a:r>
                    </a:p>
                    <a:p>
                      <a:pPr marL="0" algn="l" defTabSz="914400" rtl="0" eaLnBrk="1" latinLnBrk="0" hangingPunct="1"/>
                      <a:endParaRPr lang="de-DE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  <a:tr h="306705"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200" b="1" baseline="0" dirty="0" smtClean="0">
                          <a:solidFill>
                            <a:srgbClr val="FF6600"/>
                          </a:solidFill>
                        </a:rPr>
                        <a:t>Wehr  und Rohrdurchlass uh. Mittleren </a:t>
                      </a:r>
                      <a:r>
                        <a:rPr lang="de-DE" sz="1200" b="1" baseline="0" dirty="0" err="1" smtClean="0">
                          <a:solidFill>
                            <a:srgbClr val="FF6600"/>
                          </a:solidFill>
                        </a:rPr>
                        <a:t>Dolgensee</a:t>
                      </a:r>
                      <a:r>
                        <a:rPr lang="de-DE" sz="1200" b="1" baseline="0" dirty="0" smtClean="0">
                          <a:solidFill>
                            <a:srgbClr val="FF6600"/>
                          </a:solidFill>
                        </a:rPr>
                        <a:t> durch ökologisch durchgängiges Bauwerk ersetzen </a:t>
                      </a:r>
                      <a:endParaRPr lang="de-DE" sz="1200" b="1" dirty="0" smtClean="0">
                        <a:solidFill>
                          <a:srgbClr val="FF66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Tabel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0286547"/>
              </p:ext>
            </p:extLst>
          </p:nvPr>
        </p:nvGraphicFramePr>
        <p:xfrm>
          <a:off x="6759913" y="3459156"/>
          <a:ext cx="2218717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8717"/>
              </a:tblGrid>
              <a:tr h="26233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Durchgängigkeit</a:t>
                      </a:r>
                      <a:endParaRPr lang="de-DE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  <a:tr h="306705"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200" b="1" baseline="0" dirty="0" smtClean="0">
                          <a:solidFill>
                            <a:srgbClr val="FF6600"/>
                          </a:solidFill>
                        </a:rPr>
                        <a:t>Rohrdurchlass uh. Großen </a:t>
                      </a:r>
                      <a:r>
                        <a:rPr lang="de-DE" sz="1200" b="1" baseline="0" dirty="0" err="1" smtClean="0">
                          <a:solidFill>
                            <a:srgbClr val="FF6600"/>
                          </a:solidFill>
                        </a:rPr>
                        <a:t>Dolgensee</a:t>
                      </a:r>
                      <a:r>
                        <a:rPr lang="de-DE" sz="1200" b="1" baseline="0" dirty="0" smtClean="0">
                          <a:solidFill>
                            <a:srgbClr val="FF6600"/>
                          </a:solidFill>
                        </a:rPr>
                        <a:t> durch ökologisch durchgängiges Bauwerk ersetzen </a:t>
                      </a:r>
                      <a:endParaRPr lang="de-DE" sz="1200" b="1" dirty="0" smtClean="0">
                        <a:solidFill>
                          <a:srgbClr val="FF66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4927" y="4757752"/>
            <a:ext cx="1578920" cy="1184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Gerade Verbindung mit Pfeil 12"/>
          <p:cNvCxnSpPr/>
          <p:nvPr/>
        </p:nvCxnSpPr>
        <p:spPr>
          <a:xfrm flipH="1">
            <a:off x="2999364" y="5399950"/>
            <a:ext cx="956446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/>
          <p:cNvCxnSpPr/>
          <p:nvPr/>
        </p:nvCxnSpPr>
        <p:spPr>
          <a:xfrm flipV="1">
            <a:off x="6974627" y="3266348"/>
            <a:ext cx="1" cy="25506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/>
          <p:cNvCxnSpPr/>
          <p:nvPr/>
        </p:nvCxnSpPr>
        <p:spPr>
          <a:xfrm>
            <a:off x="3813243" y="4300436"/>
            <a:ext cx="457200" cy="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8997" y="2490281"/>
            <a:ext cx="2023125" cy="1517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0961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8238" y="1089025"/>
            <a:ext cx="6962775" cy="563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1339850" y="1300163"/>
            <a:ext cx="3317875" cy="954107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de-DE" sz="1400" b="1" dirty="0" err="1">
                <a:cs typeface="+mn-cs"/>
              </a:rPr>
              <a:t>Düsterbeek</a:t>
            </a:r>
            <a:r>
              <a:rPr lang="de-DE" sz="1400" b="1" dirty="0">
                <a:cs typeface="+mn-cs"/>
              </a:rPr>
              <a:t>: </a:t>
            </a:r>
            <a:endParaRPr lang="de-DE" sz="1400" b="1" dirty="0" smtClean="0">
              <a:cs typeface="+mn-cs"/>
            </a:endParaRPr>
          </a:p>
          <a:p>
            <a:pPr>
              <a:defRPr/>
            </a:pPr>
            <a:r>
              <a:rPr lang="de-DE" sz="1400" b="1" dirty="0" smtClean="0">
                <a:solidFill>
                  <a:srgbClr val="CC00CC"/>
                </a:solidFill>
                <a:cs typeface="+mn-cs"/>
              </a:rPr>
              <a:t>Kläranlage </a:t>
            </a:r>
            <a:r>
              <a:rPr lang="de-DE" sz="1400" b="1" dirty="0" err="1">
                <a:solidFill>
                  <a:srgbClr val="CC00CC"/>
                </a:solidFill>
                <a:cs typeface="+mn-cs"/>
              </a:rPr>
              <a:t>Funkenhagen</a:t>
            </a:r>
            <a:r>
              <a:rPr lang="de-DE" sz="1400" b="1" dirty="0">
                <a:solidFill>
                  <a:schemeClr val="accent6">
                    <a:lumMod val="50000"/>
                  </a:schemeClr>
                </a:solidFill>
                <a:cs typeface="+mn-cs"/>
              </a:rPr>
              <a:t>, </a:t>
            </a:r>
            <a:endParaRPr lang="de-DE" sz="1400" b="1" dirty="0" smtClean="0">
              <a:solidFill>
                <a:schemeClr val="accent6">
                  <a:lumMod val="50000"/>
                </a:schemeClr>
              </a:solidFill>
              <a:cs typeface="+mn-cs"/>
            </a:endParaRPr>
          </a:p>
          <a:p>
            <a:pPr>
              <a:defRPr/>
            </a:pPr>
            <a:r>
              <a:rPr lang="de-DE" sz="1400" b="1" dirty="0" smtClean="0">
                <a:solidFill>
                  <a:schemeClr val="accent6">
                    <a:lumMod val="50000"/>
                  </a:schemeClr>
                </a:solidFill>
                <a:cs typeface="+mn-cs"/>
              </a:rPr>
              <a:t>Ackerlandschaft </a:t>
            </a:r>
            <a:r>
              <a:rPr lang="de-DE" sz="1400" b="1" dirty="0">
                <a:solidFill>
                  <a:schemeClr val="accent6">
                    <a:lumMod val="50000"/>
                  </a:schemeClr>
                </a:solidFill>
                <a:cs typeface="+mn-cs"/>
              </a:rPr>
              <a:t>ö. </a:t>
            </a:r>
            <a:r>
              <a:rPr lang="de-DE" sz="1400" b="1" dirty="0" smtClean="0">
                <a:solidFill>
                  <a:schemeClr val="accent6">
                    <a:lumMod val="50000"/>
                  </a:schemeClr>
                </a:solidFill>
                <a:cs typeface="+mn-cs"/>
              </a:rPr>
              <a:t>Wolfsbruch</a:t>
            </a:r>
          </a:p>
          <a:p>
            <a:pPr>
              <a:defRPr/>
            </a:pPr>
            <a:r>
              <a:rPr lang="de-DE" sz="1400" b="1" dirty="0" smtClean="0">
                <a:solidFill>
                  <a:srgbClr val="0000FF"/>
                </a:solidFill>
              </a:rPr>
              <a:t>0,31mg P/l, 8,0mg </a:t>
            </a:r>
            <a:r>
              <a:rPr lang="de-DE" sz="1400" b="1" dirty="0">
                <a:solidFill>
                  <a:srgbClr val="0000FF"/>
                </a:solidFill>
              </a:rPr>
              <a:t>N/l</a:t>
            </a:r>
            <a:r>
              <a:rPr lang="de-DE" sz="1400" b="1" dirty="0" smtClean="0">
                <a:solidFill>
                  <a:srgbClr val="0000FF"/>
                </a:solidFill>
              </a:rPr>
              <a:t> oh </a:t>
            </a:r>
            <a:r>
              <a:rPr lang="de-DE" sz="1400" b="1" dirty="0" err="1" smtClean="0">
                <a:solidFill>
                  <a:srgbClr val="0000FF"/>
                </a:solidFill>
              </a:rPr>
              <a:t>Ziestsee</a:t>
            </a:r>
            <a:endParaRPr lang="de-DE" sz="1400" b="1" dirty="0" smtClean="0">
              <a:solidFill>
                <a:srgbClr val="0000FF"/>
              </a:solidFill>
            </a:endParaRPr>
          </a:p>
        </p:txBody>
      </p:sp>
      <p:sp>
        <p:nvSpPr>
          <p:cNvPr id="39940" name="Textfeld 6"/>
          <p:cNvSpPr txBox="1">
            <a:spLocks noChangeArrowheads="1"/>
          </p:cNvSpPr>
          <p:nvPr/>
        </p:nvSpPr>
        <p:spPr bwMode="auto">
          <a:xfrm>
            <a:off x="5719762" y="1448584"/>
            <a:ext cx="2955925" cy="73866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400" b="1" dirty="0" err="1"/>
              <a:t>Lychener</a:t>
            </a:r>
            <a:r>
              <a:rPr lang="de-DE" altLang="de-DE" sz="1400" b="1" dirty="0"/>
              <a:t> Gewässer (</a:t>
            </a:r>
            <a:r>
              <a:rPr lang="de-DE" altLang="de-DE" sz="1400" b="1" dirty="0" err="1"/>
              <a:t>Beetgraben</a:t>
            </a:r>
            <a:r>
              <a:rPr lang="de-DE" altLang="de-DE" sz="1400" b="1" dirty="0"/>
              <a:t>):</a:t>
            </a:r>
            <a:r>
              <a:rPr lang="de-DE" altLang="de-DE" sz="1400" b="1" dirty="0">
                <a:solidFill>
                  <a:srgbClr val="FF0000"/>
                </a:solidFill>
              </a:rPr>
              <a:t> </a:t>
            </a:r>
            <a:r>
              <a:rPr lang="de-DE" altLang="de-DE" sz="1400" b="1" dirty="0">
                <a:solidFill>
                  <a:srgbClr val="CC00CC"/>
                </a:solidFill>
              </a:rPr>
              <a:t>Kläranlage </a:t>
            </a:r>
            <a:r>
              <a:rPr lang="de-DE" altLang="de-DE" sz="1400" b="1" dirty="0" err="1" smtClean="0">
                <a:solidFill>
                  <a:srgbClr val="CC00CC"/>
                </a:solidFill>
              </a:rPr>
              <a:t>Jakobshagen</a:t>
            </a:r>
            <a:endParaRPr lang="de-DE" altLang="de-DE" sz="1400" b="1" dirty="0" smtClean="0">
              <a:solidFill>
                <a:srgbClr val="CC00CC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400" b="1" dirty="0" smtClean="0">
                <a:solidFill>
                  <a:srgbClr val="0000FF"/>
                </a:solidFill>
              </a:rPr>
              <a:t>0,23mg P/l, 1,8mgN/l </a:t>
            </a:r>
            <a:endParaRPr lang="de-DE" altLang="de-DE" sz="1400" b="1" dirty="0">
              <a:solidFill>
                <a:srgbClr val="0000FF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7154863" y="2574925"/>
            <a:ext cx="1885950" cy="116955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1400" b="1" dirty="0" err="1">
                <a:cs typeface="+mn-cs"/>
              </a:rPr>
              <a:t>Trebowseegraben</a:t>
            </a:r>
            <a:r>
              <a:rPr lang="de-DE" sz="1400" b="1" dirty="0">
                <a:cs typeface="+mn-cs"/>
              </a:rPr>
              <a:t>: </a:t>
            </a:r>
            <a:r>
              <a:rPr lang="de-DE" sz="1400" b="1" dirty="0">
                <a:solidFill>
                  <a:srgbClr val="CC00CC"/>
                </a:solidFill>
                <a:cs typeface="+mn-cs"/>
              </a:rPr>
              <a:t>Kläranlage Herzfelde, </a:t>
            </a:r>
            <a:r>
              <a:rPr lang="de-DE" sz="1400" b="1" dirty="0">
                <a:solidFill>
                  <a:schemeClr val="accent6">
                    <a:lumMod val="50000"/>
                  </a:schemeClr>
                </a:solidFill>
                <a:cs typeface="+mn-cs"/>
              </a:rPr>
              <a:t>Ackerflächen um </a:t>
            </a:r>
            <a:r>
              <a:rPr lang="de-DE" sz="1400" b="1" dirty="0" err="1" smtClean="0">
                <a:solidFill>
                  <a:schemeClr val="accent6">
                    <a:lumMod val="50000"/>
                  </a:schemeClr>
                </a:solidFill>
                <a:cs typeface="+mn-cs"/>
              </a:rPr>
              <a:t>Trebowsee</a:t>
            </a:r>
            <a:endParaRPr lang="de-DE" sz="1400" b="1" dirty="0" smtClean="0">
              <a:solidFill>
                <a:schemeClr val="accent6">
                  <a:lumMod val="50000"/>
                </a:schemeClr>
              </a:solidFill>
              <a:cs typeface="+mn-cs"/>
            </a:endParaRPr>
          </a:p>
          <a:p>
            <a:pPr>
              <a:defRPr/>
            </a:pPr>
            <a:r>
              <a:rPr lang="de-DE" sz="1400" b="1" dirty="0" smtClean="0">
                <a:solidFill>
                  <a:srgbClr val="0000FF"/>
                </a:solidFill>
              </a:rPr>
              <a:t>0,12mg P/l, 1,6mg N/l</a:t>
            </a:r>
            <a:endParaRPr lang="de-DE" sz="1400" b="1" dirty="0">
              <a:solidFill>
                <a:srgbClr val="0000FF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934200" y="5753100"/>
            <a:ext cx="1976336" cy="7386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1400" b="1" dirty="0">
                <a:cs typeface="+mn-cs"/>
              </a:rPr>
              <a:t>Templiner Gewässer: </a:t>
            </a:r>
            <a:r>
              <a:rPr lang="de-DE" sz="1400" b="1" dirty="0">
                <a:solidFill>
                  <a:schemeClr val="accent6">
                    <a:lumMod val="50000"/>
                  </a:schemeClr>
                </a:solidFill>
                <a:cs typeface="+mn-cs"/>
              </a:rPr>
              <a:t>Polder </a:t>
            </a:r>
            <a:r>
              <a:rPr lang="de-DE" sz="1400" b="1" dirty="0" err="1" smtClean="0">
                <a:solidFill>
                  <a:schemeClr val="accent6">
                    <a:lumMod val="50000"/>
                  </a:schemeClr>
                </a:solidFill>
                <a:cs typeface="+mn-cs"/>
              </a:rPr>
              <a:t>Gottsseewiesen</a:t>
            </a:r>
            <a:endParaRPr lang="de-DE" sz="1400" b="1" dirty="0" smtClean="0">
              <a:solidFill>
                <a:schemeClr val="accent6">
                  <a:lumMod val="50000"/>
                </a:schemeClr>
              </a:solidFill>
              <a:cs typeface="+mn-cs"/>
            </a:endParaRPr>
          </a:p>
          <a:p>
            <a:pPr>
              <a:defRPr/>
            </a:pPr>
            <a:r>
              <a:rPr lang="de-DE" sz="1400" b="1" dirty="0" smtClean="0">
                <a:solidFill>
                  <a:srgbClr val="0000FF"/>
                </a:solidFill>
              </a:rPr>
              <a:t>0,23 mg P/l, 1,1mgN/l</a:t>
            </a:r>
            <a:endParaRPr lang="de-DE" sz="1400" b="1" dirty="0">
              <a:solidFill>
                <a:srgbClr val="0000FF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1712068" y="5106278"/>
            <a:ext cx="2059037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1400" b="1" dirty="0">
                <a:cs typeface="+mn-cs"/>
              </a:rPr>
              <a:t>Schulzenfelder Graben: </a:t>
            </a:r>
            <a:r>
              <a:rPr lang="de-DE" sz="1400" b="1" dirty="0">
                <a:solidFill>
                  <a:schemeClr val="accent6">
                    <a:lumMod val="50000"/>
                  </a:schemeClr>
                </a:solidFill>
                <a:cs typeface="+mn-cs"/>
              </a:rPr>
              <a:t>Intensivackerland nördlich </a:t>
            </a:r>
            <a:r>
              <a:rPr lang="de-DE" sz="1400" b="1" dirty="0" err="1" smtClean="0">
                <a:solidFill>
                  <a:schemeClr val="accent6">
                    <a:lumMod val="50000"/>
                  </a:schemeClr>
                </a:solidFill>
                <a:cs typeface="+mn-cs"/>
              </a:rPr>
              <a:t>Röddelin</a:t>
            </a:r>
            <a:endParaRPr lang="de-DE" sz="1400" b="1" dirty="0" smtClean="0">
              <a:solidFill>
                <a:schemeClr val="accent6">
                  <a:lumMod val="50000"/>
                </a:schemeClr>
              </a:solidFill>
              <a:cs typeface="+mn-cs"/>
            </a:endParaRPr>
          </a:p>
          <a:p>
            <a:pPr>
              <a:defRPr/>
            </a:pPr>
            <a:r>
              <a:rPr lang="de-DE" sz="1400" b="1" dirty="0" smtClean="0">
                <a:solidFill>
                  <a:srgbClr val="0000FF"/>
                </a:solidFill>
              </a:rPr>
              <a:t>0,06 mg P/l, </a:t>
            </a:r>
            <a:r>
              <a:rPr lang="de-DE" sz="1400" b="1" dirty="0" smtClean="0">
                <a:solidFill>
                  <a:srgbClr val="0000FF"/>
                </a:solidFill>
                <a:cs typeface="+mn-cs"/>
              </a:rPr>
              <a:t>6,74 mg N/l</a:t>
            </a:r>
            <a:endParaRPr lang="de-DE" sz="1400" b="1" dirty="0">
              <a:solidFill>
                <a:srgbClr val="0000FF"/>
              </a:solidFill>
              <a:cs typeface="+mn-cs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455738" y="3581400"/>
            <a:ext cx="2090737" cy="1169551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de-DE" sz="1400" b="1" dirty="0" err="1">
                <a:cs typeface="+mn-cs"/>
              </a:rPr>
              <a:t>Griebchenseegraben</a:t>
            </a:r>
            <a:r>
              <a:rPr lang="de-DE" sz="1400" b="1" dirty="0">
                <a:cs typeface="+mn-cs"/>
              </a:rPr>
              <a:t>: </a:t>
            </a:r>
            <a:r>
              <a:rPr lang="de-DE" sz="1400" b="1" dirty="0" err="1">
                <a:solidFill>
                  <a:schemeClr val="accent6">
                    <a:lumMod val="50000"/>
                  </a:schemeClr>
                </a:solidFill>
                <a:cs typeface="+mn-cs"/>
              </a:rPr>
              <a:t>Griebchensee</a:t>
            </a:r>
            <a:r>
              <a:rPr lang="de-DE" sz="1400" b="1" dirty="0">
                <a:solidFill>
                  <a:schemeClr val="accent6">
                    <a:lumMod val="50000"/>
                  </a:schemeClr>
                </a:solidFill>
                <a:cs typeface="+mn-cs"/>
              </a:rPr>
              <a:t>, Moorniederung am </a:t>
            </a:r>
            <a:r>
              <a:rPr lang="de-DE" sz="1400" b="1" dirty="0" err="1" smtClean="0">
                <a:solidFill>
                  <a:schemeClr val="accent6">
                    <a:lumMod val="50000"/>
                  </a:schemeClr>
                </a:solidFill>
                <a:cs typeface="+mn-cs"/>
              </a:rPr>
              <a:t>Griebchenseegraben</a:t>
            </a:r>
            <a:endParaRPr lang="de-DE" sz="1400" b="1" dirty="0" smtClean="0">
              <a:solidFill>
                <a:schemeClr val="accent6">
                  <a:lumMod val="50000"/>
                </a:schemeClr>
              </a:solidFill>
              <a:cs typeface="+mn-cs"/>
            </a:endParaRPr>
          </a:p>
          <a:p>
            <a:pPr>
              <a:defRPr/>
            </a:pPr>
            <a:r>
              <a:rPr lang="de-DE" sz="1400" b="1" dirty="0" smtClean="0">
                <a:solidFill>
                  <a:srgbClr val="0000FF"/>
                </a:solidFill>
              </a:rPr>
              <a:t>0,06mgP/l, 1,3mgN/l</a:t>
            </a:r>
          </a:p>
        </p:txBody>
      </p:sp>
      <p:cxnSp>
        <p:nvCxnSpPr>
          <p:cNvPr id="19" name="Gerade Verbindung mit Pfeil 18"/>
          <p:cNvCxnSpPr/>
          <p:nvPr/>
        </p:nvCxnSpPr>
        <p:spPr>
          <a:xfrm flipV="1">
            <a:off x="3822700" y="4370388"/>
            <a:ext cx="652463" cy="45561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/>
          <p:cNvCxnSpPr/>
          <p:nvPr/>
        </p:nvCxnSpPr>
        <p:spPr>
          <a:xfrm flipH="1" flipV="1">
            <a:off x="7145338" y="5114925"/>
            <a:ext cx="146050" cy="63817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/>
          <p:cNvCxnSpPr/>
          <p:nvPr/>
        </p:nvCxnSpPr>
        <p:spPr>
          <a:xfrm flipH="1">
            <a:off x="6429375" y="3028950"/>
            <a:ext cx="715963" cy="4603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25"/>
          <p:cNvCxnSpPr/>
          <p:nvPr/>
        </p:nvCxnSpPr>
        <p:spPr>
          <a:xfrm flipH="1">
            <a:off x="5898273" y="2440261"/>
            <a:ext cx="112712" cy="43949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mit Pfeil 28"/>
          <p:cNvCxnSpPr/>
          <p:nvPr/>
        </p:nvCxnSpPr>
        <p:spPr>
          <a:xfrm>
            <a:off x="4657725" y="1670050"/>
            <a:ext cx="312738" cy="255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mit Pfeil 31"/>
          <p:cNvCxnSpPr/>
          <p:nvPr/>
        </p:nvCxnSpPr>
        <p:spPr>
          <a:xfrm flipV="1">
            <a:off x="3594100" y="3241675"/>
            <a:ext cx="228600" cy="2047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feld 33"/>
          <p:cNvSpPr txBox="1"/>
          <p:nvPr/>
        </p:nvSpPr>
        <p:spPr>
          <a:xfrm>
            <a:off x="4697413" y="4167188"/>
            <a:ext cx="2090737" cy="954107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de-DE" sz="1400" b="1" dirty="0">
                <a:cs typeface="+mn-cs"/>
              </a:rPr>
              <a:t>Hausseeabfluss: </a:t>
            </a:r>
            <a:endParaRPr lang="de-DE" sz="1400" b="1" dirty="0" smtClean="0">
              <a:cs typeface="+mn-cs"/>
            </a:endParaRPr>
          </a:p>
          <a:p>
            <a:pPr>
              <a:defRPr/>
            </a:pPr>
            <a:r>
              <a:rPr lang="de-DE" sz="1400" b="1" dirty="0" smtClean="0">
                <a:solidFill>
                  <a:schemeClr val="accent6">
                    <a:lumMod val="50000"/>
                  </a:schemeClr>
                </a:solidFill>
                <a:cs typeface="+mn-cs"/>
              </a:rPr>
              <a:t>Moore </a:t>
            </a:r>
            <a:r>
              <a:rPr lang="de-DE" sz="1400" b="1" dirty="0">
                <a:solidFill>
                  <a:schemeClr val="accent6">
                    <a:lumMod val="50000"/>
                  </a:schemeClr>
                </a:solidFill>
                <a:cs typeface="+mn-cs"/>
              </a:rPr>
              <a:t>um Metzelthin &amp; </a:t>
            </a:r>
            <a:r>
              <a:rPr lang="de-DE" sz="1400" b="1" dirty="0" err="1">
                <a:solidFill>
                  <a:schemeClr val="accent6">
                    <a:lumMod val="50000"/>
                  </a:schemeClr>
                </a:solidFill>
                <a:cs typeface="+mn-cs"/>
              </a:rPr>
              <a:t>Netzow</a:t>
            </a:r>
            <a:r>
              <a:rPr lang="de-DE" sz="1400" b="1" dirty="0">
                <a:solidFill>
                  <a:schemeClr val="accent6">
                    <a:lumMod val="50000"/>
                  </a:schemeClr>
                </a:solidFill>
                <a:cs typeface="+mn-cs"/>
              </a:rPr>
              <a:t> sowie Gr. </a:t>
            </a:r>
            <a:r>
              <a:rPr lang="de-DE" sz="1400" b="1" dirty="0" smtClean="0">
                <a:solidFill>
                  <a:schemeClr val="accent6">
                    <a:lumMod val="50000"/>
                  </a:schemeClr>
                </a:solidFill>
                <a:cs typeface="+mn-cs"/>
              </a:rPr>
              <a:t>Luch</a:t>
            </a:r>
          </a:p>
          <a:p>
            <a:pPr>
              <a:defRPr/>
            </a:pPr>
            <a:r>
              <a:rPr lang="de-DE" sz="1400" b="1" dirty="0" smtClean="0">
                <a:solidFill>
                  <a:srgbClr val="0000FF"/>
                </a:solidFill>
              </a:rPr>
              <a:t>0,11 mg P/l, </a:t>
            </a:r>
            <a:r>
              <a:rPr lang="de-DE" sz="1400" b="1" dirty="0" smtClean="0">
                <a:solidFill>
                  <a:srgbClr val="0000FF"/>
                </a:solidFill>
                <a:cs typeface="+mn-cs"/>
              </a:rPr>
              <a:t>2,1 mg N/l</a:t>
            </a:r>
            <a:endParaRPr lang="de-DE" sz="1400" b="1" dirty="0">
              <a:solidFill>
                <a:srgbClr val="0000FF"/>
              </a:solidFill>
              <a:cs typeface="+mn-cs"/>
            </a:endParaRPr>
          </a:p>
        </p:txBody>
      </p:sp>
      <p:cxnSp>
        <p:nvCxnSpPr>
          <p:cNvPr id="35" name="Gerade Verbindung mit Pfeil 34"/>
          <p:cNvCxnSpPr/>
          <p:nvPr/>
        </p:nvCxnSpPr>
        <p:spPr>
          <a:xfrm flipH="1" flipV="1">
            <a:off x="5332413" y="3719513"/>
            <a:ext cx="236537" cy="36671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feld 38"/>
          <p:cNvSpPr txBox="1"/>
          <p:nvPr/>
        </p:nvSpPr>
        <p:spPr>
          <a:xfrm>
            <a:off x="7291388" y="4143257"/>
            <a:ext cx="1749425" cy="138499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de-DE" sz="1400" b="1" dirty="0" err="1">
                <a:cs typeface="+mn-cs"/>
              </a:rPr>
              <a:t>Kuhzer</a:t>
            </a:r>
            <a:r>
              <a:rPr lang="de-DE" sz="1400" b="1" dirty="0">
                <a:cs typeface="+mn-cs"/>
              </a:rPr>
              <a:t> Seegraben: </a:t>
            </a:r>
            <a:r>
              <a:rPr lang="de-DE" sz="1400" b="1" dirty="0">
                <a:solidFill>
                  <a:schemeClr val="accent6">
                    <a:lumMod val="50000"/>
                  </a:schemeClr>
                </a:solidFill>
                <a:cs typeface="+mn-cs"/>
              </a:rPr>
              <a:t>Ackerlandschaft um </a:t>
            </a:r>
            <a:r>
              <a:rPr lang="de-DE" sz="1400" b="1" dirty="0" err="1">
                <a:solidFill>
                  <a:schemeClr val="accent6">
                    <a:lumMod val="50000"/>
                  </a:schemeClr>
                </a:solidFill>
                <a:cs typeface="+mn-cs"/>
              </a:rPr>
              <a:t>Kuhzer</a:t>
            </a:r>
            <a:r>
              <a:rPr lang="de-DE" sz="1400" b="1" dirty="0">
                <a:solidFill>
                  <a:schemeClr val="accent6">
                    <a:lumMod val="50000"/>
                  </a:schemeClr>
                </a:solidFill>
                <a:cs typeface="+mn-cs"/>
              </a:rPr>
              <a:t> See und </a:t>
            </a:r>
            <a:r>
              <a:rPr lang="de-DE" sz="1400" b="1" dirty="0" err="1">
                <a:solidFill>
                  <a:schemeClr val="accent6">
                    <a:lumMod val="50000"/>
                  </a:schemeClr>
                </a:solidFill>
                <a:cs typeface="+mn-cs"/>
              </a:rPr>
              <a:t>Krohnhorst</a:t>
            </a:r>
            <a:r>
              <a:rPr lang="de-DE" sz="1400" b="1" dirty="0">
                <a:solidFill>
                  <a:schemeClr val="accent6">
                    <a:lumMod val="50000"/>
                  </a:schemeClr>
                </a:solidFill>
                <a:cs typeface="+mn-cs"/>
              </a:rPr>
              <a:t> </a:t>
            </a:r>
            <a:endParaRPr lang="de-DE" sz="1400" b="1" dirty="0" smtClean="0">
              <a:solidFill>
                <a:schemeClr val="accent6">
                  <a:lumMod val="50000"/>
                </a:schemeClr>
              </a:solidFill>
              <a:cs typeface="+mn-cs"/>
            </a:endParaRPr>
          </a:p>
          <a:p>
            <a:pPr>
              <a:defRPr/>
            </a:pPr>
            <a:r>
              <a:rPr lang="de-DE" sz="1400" b="1" dirty="0" smtClean="0">
                <a:solidFill>
                  <a:srgbClr val="0000FF"/>
                </a:solidFill>
              </a:rPr>
              <a:t>0,04mgP/l, 1,0mgN/l Auslauf </a:t>
            </a:r>
            <a:r>
              <a:rPr lang="de-DE" sz="1400" b="1" dirty="0" err="1" smtClean="0">
                <a:solidFill>
                  <a:srgbClr val="0000FF"/>
                </a:solidFill>
              </a:rPr>
              <a:t>Kuhzer</a:t>
            </a:r>
            <a:r>
              <a:rPr lang="de-DE" sz="1400" b="1" dirty="0" smtClean="0">
                <a:solidFill>
                  <a:srgbClr val="0000FF"/>
                </a:solidFill>
              </a:rPr>
              <a:t> See</a:t>
            </a:r>
            <a:endParaRPr lang="de-DE" sz="1400" b="1" dirty="0">
              <a:solidFill>
                <a:srgbClr val="0000FF"/>
              </a:solidFill>
            </a:endParaRPr>
          </a:p>
        </p:txBody>
      </p:sp>
      <p:cxnSp>
        <p:nvCxnSpPr>
          <p:cNvPr id="41" name="Gerade Verbindung mit Pfeil 40"/>
          <p:cNvCxnSpPr/>
          <p:nvPr/>
        </p:nvCxnSpPr>
        <p:spPr>
          <a:xfrm flipH="1" flipV="1">
            <a:off x="6788150" y="3719513"/>
            <a:ext cx="409575" cy="38576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955" name="Rechteck 22"/>
          <p:cNvSpPr>
            <a:spLocks noChangeArrowheads="1"/>
          </p:cNvSpPr>
          <p:nvPr/>
        </p:nvSpPr>
        <p:spPr bwMode="auto">
          <a:xfrm>
            <a:off x="23813" y="719138"/>
            <a:ext cx="9144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de-DE" altLang="de-DE" sz="1800" b="1"/>
              <a:t>(4) künstliche Fließgewässer (AWB) mit bedeutenden Nährstofftransporten</a:t>
            </a:r>
          </a:p>
        </p:txBody>
      </p:sp>
      <p:sp>
        <p:nvSpPr>
          <p:cNvPr id="39956" name="Rectangle 2"/>
          <p:cNvSpPr>
            <a:spLocks noGrp="1"/>
          </p:cNvSpPr>
          <p:nvPr>
            <p:ph type="title" idx="4294967295"/>
          </p:nvPr>
        </p:nvSpPr>
        <p:spPr>
          <a:xfrm>
            <a:off x="1600200" y="58738"/>
            <a:ext cx="6945313" cy="561975"/>
          </a:xfrm>
        </p:spPr>
        <p:txBody>
          <a:bodyPr/>
          <a:lstStyle/>
          <a:p>
            <a:r>
              <a:rPr lang="de-DE" altLang="de-DE" sz="2000" b="1" smtClean="0">
                <a:solidFill>
                  <a:schemeClr val="bg1"/>
                </a:solidFill>
              </a:rPr>
              <a:t>Maßnahmenvorschläge für die Fließgewässergruppen</a:t>
            </a:r>
          </a:p>
        </p:txBody>
      </p:sp>
    </p:spTree>
    <p:extLst>
      <p:ext uri="{BB962C8B-B14F-4D97-AF65-F5344CB8AC3E}">
        <p14:creationId xmlns:p14="http://schemas.microsoft.com/office/powerpoint/2010/main" val="578862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hteck 2"/>
          <p:cNvSpPr>
            <a:spLocks noChangeArrowheads="1"/>
          </p:cNvSpPr>
          <p:nvPr/>
        </p:nvSpPr>
        <p:spPr bwMode="auto">
          <a:xfrm>
            <a:off x="525463" y="800100"/>
            <a:ext cx="8248650" cy="506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de-DE" altLang="de-DE" b="1" dirty="0"/>
              <a:t>2. Konkrete Zielvorgaben entsprechend Leitbild des Gewässers</a:t>
            </a:r>
          </a:p>
        </p:txBody>
      </p:sp>
      <p:sp>
        <p:nvSpPr>
          <p:cNvPr id="4" name="Rechteck 3"/>
          <p:cNvSpPr/>
          <p:nvPr/>
        </p:nvSpPr>
        <p:spPr>
          <a:xfrm>
            <a:off x="525463" y="1770358"/>
            <a:ext cx="8035925" cy="14465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ts val="1200"/>
              </a:spcBef>
              <a:buFont typeface="Arial" charset="0"/>
              <a:buChar char="•"/>
            </a:pPr>
            <a:r>
              <a:rPr lang="de-DE" altLang="de-DE" b="1" dirty="0"/>
              <a:t>Wie der gute ökol. Zustand eines natürlichen Fließgewässers aussieht, hängt in erster Linie </a:t>
            </a:r>
            <a:r>
              <a:rPr lang="de-DE" altLang="de-DE" b="1" dirty="0" smtClean="0"/>
              <a:t>davon ab, wie die Geländemorphologie der Gewässerumgebung ausgebildet ist:</a:t>
            </a:r>
            <a:endParaRPr lang="de-DE" altLang="de-DE" b="1" dirty="0"/>
          </a:p>
          <a:p>
            <a:pPr>
              <a:spcBef>
                <a:spcPts val="1200"/>
              </a:spcBef>
            </a:pPr>
            <a:r>
              <a:rPr lang="de-DE" altLang="de-DE" sz="1800" b="1" dirty="0"/>
              <a:t>	- Neigung und Substrat des umgebenden Geländes </a:t>
            </a:r>
          </a:p>
        </p:txBody>
      </p:sp>
      <p:sp>
        <p:nvSpPr>
          <p:cNvPr id="5" name="Rectangle 2"/>
          <p:cNvSpPr>
            <a:spLocks noGrp="1"/>
          </p:cNvSpPr>
          <p:nvPr>
            <p:ph type="title" idx="4294967295"/>
          </p:nvPr>
        </p:nvSpPr>
        <p:spPr>
          <a:xfrm>
            <a:off x="1225550" y="58738"/>
            <a:ext cx="7558088" cy="561975"/>
          </a:xfrm>
        </p:spPr>
        <p:txBody>
          <a:bodyPr/>
          <a:lstStyle/>
          <a:p>
            <a:r>
              <a:rPr lang="de-DE" altLang="de-DE" sz="2000" b="1" dirty="0" smtClean="0">
                <a:solidFill>
                  <a:schemeClr val="bg1"/>
                </a:solidFill>
              </a:rPr>
              <a:t>Grundlagen und Methode der Maßnahmenplanung</a:t>
            </a:r>
          </a:p>
        </p:txBody>
      </p:sp>
      <p:sp>
        <p:nvSpPr>
          <p:cNvPr id="6" name="Rechteck 5"/>
          <p:cNvSpPr/>
          <p:nvPr/>
        </p:nvSpPr>
        <p:spPr>
          <a:xfrm>
            <a:off x="525462" y="3837632"/>
            <a:ext cx="8035925" cy="169277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ts val="1200"/>
              </a:spcBef>
              <a:buFont typeface="Arial" charset="0"/>
              <a:buChar char="•"/>
            </a:pPr>
            <a:r>
              <a:rPr lang="de-DE" altLang="de-DE" b="1" dirty="0" smtClean="0"/>
              <a:t>Im </a:t>
            </a:r>
            <a:r>
              <a:rPr lang="de-DE" altLang="de-DE" b="1" dirty="0"/>
              <a:t>GEK Obere Havel werden drei Fließgewässertypen unterschieden:</a:t>
            </a:r>
          </a:p>
          <a:p>
            <a:pPr>
              <a:spcBef>
                <a:spcPts val="1200"/>
              </a:spcBef>
            </a:pPr>
            <a:r>
              <a:rPr lang="de-DE" altLang="de-DE" sz="1800" b="1" dirty="0"/>
              <a:t>	- Typ 11: organisch geprägter Bach </a:t>
            </a:r>
          </a:p>
          <a:p>
            <a:pPr>
              <a:spcBef>
                <a:spcPts val="1200"/>
              </a:spcBef>
            </a:pPr>
            <a:r>
              <a:rPr lang="de-DE" altLang="de-DE" sz="1800" b="1" dirty="0"/>
              <a:t>	- Typ 21a: seeausflussgeprägtes Fließgewässer (organisch geprägt)</a:t>
            </a:r>
          </a:p>
          <a:p>
            <a:pPr>
              <a:spcBef>
                <a:spcPts val="1200"/>
              </a:spcBef>
            </a:pPr>
            <a:r>
              <a:rPr lang="de-DE" altLang="de-DE" sz="1800" b="1" dirty="0"/>
              <a:t>	- Typ 21b: seeausflussgeprägtes Fließgewässer (mineralisch geprägt</a:t>
            </a:r>
            <a:r>
              <a:rPr lang="de-DE" altLang="de-DE" sz="1800" b="1" dirty="0" smtClean="0"/>
              <a:t>)</a:t>
            </a:r>
            <a:endParaRPr lang="de-DE" altLang="de-DE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55" name="Rechteck 22"/>
          <p:cNvSpPr>
            <a:spLocks noChangeArrowheads="1"/>
          </p:cNvSpPr>
          <p:nvPr/>
        </p:nvSpPr>
        <p:spPr bwMode="auto">
          <a:xfrm>
            <a:off x="23813" y="719138"/>
            <a:ext cx="9144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de-DE" altLang="de-DE" sz="1800" b="1"/>
              <a:t>(4) künstliche Fließgewässer (AWB) mit bedeutenden Nährstofftransporten</a:t>
            </a:r>
          </a:p>
        </p:txBody>
      </p:sp>
      <p:sp>
        <p:nvSpPr>
          <p:cNvPr id="39956" name="Rectangle 2"/>
          <p:cNvSpPr>
            <a:spLocks noGrp="1"/>
          </p:cNvSpPr>
          <p:nvPr>
            <p:ph type="title" idx="4294967295"/>
          </p:nvPr>
        </p:nvSpPr>
        <p:spPr>
          <a:xfrm>
            <a:off x="1600200" y="58738"/>
            <a:ext cx="6945313" cy="561975"/>
          </a:xfrm>
        </p:spPr>
        <p:txBody>
          <a:bodyPr/>
          <a:lstStyle/>
          <a:p>
            <a:r>
              <a:rPr lang="de-DE" altLang="de-DE" sz="2000" b="1" smtClean="0">
                <a:solidFill>
                  <a:schemeClr val="bg1"/>
                </a:solidFill>
              </a:rPr>
              <a:t>Maßnahmenvorschläge für die Fließgewässergruppen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476" y="1215799"/>
            <a:ext cx="8589624" cy="513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4317227"/>
              </p:ext>
            </p:extLst>
          </p:nvPr>
        </p:nvGraphicFramePr>
        <p:xfrm>
          <a:off x="652137" y="2217731"/>
          <a:ext cx="2995735" cy="30721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95735"/>
              </a:tblGrid>
              <a:tr h="243209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Ökologisches Potenzial</a:t>
                      </a:r>
                    </a:p>
                    <a:p>
                      <a:pPr marL="0" algn="l" defTabSz="914400" rtl="0" eaLnBrk="1" latinLnBrk="0" hangingPunct="1"/>
                      <a:endParaRPr lang="de-DE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1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306705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de-DE" sz="1200" b="1" baseline="0" dirty="0" smtClean="0">
                          <a:solidFill>
                            <a:srgbClr val="FF33CC"/>
                          </a:solidFill>
                        </a:rPr>
                        <a:t>Wasser- und Nährstoffrückhalt innerhalb Polder </a:t>
                      </a:r>
                      <a:r>
                        <a:rPr lang="de-DE" sz="1200" b="1" baseline="0" dirty="0" err="1" smtClean="0">
                          <a:solidFill>
                            <a:srgbClr val="FF33CC"/>
                          </a:solidFill>
                        </a:rPr>
                        <a:t>Gottssee</a:t>
                      </a:r>
                      <a:r>
                        <a:rPr lang="de-DE" sz="1200" b="1" baseline="0" dirty="0" smtClean="0">
                          <a:solidFill>
                            <a:srgbClr val="FF33CC"/>
                          </a:solidFill>
                        </a:rPr>
                        <a:t>, Schöpfwerksbetrieb einstellen, Machbarkeitsstudie 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7668" y="2577829"/>
            <a:ext cx="2607012" cy="1955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>
            <a:spLocks noChangeArrowheads="1"/>
          </p:cNvSpPr>
          <p:nvPr/>
        </p:nvSpPr>
        <p:spPr bwMode="auto">
          <a:xfrm>
            <a:off x="6099243" y="6465103"/>
            <a:ext cx="2725670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sz="1600" b="1" dirty="0" smtClean="0"/>
              <a:t>Templiner </a:t>
            </a:r>
            <a:r>
              <a:rPr lang="de-DE" sz="1600" b="1" dirty="0" smtClean="0"/>
              <a:t>Gewässer </a:t>
            </a:r>
          </a:p>
        </p:txBody>
      </p:sp>
    </p:spTree>
    <p:extLst>
      <p:ext uri="{BB962C8B-B14F-4D97-AF65-F5344CB8AC3E}">
        <p14:creationId xmlns:p14="http://schemas.microsoft.com/office/powerpoint/2010/main" val="2338268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0" name="Picture 6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556"/>
          <a:stretch/>
        </p:blipFill>
        <p:spPr bwMode="auto">
          <a:xfrm>
            <a:off x="1694431" y="719138"/>
            <a:ext cx="6418438" cy="6012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55" name="Rechteck 22"/>
          <p:cNvSpPr>
            <a:spLocks noChangeArrowheads="1"/>
          </p:cNvSpPr>
          <p:nvPr/>
        </p:nvSpPr>
        <p:spPr bwMode="auto">
          <a:xfrm>
            <a:off x="23813" y="719138"/>
            <a:ext cx="9144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de-DE" altLang="de-DE" sz="1800" b="1"/>
              <a:t>(4) künstliche Fließgewässer (AWB) mit bedeutenden Nährstofftransporten</a:t>
            </a:r>
          </a:p>
        </p:txBody>
      </p:sp>
      <p:sp>
        <p:nvSpPr>
          <p:cNvPr id="39956" name="Rectangle 2"/>
          <p:cNvSpPr>
            <a:spLocks noGrp="1"/>
          </p:cNvSpPr>
          <p:nvPr>
            <p:ph type="title" idx="4294967295"/>
          </p:nvPr>
        </p:nvSpPr>
        <p:spPr>
          <a:xfrm>
            <a:off x="1600200" y="58738"/>
            <a:ext cx="6945313" cy="561975"/>
          </a:xfrm>
        </p:spPr>
        <p:txBody>
          <a:bodyPr/>
          <a:lstStyle/>
          <a:p>
            <a:r>
              <a:rPr lang="de-DE" altLang="de-DE" sz="2000" b="1" smtClean="0">
                <a:solidFill>
                  <a:schemeClr val="bg1"/>
                </a:solidFill>
              </a:rPr>
              <a:t>Maßnahmenvorschläge für die Fließgewässergruppen</a:t>
            </a:r>
          </a:p>
        </p:txBody>
      </p:sp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1446641"/>
              </p:ext>
            </p:extLst>
          </p:nvPr>
        </p:nvGraphicFramePr>
        <p:xfrm>
          <a:off x="5452854" y="5588504"/>
          <a:ext cx="3179857" cy="7783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79857"/>
              </a:tblGrid>
              <a:tr h="32118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Ökologisches Potenzial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306705"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200" b="1" baseline="0" dirty="0" smtClean="0">
                          <a:solidFill>
                            <a:srgbClr val="FFFF00"/>
                          </a:solidFill>
                        </a:rPr>
                        <a:t>Überprüfung der Nährstoffeinträge aus Ackerlandschaft um </a:t>
                      </a:r>
                      <a:r>
                        <a:rPr lang="de-DE" sz="1200" b="1" baseline="0" dirty="0" err="1" smtClean="0">
                          <a:solidFill>
                            <a:srgbClr val="FFFF00"/>
                          </a:solidFill>
                        </a:rPr>
                        <a:t>Krohnhorst</a:t>
                      </a:r>
                      <a:endParaRPr lang="de-DE" sz="1200" b="1" baseline="0" dirty="0" smtClean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Tabel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6417260"/>
              </p:ext>
            </p:extLst>
          </p:nvPr>
        </p:nvGraphicFramePr>
        <p:xfrm>
          <a:off x="2082689" y="1807705"/>
          <a:ext cx="2586588" cy="329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6588"/>
              </a:tblGrid>
              <a:tr h="32118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Strukturgüte</a:t>
                      </a:r>
                    </a:p>
                    <a:p>
                      <a:pPr marL="0" algn="l" defTabSz="914400" rtl="0" eaLnBrk="1" latinLnBrk="0" hangingPunct="1"/>
                      <a:endParaRPr lang="de-DE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306705"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200" b="1" baseline="0" dirty="0" smtClean="0">
                          <a:solidFill>
                            <a:srgbClr val="C00000"/>
                          </a:solidFill>
                        </a:rPr>
                        <a:t>Beobachtende Gewässerunterhaltung, punktuelle, bedarfsweise Entnahme von Totholz (</a:t>
                      </a:r>
                      <a:r>
                        <a:rPr lang="de-DE" sz="1200" b="1" baseline="0" dirty="0" err="1" smtClean="0">
                          <a:solidFill>
                            <a:srgbClr val="C00000"/>
                          </a:solidFill>
                        </a:rPr>
                        <a:t>Teilberäumung</a:t>
                      </a:r>
                      <a:r>
                        <a:rPr lang="de-DE" sz="1200" b="1" baseline="0" dirty="0" smtClean="0">
                          <a:solidFill>
                            <a:srgbClr val="C00000"/>
                          </a:solidFill>
                        </a:rPr>
                        <a:t>) 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cxnSp>
        <p:nvCxnSpPr>
          <p:cNvPr id="7" name="Gerade Verbindung mit Pfeil 6"/>
          <p:cNvCxnSpPr/>
          <p:nvPr/>
        </p:nvCxnSpPr>
        <p:spPr>
          <a:xfrm flipH="1" flipV="1">
            <a:off x="5165153" y="5358321"/>
            <a:ext cx="311519" cy="32263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/>
          <p:cNvSpPr txBox="1">
            <a:spLocks noChangeArrowheads="1"/>
          </p:cNvSpPr>
          <p:nvPr/>
        </p:nvSpPr>
        <p:spPr bwMode="auto">
          <a:xfrm>
            <a:off x="6099243" y="6465103"/>
            <a:ext cx="2725670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sz="1600" b="1" dirty="0" err="1" smtClean="0"/>
              <a:t>Kuhzer</a:t>
            </a:r>
            <a:r>
              <a:rPr lang="de-DE" sz="1600" b="1" dirty="0" smtClean="0"/>
              <a:t> Seegraben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7361" y="2091447"/>
            <a:ext cx="1410511" cy="1880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4211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55" name="Rechteck 22"/>
          <p:cNvSpPr>
            <a:spLocks noChangeArrowheads="1"/>
          </p:cNvSpPr>
          <p:nvPr/>
        </p:nvSpPr>
        <p:spPr bwMode="auto">
          <a:xfrm>
            <a:off x="23813" y="719138"/>
            <a:ext cx="9144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de-DE" altLang="de-DE" sz="1800" b="1"/>
              <a:t>(4) künstliche Fließgewässer (AWB) mit bedeutenden Nährstofftransporten</a:t>
            </a:r>
          </a:p>
        </p:txBody>
      </p:sp>
      <p:sp>
        <p:nvSpPr>
          <p:cNvPr id="39956" name="Rectangle 2"/>
          <p:cNvSpPr>
            <a:spLocks noGrp="1"/>
          </p:cNvSpPr>
          <p:nvPr>
            <p:ph type="title" idx="4294967295"/>
          </p:nvPr>
        </p:nvSpPr>
        <p:spPr>
          <a:xfrm>
            <a:off x="1600200" y="58738"/>
            <a:ext cx="6945313" cy="561975"/>
          </a:xfrm>
        </p:spPr>
        <p:txBody>
          <a:bodyPr/>
          <a:lstStyle/>
          <a:p>
            <a:r>
              <a:rPr lang="de-DE" altLang="de-DE" sz="2000" b="1" smtClean="0">
                <a:solidFill>
                  <a:schemeClr val="bg1"/>
                </a:solidFill>
              </a:rPr>
              <a:t>Maßnahmenvorschläge für die Fließgewässergruppen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21935" y="1737272"/>
            <a:ext cx="5017098" cy="472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8252026"/>
              </p:ext>
            </p:extLst>
          </p:nvPr>
        </p:nvGraphicFramePr>
        <p:xfrm>
          <a:off x="244688" y="5090642"/>
          <a:ext cx="2874339" cy="11389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74339"/>
              </a:tblGrid>
              <a:tr h="22711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NATURA 2000</a:t>
                      </a:r>
                    </a:p>
                    <a:p>
                      <a:pPr marL="0" algn="l" defTabSz="914400" rtl="0" eaLnBrk="1" latinLnBrk="0" hangingPunct="1"/>
                      <a:endParaRPr lang="de-DE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  <a:tr h="681751"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200" b="1" dirty="0" smtClean="0">
                          <a:solidFill>
                            <a:srgbClr val="FF6600"/>
                          </a:solidFill>
                        </a:rPr>
                        <a:t>Herstellung Durchgängigkeit für den Fischotter am Brückendurchlass Mittenwalde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624730"/>
              </p:ext>
            </p:extLst>
          </p:nvPr>
        </p:nvGraphicFramePr>
        <p:xfrm>
          <a:off x="5749047" y="1643785"/>
          <a:ext cx="3219856" cy="24905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19856"/>
              </a:tblGrid>
              <a:tr h="237236"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Strukturgüte/ ökologisches</a:t>
                      </a:r>
                      <a:r>
                        <a:rPr lang="de-DE" sz="1200" baseline="0" dirty="0" smtClean="0">
                          <a:solidFill>
                            <a:schemeClr val="tx1"/>
                          </a:solidFill>
                        </a:rPr>
                        <a:t> Potenzial</a:t>
                      </a:r>
                      <a:endParaRPr lang="de-DE" sz="12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de-DE" sz="11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de-DE" sz="11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de-DE" sz="11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de-DE" sz="11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de-DE" sz="11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de-DE" sz="11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de-DE" sz="11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de-DE" sz="11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de-DE" sz="110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707505"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200" b="1" dirty="0" smtClean="0">
                          <a:solidFill>
                            <a:srgbClr val="00B050"/>
                          </a:solidFill>
                        </a:rPr>
                        <a:t>Gewässerrandstreifen von 5m Breite beidseitig</a:t>
                      </a:r>
                      <a:r>
                        <a:rPr lang="de-DE" sz="1200" b="1" baseline="0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de-DE" sz="1200" b="1" dirty="0" smtClean="0">
                          <a:solidFill>
                            <a:srgbClr val="00B050"/>
                          </a:solidFill>
                        </a:rPr>
                        <a:t>anlegen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200" b="1" baseline="0" dirty="0" smtClean="0">
                          <a:solidFill>
                            <a:srgbClr val="00B050"/>
                          </a:solidFill>
                        </a:rPr>
                        <a:t>truppweise Gehölzpflanzungen</a:t>
                      </a:r>
                      <a:endParaRPr lang="de-DE" sz="1200" b="1" dirty="0" smtClean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cxnSp>
        <p:nvCxnSpPr>
          <p:cNvPr id="10" name="Gerade Verbindung mit Pfeil 9"/>
          <p:cNvCxnSpPr>
            <a:stCxn id="7" idx="3"/>
          </p:cNvCxnSpPr>
          <p:nvPr/>
        </p:nvCxnSpPr>
        <p:spPr>
          <a:xfrm flipV="1">
            <a:off x="3119027" y="4961106"/>
            <a:ext cx="1384879" cy="69901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>
            <a:spLocks noChangeArrowheads="1"/>
          </p:cNvSpPr>
          <p:nvPr/>
        </p:nvSpPr>
        <p:spPr bwMode="auto">
          <a:xfrm>
            <a:off x="6099243" y="6465103"/>
            <a:ext cx="2725670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sz="1600" b="1" dirty="0" err="1" smtClean="0"/>
              <a:t>Kuhzer</a:t>
            </a:r>
            <a:r>
              <a:rPr lang="de-DE" sz="1600" b="1" dirty="0" smtClean="0"/>
              <a:t> Seegraben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46324" y="1887166"/>
            <a:ext cx="1919783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3526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55" name="Rechteck 22"/>
          <p:cNvSpPr>
            <a:spLocks noChangeArrowheads="1"/>
          </p:cNvSpPr>
          <p:nvPr/>
        </p:nvSpPr>
        <p:spPr bwMode="auto">
          <a:xfrm>
            <a:off x="23813" y="719138"/>
            <a:ext cx="9144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de-DE" altLang="de-DE" sz="1800" b="1"/>
              <a:t>(4) künstliche Fließgewässer (AWB) mit bedeutenden Nährstofftransporten</a:t>
            </a:r>
          </a:p>
        </p:txBody>
      </p:sp>
      <p:sp>
        <p:nvSpPr>
          <p:cNvPr id="39956" name="Rectangle 2"/>
          <p:cNvSpPr>
            <a:spLocks noGrp="1"/>
          </p:cNvSpPr>
          <p:nvPr>
            <p:ph type="title" idx="4294967295"/>
          </p:nvPr>
        </p:nvSpPr>
        <p:spPr>
          <a:xfrm>
            <a:off x="1600200" y="58738"/>
            <a:ext cx="6945313" cy="561975"/>
          </a:xfrm>
        </p:spPr>
        <p:txBody>
          <a:bodyPr/>
          <a:lstStyle/>
          <a:p>
            <a:r>
              <a:rPr lang="de-DE" altLang="de-DE" sz="2000" b="1" smtClean="0">
                <a:solidFill>
                  <a:schemeClr val="bg1"/>
                </a:solidFill>
              </a:rPr>
              <a:t>Maßnahmenvorschläge für die Fließgewässergruppen</a:t>
            </a: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3641" y="1990103"/>
            <a:ext cx="3882726" cy="4867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68197" y="1089025"/>
            <a:ext cx="3657601" cy="5700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6607017"/>
              </p:ext>
            </p:extLst>
          </p:nvPr>
        </p:nvGraphicFramePr>
        <p:xfrm>
          <a:off x="2967908" y="1254867"/>
          <a:ext cx="3072970" cy="3642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72970"/>
              </a:tblGrid>
              <a:tr h="197495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Ökologisches Potenzial</a:t>
                      </a:r>
                    </a:p>
                    <a:p>
                      <a:pPr marL="0" algn="l" defTabSz="914400" rtl="0" eaLnBrk="1" latinLnBrk="0" hangingPunct="1"/>
                      <a:endParaRPr lang="de-DE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1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306705"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200" b="1" baseline="0" dirty="0" smtClean="0">
                          <a:solidFill>
                            <a:srgbClr val="FF33CC"/>
                          </a:solidFill>
                        </a:rPr>
                        <a:t>Stau-/Stützschwellen im Oberlauf zum Wasserrückhalt erhöhen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de-DE" sz="1200" b="1" baseline="0" dirty="0" smtClean="0">
                          <a:solidFill>
                            <a:srgbClr val="FFFF00"/>
                          </a:solidFill>
                        </a:rPr>
                        <a:t>Konzeption zur Verbesserung des Wasser- und Nährstoffrückhaltes im Siebgraben (Verfüllung Rohrleitung und Schaffung eines offenen, oberflächennahen Grabensystems)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5126483"/>
              </p:ext>
            </p:extLst>
          </p:nvPr>
        </p:nvGraphicFramePr>
        <p:xfrm>
          <a:off x="2995080" y="4925537"/>
          <a:ext cx="3036070" cy="793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36070"/>
              </a:tblGrid>
              <a:tr h="33660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Strukturgüte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200" b="1" baseline="0" dirty="0" smtClean="0">
                          <a:solidFill>
                            <a:srgbClr val="FFFF00"/>
                          </a:solidFill>
                        </a:rPr>
                        <a:t>Konzeption zur Verbesserung des Wasser- und Nährstoffrückhaltes im Siebgraben 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cxnSp>
        <p:nvCxnSpPr>
          <p:cNvPr id="11" name="Gerade Verbindung mit Pfeil 10"/>
          <p:cNvCxnSpPr/>
          <p:nvPr/>
        </p:nvCxnSpPr>
        <p:spPr>
          <a:xfrm flipH="1">
            <a:off x="2120630" y="3939168"/>
            <a:ext cx="768485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/>
          <p:cNvCxnSpPr/>
          <p:nvPr/>
        </p:nvCxnSpPr>
        <p:spPr>
          <a:xfrm>
            <a:off x="6147764" y="3325241"/>
            <a:ext cx="46681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>
            <a:spLocks noChangeArrowheads="1"/>
          </p:cNvSpPr>
          <p:nvPr/>
        </p:nvSpPr>
        <p:spPr bwMode="auto">
          <a:xfrm>
            <a:off x="5909550" y="6519446"/>
            <a:ext cx="3234450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sz="1600" b="1" dirty="0" smtClean="0"/>
              <a:t>Schulzenfelder Graben (Siebgraben)</a:t>
            </a:r>
          </a:p>
        </p:txBody>
      </p:sp>
      <p:pic>
        <p:nvPicPr>
          <p:cNvPr id="13" name="Grafik 12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9882" y="1546698"/>
            <a:ext cx="2572969" cy="186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215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0196" y="1303506"/>
            <a:ext cx="8210143" cy="5041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55" name="Rechteck 22"/>
          <p:cNvSpPr>
            <a:spLocks noChangeArrowheads="1"/>
          </p:cNvSpPr>
          <p:nvPr/>
        </p:nvSpPr>
        <p:spPr bwMode="auto">
          <a:xfrm>
            <a:off x="23813" y="719138"/>
            <a:ext cx="9144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de-DE" altLang="de-DE" sz="1800" b="1"/>
              <a:t>(4) künstliche Fließgewässer (AWB) mit bedeutenden Nährstofftransporten</a:t>
            </a:r>
          </a:p>
        </p:txBody>
      </p:sp>
      <p:sp>
        <p:nvSpPr>
          <p:cNvPr id="39956" name="Rectangle 2"/>
          <p:cNvSpPr>
            <a:spLocks noGrp="1"/>
          </p:cNvSpPr>
          <p:nvPr>
            <p:ph type="title" idx="4294967295"/>
          </p:nvPr>
        </p:nvSpPr>
        <p:spPr>
          <a:xfrm>
            <a:off x="1600200" y="58738"/>
            <a:ext cx="6945313" cy="561975"/>
          </a:xfrm>
        </p:spPr>
        <p:txBody>
          <a:bodyPr/>
          <a:lstStyle/>
          <a:p>
            <a:r>
              <a:rPr lang="de-DE" altLang="de-DE" sz="2000" b="1" smtClean="0">
                <a:solidFill>
                  <a:schemeClr val="bg1"/>
                </a:solidFill>
              </a:rPr>
              <a:t>Maßnahmenvorschläge für die Fließgewässergruppen</a:t>
            </a:r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266765"/>
              </p:ext>
            </p:extLst>
          </p:nvPr>
        </p:nvGraphicFramePr>
        <p:xfrm>
          <a:off x="370969" y="4366155"/>
          <a:ext cx="3695192" cy="2362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95192"/>
              </a:tblGrid>
              <a:tr h="26933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Ökologisches Potenzial</a:t>
                      </a:r>
                    </a:p>
                    <a:p>
                      <a:pPr marL="0" algn="l" defTabSz="914400" rtl="0" eaLnBrk="1" latinLnBrk="0" hangingPunct="1"/>
                      <a:endParaRPr lang="de-DE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1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306705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de-DE" sz="1200" b="1" baseline="0" dirty="0" smtClean="0">
                          <a:solidFill>
                            <a:schemeClr val="tx1"/>
                          </a:solidFill>
                        </a:rPr>
                        <a:t>Variante 1: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de-DE" sz="1200" b="1" baseline="0" dirty="0" smtClean="0">
                          <a:solidFill>
                            <a:srgbClr val="FF33CC"/>
                          </a:solidFill>
                        </a:rPr>
                        <a:t>Wasser- und Nährstoffrückhalt in der </a:t>
                      </a:r>
                      <a:r>
                        <a:rPr lang="de-DE" sz="1200" b="1" baseline="0" dirty="0" err="1" smtClean="0">
                          <a:solidFill>
                            <a:srgbClr val="FF33CC"/>
                          </a:solidFill>
                        </a:rPr>
                        <a:t>Griebchenseeniederung</a:t>
                      </a:r>
                      <a:endParaRPr lang="de-DE" sz="1200" b="1" baseline="0" dirty="0" smtClean="0">
                        <a:solidFill>
                          <a:srgbClr val="FF33CC"/>
                        </a:solidFill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de-DE" sz="1200" b="1" baseline="0" dirty="0" smtClean="0">
                          <a:solidFill>
                            <a:srgbClr val="FF33CC"/>
                          </a:solidFill>
                        </a:rPr>
                        <a:t>Entwässerungsgraben mittelfristig </a:t>
                      </a:r>
                      <a:r>
                        <a:rPr lang="de-DE" sz="1200" b="1" baseline="0" dirty="0" err="1" smtClean="0">
                          <a:solidFill>
                            <a:srgbClr val="FF33CC"/>
                          </a:solidFill>
                        </a:rPr>
                        <a:t>kammern</a:t>
                      </a:r>
                      <a:endParaRPr lang="de-DE" sz="1200" b="1" baseline="0" dirty="0" smtClean="0">
                        <a:solidFill>
                          <a:srgbClr val="FF33CC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294874"/>
              </p:ext>
            </p:extLst>
          </p:nvPr>
        </p:nvGraphicFramePr>
        <p:xfrm>
          <a:off x="5468031" y="2075794"/>
          <a:ext cx="3179857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79857"/>
              </a:tblGrid>
              <a:tr h="26933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Strukturgüte</a:t>
                      </a:r>
                      <a:endParaRPr lang="de-DE" sz="11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306705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de-DE" sz="1200" b="1" baseline="0" dirty="0" smtClean="0">
                          <a:solidFill>
                            <a:schemeClr val="tx1"/>
                          </a:solidFill>
                        </a:rPr>
                        <a:t>Variante 2: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de-DE" sz="1200" b="1" baseline="0" dirty="0" smtClean="0">
                          <a:solidFill>
                            <a:srgbClr val="C00000"/>
                          </a:solidFill>
                        </a:rPr>
                        <a:t>Keine Grundräumung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de-DE" sz="1200" b="1" baseline="0" dirty="0" smtClean="0">
                          <a:solidFill>
                            <a:srgbClr val="C00000"/>
                          </a:solidFill>
                        </a:rPr>
                        <a:t>Optimierung der Gewässerunterhaltung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1447" y="4457061"/>
            <a:ext cx="1886800" cy="1415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/>
          <p:cNvSpPr txBox="1">
            <a:spLocks noChangeArrowheads="1"/>
          </p:cNvSpPr>
          <p:nvPr/>
        </p:nvSpPr>
        <p:spPr bwMode="auto">
          <a:xfrm>
            <a:off x="7028233" y="6447543"/>
            <a:ext cx="2028218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sz="1600" b="1" dirty="0" err="1" smtClean="0"/>
              <a:t>Griebchenseegraben</a:t>
            </a:r>
            <a:endParaRPr lang="de-DE" sz="1600" b="1" dirty="0" smtClean="0"/>
          </a:p>
        </p:txBody>
      </p:sp>
    </p:spTree>
    <p:extLst>
      <p:ext uri="{BB962C8B-B14F-4D97-AF65-F5344CB8AC3E}">
        <p14:creationId xmlns:p14="http://schemas.microsoft.com/office/powerpoint/2010/main" val="3939452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92688" y="1285220"/>
            <a:ext cx="4003948" cy="5214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55" name="Rechteck 22"/>
          <p:cNvSpPr>
            <a:spLocks noChangeArrowheads="1"/>
          </p:cNvSpPr>
          <p:nvPr/>
        </p:nvSpPr>
        <p:spPr bwMode="auto">
          <a:xfrm>
            <a:off x="23813" y="719138"/>
            <a:ext cx="9144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de-DE" altLang="de-DE" sz="1800" b="1"/>
              <a:t>(4) künstliche Fließgewässer (AWB) mit bedeutenden Nährstofftransporten</a:t>
            </a:r>
          </a:p>
        </p:txBody>
      </p:sp>
      <p:sp>
        <p:nvSpPr>
          <p:cNvPr id="39956" name="Rectangle 2"/>
          <p:cNvSpPr>
            <a:spLocks noGrp="1"/>
          </p:cNvSpPr>
          <p:nvPr>
            <p:ph type="title" idx="4294967295"/>
          </p:nvPr>
        </p:nvSpPr>
        <p:spPr>
          <a:xfrm>
            <a:off x="1600200" y="58738"/>
            <a:ext cx="6945313" cy="561975"/>
          </a:xfrm>
        </p:spPr>
        <p:txBody>
          <a:bodyPr/>
          <a:lstStyle/>
          <a:p>
            <a:r>
              <a:rPr lang="de-DE" altLang="de-DE" sz="2000" b="1" smtClean="0">
                <a:solidFill>
                  <a:schemeClr val="bg1"/>
                </a:solidFill>
              </a:rPr>
              <a:t>Maßnahmenvorschläge für die Fließgewässergruppen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08"/>
          <a:stretch/>
        </p:blipFill>
        <p:spPr bwMode="auto">
          <a:xfrm>
            <a:off x="254215" y="1285220"/>
            <a:ext cx="4214814" cy="5172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5764281"/>
              </p:ext>
            </p:extLst>
          </p:nvPr>
        </p:nvGraphicFramePr>
        <p:xfrm>
          <a:off x="2978981" y="1795078"/>
          <a:ext cx="2836099" cy="4373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6099"/>
              </a:tblGrid>
              <a:tr h="13932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Ökologisches Potenzial</a:t>
                      </a:r>
                    </a:p>
                    <a:p>
                      <a:pPr marL="0" algn="l" defTabSz="914400" rtl="0" eaLnBrk="1" latinLnBrk="0" hangingPunct="1"/>
                      <a:endParaRPr lang="de-DE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1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975287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de-DE" sz="1200" b="1" baseline="0" dirty="0" smtClean="0">
                          <a:solidFill>
                            <a:srgbClr val="FF33CC"/>
                          </a:solidFill>
                        </a:rPr>
                        <a:t>Wasser- und Nährstoffrückhalt innerhalb vermoorter Niederungen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de-DE" sz="1200" b="1" baseline="0" dirty="0" smtClean="0">
                          <a:solidFill>
                            <a:srgbClr val="FF33CC"/>
                          </a:solidFill>
                        </a:rPr>
                        <a:t>Entwässerungsgräben </a:t>
                      </a:r>
                      <a:r>
                        <a:rPr lang="de-DE" sz="1200" b="1" baseline="0" dirty="0" err="1" smtClean="0">
                          <a:solidFill>
                            <a:srgbClr val="FF33CC"/>
                          </a:solidFill>
                        </a:rPr>
                        <a:t>kammern</a:t>
                      </a:r>
                      <a:r>
                        <a:rPr lang="de-DE" sz="1200" b="1" baseline="0" dirty="0" smtClean="0">
                          <a:solidFill>
                            <a:srgbClr val="FF33CC"/>
                          </a:solidFill>
                        </a:rPr>
                        <a:t> oder verfüllen/ Sohle des Entwässerungsgrabens anheben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de-DE" sz="1200" b="1" baseline="0" dirty="0" smtClean="0">
                          <a:solidFill>
                            <a:srgbClr val="FFFF00"/>
                          </a:solidFill>
                        </a:rPr>
                        <a:t>Konzeption zur Verbesserung des Wasser- und Nährstoffrückhaltes  im Hausseeabfluss (Prüfung Herstellung naturnaher Abflussverhältnisse bzw. oberflächennaher Gerinne anstatt Rohrleitungen)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cxnSp>
        <p:nvCxnSpPr>
          <p:cNvPr id="8" name="Gerade Verbindung mit Pfeil 7"/>
          <p:cNvCxnSpPr/>
          <p:nvPr/>
        </p:nvCxnSpPr>
        <p:spPr>
          <a:xfrm flipV="1">
            <a:off x="5671343" y="3638145"/>
            <a:ext cx="778095" cy="54088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8"/>
          <p:cNvCxnSpPr/>
          <p:nvPr/>
        </p:nvCxnSpPr>
        <p:spPr>
          <a:xfrm flipH="1">
            <a:off x="2766537" y="4543817"/>
            <a:ext cx="472774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>
            <a:spLocks noChangeArrowheads="1"/>
          </p:cNvSpPr>
          <p:nvPr/>
        </p:nvSpPr>
        <p:spPr bwMode="auto">
          <a:xfrm>
            <a:off x="6138153" y="6447543"/>
            <a:ext cx="2918298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sz="1600" b="1" dirty="0" smtClean="0"/>
              <a:t>(</a:t>
            </a:r>
            <a:r>
              <a:rPr lang="de-DE" sz="1600" b="1" dirty="0" err="1" smtClean="0"/>
              <a:t>Metzelthiner</a:t>
            </a:r>
            <a:r>
              <a:rPr lang="de-DE" sz="1600" b="1" dirty="0" smtClean="0"/>
              <a:t>) Hausseeabfluss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3666" y="2035315"/>
            <a:ext cx="2665777" cy="1999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9452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55" name="Rechteck 22"/>
          <p:cNvSpPr>
            <a:spLocks noChangeArrowheads="1"/>
          </p:cNvSpPr>
          <p:nvPr/>
        </p:nvSpPr>
        <p:spPr bwMode="auto">
          <a:xfrm>
            <a:off x="23813" y="719138"/>
            <a:ext cx="9144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de-DE" altLang="de-DE" sz="1800" b="1"/>
              <a:t>(4) künstliche Fließgewässer (AWB) mit bedeutenden Nährstofftransporten</a:t>
            </a:r>
          </a:p>
        </p:txBody>
      </p:sp>
      <p:sp>
        <p:nvSpPr>
          <p:cNvPr id="39956" name="Rectangle 2"/>
          <p:cNvSpPr>
            <a:spLocks noGrp="1"/>
          </p:cNvSpPr>
          <p:nvPr>
            <p:ph type="title" idx="4294967295"/>
          </p:nvPr>
        </p:nvSpPr>
        <p:spPr>
          <a:xfrm>
            <a:off x="1600200" y="58738"/>
            <a:ext cx="6945313" cy="561975"/>
          </a:xfrm>
        </p:spPr>
        <p:txBody>
          <a:bodyPr/>
          <a:lstStyle/>
          <a:p>
            <a:r>
              <a:rPr lang="de-DE" altLang="de-DE" sz="2000" b="1" smtClean="0">
                <a:solidFill>
                  <a:schemeClr val="bg1"/>
                </a:solidFill>
              </a:rPr>
              <a:t>Maßnahmenvorschläge für die Fließgewässergruppen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73747" y="1371599"/>
            <a:ext cx="5933283" cy="5291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5817881"/>
              </p:ext>
            </p:extLst>
          </p:nvPr>
        </p:nvGraphicFramePr>
        <p:xfrm>
          <a:off x="5058383" y="3550280"/>
          <a:ext cx="3025302" cy="27848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5302"/>
              </a:tblGrid>
              <a:tr h="22711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Durchgängigkeit</a:t>
                      </a:r>
                    </a:p>
                    <a:p>
                      <a:pPr marL="0" algn="l" defTabSz="914400" rtl="0" eaLnBrk="1" latinLnBrk="0" hangingPunct="1"/>
                      <a:endParaRPr lang="de-DE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  <a:tr h="681751"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200" b="1" dirty="0" smtClean="0">
                          <a:solidFill>
                            <a:srgbClr val="FF6600"/>
                          </a:solidFill>
                        </a:rPr>
                        <a:t>Funktionsfähigen Fischaufstieg am Mühlenstau</a:t>
                      </a:r>
                      <a:r>
                        <a:rPr lang="de-DE" sz="1200" b="1" baseline="0" dirty="0" smtClean="0">
                          <a:solidFill>
                            <a:srgbClr val="FF6600"/>
                          </a:solidFill>
                        </a:rPr>
                        <a:t> </a:t>
                      </a:r>
                      <a:r>
                        <a:rPr lang="de-DE" sz="1200" b="1" baseline="0" dirty="0" err="1" smtClean="0">
                          <a:solidFill>
                            <a:srgbClr val="FF6600"/>
                          </a:solidFill>
                        </a:rPr>
                        <a:t>Düstermöll</a:t>
                      </a:r>
                      <a:r>
                        <a:rPr lang="de-DE" sz="1200" b="1" baseline="0" dirty="0" smtClean="0">
                          <a:solidFill>
                            <a:srgbClr val="FF6600"/>
                          </a:solidFill>
                        </a:rPr>
                        <a:t> einrichten (Denkmalschutz!)</a:t>
                      </a:r>
                      <a:endParaRPr lang="de-DE" sz="1200" b="1" dirty="0" smtClean="0">
                        <a:solidFill>
                          <a:srgbClr val="FF66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32491" y="3657586"/>
            <a:ext cx="1417729" cy="1890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Gerade Verbindung mit Pfeil 7"/>
          <p:cNvCxnSpPr/>
          <p:nvPr/>
        </p:nvCxnSpPr>
        <p:spPr>
          <a:xfrm flipH="1">
            <a:off x="3884071" y="5801976"/>
            <a:ext cx="1174312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Tabel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6569489"/>
              </p:ext>
            </p:extLst>
          </p:nvPr>
        </p:nvGraphicFramePr>
        <p:xfrm>
          <a:off x="257967" y="1598412"/>
          <a:ext cx="2475505" cy="27381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5505"/>
              </a:tblGrid>
              <a:tr h="195913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Durchgängigkeit</a:t>
                      </a:r>
                    </a:p>
                    <a:p>
                      <a:pPr marL="0" algn="l" defTabSz="914400" rtl="0" eaLnBrk="1" latinLnBrk="0" hangingPunct="1"/>
                      <a:endParaRPr lang="de-DE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  <a:tr h="635076"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200" b="1" dirty="0" smtClean="0">
                          <a:solidFill>
                            <a:srgbClr val="FF6600"/>
                          </a:solidFill>
                        </a:rPr>
                        <a:t>Abflachung Sohlgleite</a:t>
                      </a:r>
                      <a:r>
                        <a:rPr lang="de-DE" sz="1200" b="1" baseline="0" dirty="0" smtClean="0">
                          <a:solidFill>
                            <a:srgbClr val="FF6600"/>
                          </a:solidFill>
                        </a:rPr>
                        <a:t> </a:t>
                      </a:r>
                      <a:r>
                        <a:rPr lang="de-DE" sz="1200" b="1" baseline="0" dirty="0" err="1" smtClean="0">
                          <a:solidFill>
                            <a:srgbClr val="FF6600"/>
                          </a:solidFill>
                        </a:rPr>
                        <a:t>Brüsenwalder</a:t>
                      </a:r>
                      <a:r>
                        <a:rPr lang="de-DE" sz="1200" b="1" baseline="0" dirty="0" smtClean="0">
                          <a:solidFill>
                            <a:srgbClr val="FF6600"/>
                          </a:solidFill>
                        </a:rPr>
                        <a:t> Karpfenteich</a:t>
                      </a:r>
                      <a:endParaRPr lang="de-DE" sz="1200" b="1" dirty="0" smtClean="0">
                        <a:solidFill>
                          <a:srgbClr val="FF66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9651" y="1848255"/>
            <a:ext cx="2204687" cy="1653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Gerade Verbindung mit Pfeil 12"/>
          <p:cNvCxnSpPr/>
          <p:nvPr/>
        </p:nvCxnSpPr>
        <p:spPr>
          <a:xfrm>
            <a:off x="2574338" y="3833746"/>
            <a:ext cx="563697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>
            <a:spLocks noChangeArrowheads="1"/>
          </p:cNvSpPr>
          <p:nvPr/>
        </p:nvSpPr>
        <p:spPr bwMode="auto">
          <a:xfrm>
            <a:off x="7003915" y="6447543"/>
            <a:ext cx="2052536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sz="1600" b="1" dirty="0" err="1" smtClean="0"/>
              <a:t>Düsterbeek</a:t>
            </a:r>
            <a:endParaRPr lang="de-DE" sz="1600" b="1" dirty="0" smtClean="0"/>
          </a:p>
        </p:txBody>
      </p:sp>
    </p:spTree>
    <p:extLst>
      <p:ext uri="{BB962C8B-B14F-4D97-AF65-F5344CB8AC3E}">
        <p14:creationId xmlns:p14="http://schemas.microsoft.com/office/powerpoint/2010/main" val="3939452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55" name="Rechteck 22"/>
          <p:cNvSpPr>
            <a:spLocks noChangeArrowheads="1"/>
          </p:cNvSpPr>
          <p:nvPr/>
        </p:nvSpPr>
        <p:spPr bwMode="auto">
          <a:xfrm>
            <a:off x="23813" y="719138"/>
            <a:ext cx="9144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de-DE" altLang="de-DE" sz="1800" b="1"/>
              <a:t>(4) künstliche Fließgewässer (AWB) mit bedeutenden Nährstofftransporten</a:t>
            </a:r>
          </a:p>
        </p:txBody>
      </p:sp>
      <p:sp>
        <p:nvSpPr>
          <p:cNvPr id="39956" name="Rectangle 2"/>
          <p:cNvSpPr>
            <a:spLocks noGrp="1"/>
          </p:cNvSpPr>
          <p:nvPr>
            <p:ph type="title" idx="4294967295"/>
          </p:nvPr>
        </p:nvSpPr>
        <p:spPr>
          <a:xfrm>
            <a:off x="1600200" y="58738"/>
            <a:ext cx="6945313" cy="561975"/>
          </a:xfrm>
        </p:spPr>
        <p:txBody>
          <a:bodyPr/>
          <a:lstStyle/>
          <a:p>
            <a:r>
              <a:rPr lang="de-DE" altLang="de-DE" sz="2000" b="1" smtClean="0">
                <a:solidFill>
                  <a:schemeClr val="bg1"/>
                </a:solidFill>
              </a:rPr>
              <a:t>Maßnahmenvorschläge für die Fließgewässergruppen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19465" y="1174750"/>
            <a:ext cx="4328808" cy="565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0700535"/>
              </p:ext>
            </p:extLst>
          </p:nvPr>
        </p:nvGraphicFramePr>
        <p:xfrm>
          <a:off x="5788341" y="1303331"/>
          <a:ext cx="3179857" cy="4008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79857"/>
              </a:tblGrid>
              <a:tr h="26933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Ökologisches Potenzial</a:t>
                      </a:r>
                    </a:p>
                    <a:p>
                      <a:pPr marL="0" algn="l" defTabSz="914400" rtl="0" eaLnBrk="1" latinLnBrk="0" hangingPunct="1"/>
                      <a:endParaRPr lang="de-DE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1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306705"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200" b="1" dirty="0" smtClean="0">
                          <a:solidFill>
                            <a:srgbClr val="FF33CC"/>
                          </a:solidFill>
                        </a:rPr>
                        <a:t>Überprüfung Einleitwerte KA </a:t>
                      </a:r>
                      <a:r>
                        <a:rPr lang="de-DE" sz="1200" b="1" dirty="0" err="1" smtClean="0">
                          <a:solidFill>
                            <a:srgbClr val="FF33CC"/>
                          </a:solidFill>
                        </a:rPr>
                        <a:t>Funkenhagen</a:t>
                      </a:r>
                      <a:r>
                        <a:rPr lang="de-DE" sz="1200" b="1" dirty="0" smtClean="0">
                          <a:solidFill>
                            <a:srgbClr val="FF33CC"/>
                          </a:solidFill>
                        </a:rPr>
                        <a:t>,</a:t>
                      </a:r>
                      <a:r>
                        <a:rPr lang="de-DE" sz="1200" b="1" baseline="0" dirty="0" smtClean="0">
                          <a:solidFill>
                            <a:srgbClr val="FF33CC"/>
                          </a:solidFill>
                        </a:rPr>
                        <a:t> ggf. Verbesserung Reinigungsleistung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200" b="1" baseline="0" dirty="0" smtClean="0">
                          <a:solidFill>
                            <a:srgbClr val="FFFF00"/>
                          </a:solidFill>
                        </a:rPr>
                        <a:t>Überprüfung der Nährstoffeinträge aus Ackerlandschaft östl. Wolfsbruch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de-DE" sz="1200" b="1" baseline="0" dirty="0" smtClean="0">
                          <a:solidFill>
                            <a:schemeClr val="tx1"/>
                          </a:solidFill>
                        </a:rPr>
                        <a:t>Variante 1: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de-DE" sz="1200" b="1" baseline="0" dirty="0" smtClean="0">
                          <a:solidFill>
                            <a:srgbClr val="FF33CC"/>
                          </a:solidFill>
                        </a:rPr>
                        <a:t>Wasser- und Nährstoffrückhalt innerhalb vermoorter Niederungen, Machbarkeitsstudie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de-DE" sz="1200" b="1" baseline="0" dirty="0" smtClean="0">
                          <a:solidFill>
                            <a:srgbClr val="FF33CC"/>
                          </a:solidFill>
                        </a:rPr>
                        <a:t>Entwässerungsgräben </a:t>
                      </a:r>
                      <a:r>
                        <a:rPr lang="de-DE" sz="1200" b="1" baseline="0" dirty="0" err="1" smtClean="0">
                          <a:solidFill>
                            <a:srgbClr val="FF33CC"/>
                          </a:solidFill>
                        </a:rPr>
                        <a:t>kammern</a:t>
                      </a:r>
                      <a:r>
                        <a:rPr lang="de-DE" sz="1200" b="1" baseline="0" dirty="0" smtClean="0">
                          <a:solidFill>
                            <a:srgbClr val="FF33CC"/>
                          </a:solidFill>
                        </a:rPr>
                        <a:t> oder verfüllen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9506" y="2402354"/>
            <a:ext cx="1974524" cy="1480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5424141"/>
              </p:ext>
            </p:extLst>
          </p:nvPr>
        </p:nvGraphicFramePr>
        <p:xfrm>
          <a:off x="327881" y="2087880"/>
          <a:ext cx="3076800" cy="291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76800"/>
              </a:tblGrid>
              <a:tr h="26933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Strukturgüte</a:t>
                      </a:r>
                    </a:p>
                    <a:p>
                      <a:pPr marL="0" algn="l" defTabSz="914400" rtl="0" eaLnBrk="1" latinLnBrk="0" hangingPunct="1"/>
                      <a:endParaRPr lang="de-DE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11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306705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de-DE" sz="1200" b="1" baseline="0" dirty="0" smtClean="0">
                          <a:solidFill>
                            <a:schemeClr val="tx1"/>
                          </a:solidFill>
                        </a:rPr>
                        <a:t>Variante 2: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de-DE" sz="1200" b="1" baseline="0" dirty="0" smtClean="0">
                          <a:solidFill>
                            <a:srgbClr val="C00000"/>
                          </a:solidFill>
                        </a:rPr>
                        <a:t>Optimierung der Gewässerunterhaltung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120" y="2343988"/>
            <a:ext cx="2711278" cy="2033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06041" y="1581443"/>
            <a:ext cx="2648638" cy="1779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feld 9"/>
          <p:cNvSpPr txBox="1">
            <a:spLocks noChangeArrowheads="1"/>
          </p:cNvSpPr>
          <p:nvPr/>
        </p:nvSpPr>
        <p:spPr bwMode="auto">
          <a:xfrm>
            <a:off x="7003915" y="6447543"/>
            <a:ext cx="2052536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sz="1600" b="1" dirty="0" err="1" smtClean="0"/>
              <a:t>Düsterbeek</a:t>
            </a:r>
            <a:endParaRPr lang="de-DE" sz="1600" b="1" dirty="0" smtClean="0"/>
          </a:p>
        </p:txBody>
      </p:sp>
    </p:spTree>
    <p:extLst>
      <p:ext uri="{BB962C8B-B14F-4D97-AF65-F5344CB8AC3E}">
        <p14:creationId xmlns:p14="http://schemas.microsoft.com/office/powerpoint/2010/main" val="3939452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55" name="Rechteck 22"/>
          <p:cNvSpPr>
            <a:spLocks noChangeArrowheads="1"/>
          </p:cNvSpPr>
          <p:nvPr/>
        </p:nvSpPr>
        <p:spPr bwMode="auto">
          <a:xfrm>
            <a:off x="23813" y="719138"/>
            <a:ext cx="9144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de-DE" altLang="de-DE" sz="1800" b="1"/>
              <a:t>(4) künstliche Fließgewässer (AWB) mit bedeutenden Nährstofftransporten</a:t>
            </a:r>
          </a:p>
        </p:txBody>
      </p:sp>
      <p:sp>
        <p:nvSpPr>
          <p:cNvPr id="39956" name="Rectangle 2"/>
          <p:cNvSpPr>
            <a:spLocks noGrp="1"/>
          </p:cNvSpPr>
          <p:nvPr>
            <p:ph type="title" idx="4294967295"/>
          </p:nvPr>
        </p:nvSpPr>
        <p:spPr>
          <a:xfrm>
            <a:off x="1600200" y="58738"/>
            <a:ext cx="6945313" cy="561975"/>
          </a:xfrm>
        </p:spPr>
        <p:txBody>
          <a:bodyPr/>
          <a:lstStyle/>
          <a:p>
            <a:r>
              <a:rPr lang="de-DE" altLang="de-DE" sz="2000" b="1" smtClean="0">
                <a:solidFill>
                  <a:schemeClr val="bg1"/>
                </a:solidFill>
              </a:rPr>
              <a:t>Maßnahmenvorschläge für die Fließgewässergruppen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713" y="1270227"/>
            <a:ext cx="8458200" cy="505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1617595"/>
              </p:ext>
            </p:extLst>
          </p:nvPr>
        </p:nvGraphicFramePr>
        <p:xfrm>
          <a:off x="1216340" y="4163262"/>
          <a:ext cx="3179857" cy="9340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79857"/>
              </a:tblGrid>
              <a:tr h="47683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Ökologisches Potenzial</a:t>
                      </a:r>
                    </a:p>
                    <a:p>
                      <a:pPr marL="0" algn="l" defTabSz="914400" rtl="0" eaLnBrk="1" latinLnBrk="0" hangingPunct="1"/>
                      <a:endParaRPr lang="de-DE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306705"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200" b="1" dirty="0" smtClean="0">
                          <a:solidFill>
                            <a:srgbClr val="FF33CC"/>
                          </a:solidFill>
                        </a:rPr>
                        <a:t>Überprüfung Einleitwerte KA </a:t>
                      </a:r>
                      <a:r>
                        <a:rPr lang="de-DE" sz="1200" b="1" dirty="0" err="1" smtClean="0">
                          <a:solidFill>
                            <a:srgbClr val="FF33CC"/>
                          </a:solidFill>
                        </a:rPr>
                        <a:t>Jakobshagen</a:t>
                      </a:r>
                      <a:r>
                        <a:rPr lang="de-DE" sz="1200" b="1" dirty="0" smtClean="0">
                          <a:solidFill>
                            <a:srgbClr val="FF33CC"/>
                          </a:solidFill>
                        </a:rPr>
                        <a:t>, </a:t>
                      </a:r>
                      <a:r>
                        <a:rPr lang="de-DE" sz="1200" b="1" baseline="0" dirty="0" smtClean="0">
                          <a:solidFill>
                            <a:srgbClr val="FF33CC"/>
                          </a:solidFill>
                        </a:rPr>
                        <a:t>ggf. Verbesserung Reinigungsleistung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cxnSp>
        <p:nvCxnSpPr>
          <p:cNvPr id="7" name="Gerade Verbindung mit Pfeil 6"/>
          <p:cNvCxnSpPr/>
          <p:nvPr/>
        </p:nvCxnSpPr>
        <p:spPr>
          <a:xfrm flipV="1">
            <a:off x="3929974" y="3799114"/>
            <a:ext cx="204047" cy="53942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/>
          <p:cNvSpPr txBox="1">
            <a:spLocks noChangeArrowheads="1"/>
          </p:cNvSpPr>
          <p:nvPr/>
        </p:nvSpPr>
        <p:spPr bwMode="auto">
          <a:xfrm>
            <a:off x="5447489" y="6465103"/>
            <a:ext cx="3377424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sz="1600" b="1" dirty="0" err="1" smtClean="0"/>
              <a:t>Lychener</a:t>
            </a:r>
            <a:r>
              <a:rPr lang="de-DE" sz="1600" b="1" dirty="0" smtClean="0"/>
              <a:t> Gewässer (</a:t>
            </a:r>
            <a:r>
              <a:rPr lang="de-DE" sz="1600" b="1" dirty="0" err="1" smtClean="0"/>
              <a:t>Beetgraben</a:t>
            </a:r>
            <a:r>
              <a:rPr lang="de-DE" sz="1600" b="1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39452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55" name="Rechteck 22"/>
          <p:cNvSpPr>
            <a:spLocks noChangeArrowheads="1"/>
          </p:cNvSpPr>
          <p:nvPr/>
        </p:nvSpPr>
        <p:spPr bwMode="auto">
          <a:xfrm>
            <a:off x="23813" y="719138"/>
            <a:ext cx="9144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de-DE" altLang="de-DE" sz="1800" b="1"/>
              <a:t>(4) künstliche Fließgewässer (AWB) mit bedeutenden Nährstofftransporten</a:t>
            </a:r>
          </a:p>
        </p:txBody>
      </p:sp>
      <p:sp>
        <p:nvSpPr>
          <p:cNvPr id="39956" name="Rectangle 2"/>
          <p:cNvSpPr>
            <a:spLocks noGrp="1"/>
          </p:cNvSpPr>
          <p:nvPr>
            <p:ph type="title" idx="4294967295"/>
          </p:nvPr>
        </p:nvSpPr>
        <p:spPr>
          <a:xfrm>
            <a:off x="1600200" y="58738"/>
            <a:ext cx="6945313" cy="561975"/>
          </a:xfrm>
        </p:spPr>
        <p:txBody>
          <a:bodyPr/>
          <a:lstStyle/>
          <a:p>
            <a:r>
              <a:rPr lang="de-DE" altLang="de-DE" sz="2000" b="1" smtClean="0">
                <a:solidFill>
                  <a:schemeClr val="bg1"/>
                </a:solidFill>
              </a:rPr>
              <a:t>Maßnahmenvorschläge für die Fließgewässergruppen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900" y="1520599"/>
            <a:ext cx="8458200" cy="505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4807920"/>
              </p:ext>
            </p:extLst>
          </p:nvPr>
        </p:nvGraphicFramePr>
        <p:xfrm>
          <a:off x="6421343" y="2139909"/>
          <a:ext cx="2547559" cy="11169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7559"/>
              </a:tblGrid>
              <a:tr h="47683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Ökologisches Potenzial</a:t>
                      </a:r>
                    </a:p>
                    <a:p>
                      <a:pPr marL="0" algn="l" defTabSz="914400" rtl="0" eaLnBrk="1" latinLnBrk="0" hangingPunct="1"/>
                      <a:endParaRPr lang="de-DE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306705"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200" b="1" dirty="0" smtClean="0">
                          <a:solidFill>
                            <a:srgbClr val="FF33CC"/>
                          </a:solidFill>
                        </a:rPr>
                        <a:t>Überprüfung Einleitwerte KA Herzfelde, </a:t>
                      </a:r>
                      <a:r>
                        <a:rPr lang="de-DE" sz="1200" b="1" baseline="0" dirty="0" smtClean="0">
                          <a:solidFill>
                            <a:srgbClr val="FF33CC"/>
                          </a:solidFill>
                        </a:rPr>
                        <a:t>ggf. Verbesserung Reinigungsleistung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cxnSp>
        <p:nvCxnSpPr>
          <p:cNvPr id="7" name="Gerade Verbindung mit Pfeil 6"/>
          <p:cNvCxnSpPr/>
          <p:nvPr/>
        </p:nvCxnSpPr>
        <p:spPr>
          <a:xfrm flipH="1">
            <a:off x="5680954" y="2722126"/>
            <a:ext cx="836578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/>
          <p:cNvSpPr txBox="1">
            <a:spLocks noChangeArrowheads="1"/>
          </p:cNvSpPr>
          <p:nvPr/>
        </p:nvSpPr>
        <p:spPr bwMode="auto">
          <a:xfrm>
            <a:off x="6099243" y="6465103"/>
            <a:ext cx="2725670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sz="1600" b="1" dirty="0" err="1" smtClean="0"/>
              <a:t>Trebowseegraben</a:t>
            </a:r>
            <a:endParaRPr lang="de-DE" sz="1600" b="1" dirty="0" smtClean="0"/>
          </a:p>
        </p:txBody>
      </p:sp>
    </p:spTree>
    <p:extLst>
      <p:ext uri="{BB962C8B-B14F-4D97-AF65-F5344CB8AC3E}">
        <p14:creationId xmlns:p14="http://schemas.microsoft.com/office/powerpoint/2010/main" val="4148509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8763</Words>
  <Application>Microsoft Office PowerPoint</Application>
  <PresentationFormat>Bildschirmpräsentation (4:3)</PresentationFormat>
  <Paragraphs>2031</Paragraphs>
  <Slides>149</Slides>
  <Notes>2</Notes>
  <HiddenSlides>0</HiddenSlides>
  <MMClips>0</MMClips>
  <ScaleCrop>false</ScaleCrop>
  <HeadingPairs>
    <vt:vector size="4" baseType="variant">
      <vt:variant>
        <vt:lpstr>Design</vt:lpstr>
      </vt:variant>
      <vt:variant>
        <vt:i4>3</vt:i4>
      </vt:variant>
      <vt:variant>
        <vt:lpstr>Folientitel</vt:lpstr>
      </vt:variant>
      <vt:variant>
        <vt:i4>149</vt:i4>
      </vt:variant>
    </vt:vector>
  </HeadingPairs>
  <TitlesOfParts>
    <vt:vector size="152" baseType="lpstr">
      <vt:lpstr>Larissa</vt:lpstr>
      <vt:lpstr>Benutzerdefiniertes Design</vt:lpstr>
      <vt:lpstr>1_Larissa</vt:lpstr>
      <vt:lpstr>PowerPoint-Präsentation</vt:lpstr>
      <vt:lpstr>Einleitung</vt:lpstr>
      <vt:lpstr>Stand der Planungsarbeiten</vt:lpstr>
      <vt:lpstr>Grundlagen und Methode der Maßnahmenplanung</vt:lpstr>
      <vt:lpstr>Grundlagen und Methode der Maßnahmenplanung</vt:lpstr>
      <vt:lpstr>Grundlagen und Methode der Maßnahmenplanung</vt:lpstr>
      <vt:lpstr>Grundlagen und Methode der Maßnahmenplanung</vt:lpstr>
      <vt:lpstr>Grundlagen und Methode der Maßnahmenplanung</vt:lpstr>
      <vt:lpstr>Grundlagen und Methode der Maßnahmenplanung</vt:lpstr>
      <vt:lpstr>Grundlagen und Methode der Maßnahmenplanung</vt:lpstr>
      <vt:lpstr>Grundlagen und Methode der Maßnahmenplanung</vt:lpstr>
      <vt:lpstr>Grundlagen und Methode der Maßnahmenplanung</vt:lpstr>
      <vt:lpstr>Grundlagen und Methode der Maßnahmenplanung</vt:lpstr>
      <vt:lpstr>Grundlagen und Methode der Maßnahmenplanung</vt:lpstr>
      <vt:lpstr>Grundlagen und Methode der Maßnahmenplanung</vt:lpstr>
      <vt:lpstr>Grundlagen und Methode der Maßnahmenplanung</vt:lpstr>
      <vt:lpstr>Grundlagen und Methode der Maßnahmenplanung</vt:lpstr>
      <vt:lpstr>Grundlagen und Methode der Maßnahmenplanung</vt:lpstr>
      <vt:lpstr>Maßnahmenkategorien Fließgewässer</vt:lpstr>
      <vt:lpstr>Maßnahmenkategorien Fließgewässer</vt:lpstr>
      <vt:lpstr>Maßnahmenkategorien Fließgewässer</vt:lpstr>
      <vt:lpstr>Maßnahmenkategorien Fließgewässer</vt:lpstr>
      <vt:lpstr>Maßnahmenkategorien Fließgewässer</vt:lpstr>
      <vt:lpstr>Maßnahmenkategorien Fließgewässer</vt:lpstr>
      <vt:lpstr>Maßnahmenkategorien Fließgewässer</vt:lpstr>
      <vt:lpstr>Maßnahmenkategorien Fließgewässer</vt:lpstr>
      <vt:lpstr>Maßnahmenkategorien Fließgewässer</vt:lpstr>
      <vt:lpstr>Maßnahmenkategorien Fließgewässer</vt:lpstr>
      <vt:lpstr>Maßnahmenkategorien Fließgewässer</vt:lpstr>
      <vt:lpstr>Maßnahmenkategorien Fließgewässer</vt:lpstr>
      <vt:lpstr>Maßnahmenkategorien Fließgewässer</vt:lpstr>
      <vt:lpstr>Maßnahmenkategorien Fließgewässer</vt:lpstr>
      <vt:lpstr>Maßnahmenkategorien Fließgewässer</vt:lpstr>
      <vt:lpstr>Maßnahmenkategorien Fließgewässer</vt:lpstr>
      <vt:lpstr>Maßnahmenkategorien Fließgewässer</vt:lpstr>
      <vt:lpstr>Maßnahmenkategorien Fließgewässer</vt:lpstr>
      <vt:lpstr>Maßnahmenkategorien Fließgewässer</vt:lpstr>
      <vt:lpstr>Maßnahmenkategorien Fließgewässer</vt:lpstr>
      <vt:lpstr>Maßnahmenkategorien Fließgewässer</vt:lpstr>
      <vt:lpstr>Maßnahmenkategorien Fließgewässer</vt:lpstr>
      <vt:lpstr>Maßnahmenkategorien Fließgewässer</vt:lpstr>
      <vt:lpstr>Maßnahmenkategorien Fließgewässer</vt:lpstr>
      <vt:lpstr>Maßnahmenkategorien Fließgewässer</vt:lpstr>
      <vt:lpstr>Maßnahmenkategorien Fließgewässer</vt:lpstr>
      <vt:lpstr>Maßnahmenkategorien Fließgewässer</vt:lpstr>
      <vt:lpstr>Maßnahmenkategorien Fließgewässer</vt:lpstr>
      <vt:lpstr>Maßnahmenkategorien Fließgewässer</vt:lpstr>
      <vt:lpstr>Maßnahmenkategorien Fließgewässer</vt:lpstr>
      <vt:lpstr>Maßnahmenkategorien Standgewässer</vt:lpstr>
      <vt:lpstr>Maßnahmenkategorien Standgewässer</vt:lpstr>
      <vt:lpstr>Maßnahmenkategorien Standgewässer</vt:lpstr>
      <vt:lpstr>Maßnahmenkategorien Standgewässer</vt:lpstr>
      <vt:lpstr>Maßnahmenkategorien Standgewässer</vt:lpstr>
      <vt:lpstr>Maßnahmenkategorien Standgewässer</vt:lpstr>
      <vt:lpstr>Maßnahmenkategorien Fließgewässer</vt:lpstr>
      <vt:lpstr>Maßnahmenkategorien Standgewässer</vt:lpstr>
      <vt:lpstr>Maßnahmenkategorien Standgewässer</vt:lpstr>
      <vt:lpstr>Maßnahmenkategorien Standgewässer</vt:lpstr>
      <vt:lpstr>Maßnahmenkategorien Standgewässer</vt:lpstr>
      <vt:lpstr>Maßnahmenkategorien Standgewässer</vt:lpstr>
      <vt:lpstr>Maßnahmenkategorien Standgewässer</vt:lpstr>
      <vt:lpstr>Maßnahmenkategorien Standgewässer</vt:lpstr>
      <vt:lpstr>Fließgewässergruppen</vt:lpstr>
      <vt:lpstr>Maßnahmenvorschläge für die Fließgewässergruppen</vt:lpstr>
      <vt:lpstr>Maßnahmenvorschläge für die Fließgewässergruppen</vt:lpstr>
      <vt:lpstr>Maßnahmenvorschläge für die Fließgewässergruppen</vt:lpstr>
      <vt:lpstr>Maßnahmenvorschläge für die Fließgewässergruppen</vt:lpstr>
      <vt:lpstr>Maßnahmenvorschläge für die Fließgewässergruppen</vt:lpstr>
      <vt:lpstr>Maßnahmenvorschläge für die Fließgewässergruppen</vt:lpstr>
      <vt:lpstr>Maßnahmenvorschläge für die Fließgewässergruppen</vt:lpstr>
      <vt:lpstr>Maßnahmenvorschläge für die Fließgewässergruppen</vt:lpstr>
      <vt:lpstr>Maßnahmenvorschläge für die Fließgewässergruppen</vt:lpstr>
      <vt:lpstr>Maßnahmenvorschläge für die Fließgewässergruppen</vt:lpstr>
      <vt:lpstr>Maßnahmenvorschläge für die Fließgewässergruppen</vt:lpstr>
      <vt:lpstr>Maßnahmenvorschläge für die Fließgewässergruppen</vt:lpstr>
      <vt:lpstr>Maßnahmenvorschläge für die Fließgewässergruppen</vt:lpstr>
      <vt:lpstr>Maßnahmenvorschläge für die Fließgewässergruppen</vt:lpstr>
      <vt:lpstr>Maßnahmenvorschläge für die Fließgewässergruppen</vt:lpstr>
      <vt:lpstr>Maßnahmenvorschläge für die Fließgewässergruppen</vt:lpstr>
      <vt:lpstr>Maßnahmenvorschläge für die Fließgewässergruppen</vt:lpstr>
      <vt:lpstr>Maßnahmenvorschläge für die Fließgewässergruppen</vt:lpstr>
      <vt:lpstr>Maßnahmenvorschläge für die Fließgewässergruppen</vt:lpstr>
      <vt:lpstr>Maßnahmenvorschläge für die Fließgewässergruppen</vt:lpstr>
      <vt:lpstr>Maßnahmenvorschläge für die Fließgewässergruppen</vt:lpstr>
      <vt:lpstr>Maßnahmenvorschläge für die Fließgewässergruppen</vt:lpstr>
      <vt:lpstr>Maßnahmenvorschläge für die Fließgewässergruppen</vt:lpstr>
      <vt:lpstr>Maßnahmenvorschläge für die Fließgewässergruppen</vt:lpstr>
      <vt:lpstr>Maßnahmenvorschläge für die Fließgewässergruppen</vt:lpstr>
      <vt:lpstr>Maßnahmenvorschläge für die Fließgewässergruppen</vt:lpstr>
      <vt:lpstr>Maßnahmenvorschläge für die Fließgewässergruppen</vt:lpstr>
      <vt:lpstr>Maßnahmenvorschläge für die Fließgewässergruppen</vt:lpstr>
      <vt:lpstr>Maßnahmenvorschläge für die Fließgewässergruppen</vt:lpstr>
      <vt:lpstr>Maßnahmenvorschläge für die Fließgewässergruppen</vt:lpstr>
      <vt:lpstr>Maßnahmenvorschläge für die Fließgewässergruppen</vt:lpstr>
      <vt:lpstr>Maßnahmenvorschläge für die Fließgewässergruppen</vt:lpstr>
      <vt:lpstr>Maßnahmenvorschläge für die Fließgewässergruppen</vt:lpstr>
      <vt:lpstr>Maßnahmenvorschläge für die Fließgewässergruppen</vt:lpstr>
      <vt:lpstr>Maßnahmenvorschläge für die Fließgewässergruppen</vt:lpstr>
      <vt:lpstr>Maßnahmenvorschläge für die Fließgewässergruppen</vt:lpstr>
      <vt:lpstr>Maßnahmenvorschläge für die Fließgewässergruppen</vt:lpstr>
      <vt:lpstr>Standgewässergruppen</vt:lpstr>
      <vt:lpstr>Standgewässergruppen</vt:lpstr>
      <vt:lpstr>Standgewässergruppen</vt:lpstr>
      <vt:lpstr>Standgewässergruppen</vt:lpstr>
      <vt:lpstr>Bestandsaufnahme und Defizitanalyse</vt:lpstr>
      <vt:lpstr>Standgewässergruppen</vt:lpstr>
      <vt:lpstr>Maßnahmenvorschläge für die Standgewässergruppen</vt:lpstr>
      <vt:lpstr>Maßnahmenvorschläge für die Standgewässergruppen</vt:lpstr>
      <vt:lpstr>Maßnahmenvorschläge für die Standgewässergruppen</vt:lpstr>
      <vt:lpstr>Maßnahmenvorschläge für die Standgewässergruppen</vt:lpstr>
      <vt:lpstr>Maßnahmenvorschläge für die Standgewässergruppen</vt:lpstr>
      <vt:lpstr>Maßnahmenvorschläge für die Standgewässergruppen</vt:lpstr>
      <vt:lpstr>Maßnahmenvorschläge für die Standgewässergruppen</vt:lpstr>
      <vt:lpstr>Maßnahmenvorschläge für die Standgewässergruppen</vt:lpstr>
      <vt:lpstr>Maßnahmenvorschläge für die Standgewässergruppen</vt:lpstr>
      <vt:lpstr>Maßnahmenvorschläge für die Standgewässergruppen</vt:lpstr>
      <vt:lpstr>Maßnahmenvorschläge für die Standgewässergruppen</vt:lpstr>
      <vt:lpstr>Maßnahmenvorschläge für die Standgewässergruppen</vt:lpstr>
      <vt:lpstr>Maßnahmenvorschläge für die Standgewässergruppen</vt:lpstr>
      <vt:lpstr>Maßnahmenvorschläge für die Standgewässergruppen</vt:lpstr>
      <vt:lpstr>Maßnahmenvorschläge für die Standgewässergruppen</vt:lpstr>
      <vt:lpstr>Maßnahmenvorschläge für die Standgewässergruppen</vt:lpstr>
      <vt:lpstr>Maßnahmenvorschläge für die Standgewässergruppen</vt:lpstr>
      <vt:lpstr>Maßnahmenvorschläge für die Standgewässergruppen</vt:lpstr>
      <vt:lpstr>Maßnahmenvorschläge für die Standgewässergruppen</vt:lpstr>
      <vt:lpstr>Maßnahmenvorschläge für die Standgewässergruppen</vt:lpstr>
      <vt:lpstr>Maßnahmenvorschläge für die Standgewässergruppen</vt:lpstr>
      <vt:lpstr>Maßnahmenvorschläge für die Standgewässergruppen</vt:lpstr>
      <vt:lpstr>Maßnahmenvorschläge für die Standgewässergruppen</vt:lpstr>
      <vt:lpstr>Maßnahmenvorschläge für die Standgewässergruppen</vt:lpstr>
      <vt:lpstr>Maßnahmenvorschläge für die Standgewässergruppen</vt:lpstr>
      <vt:lpstr>Maßnahmenvorschläge für die Standgewässergruppen</vt:lpstr>
      <vt:lpstr>Maßnahmenvorschläge für die Standgewässergruppen</vt:lpstr>
      <vt:lpstr>Maßnahmenvorschläge für die Standgewässergruppen</vt:lpstr>
      <vt:lpstr>Maßnahmenvorschläge für die Standgewässergruppen</vt:lpstr>
      <vt:lpstr>Maßnahmenvorschläge für die Standgewässergruppen</vt:lpstr>
      <vt:lpstr>Maßnahmenvorschläge für die Standgewässergruppen</vt:lpstr>
      <vt:lpstr>Maßnahmenvorschläge für die Standgewässergruppen</vt:lpstr>
      <vt:lpstr>Maßnahmenvorschläge für die Standgewässergruppen</vt:lpstr>
      <vt:lpstr>Maßnahmenvorschläge für die Standgewässergruppen</vt:lpstr>
      <vt:lpstr>Maßnahmenvorschläge für die Standgewässergruppen</vt:lpstr>
      <vt:lpstr>Maßnahmenvorschläge für die Standgewässergruppen</vt:lpstr>
      <vt:lpstr>Maßnahmenvorschläge für die Standgewässergruppen</vt:lpstr>
      <vt:lpstr>Maßnahmenvorschläge für die Standgewässergruppen</vt:lpstr>
      <vt:lpstr>PowerPoint-Präsentation</vt:lpstr>
      <vt:lpstr>Maßnahmenkategorien Fließgewässer</vt:lpstr>
      <vt:lpstr>Maßnahmenkategorien Fließgewässer</vt:lpstr>
      <vt:lpstr>Maßnahmenvorschläge für die Fließgewässergruppen</vt:lpstr>
      <vt:lpstr>Maßnahmenvorschläge für die Fließgewässergruppen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Claudia</dc:creator>
  <cp:lastModifiedBy>Suetering Claudia</cp:lastModifiedBy>
  <cp:revision>1485</cp:revision>
  <cp:lastPrinted>2014-07-01T17:18:31Z</cp:lastPrinted>
  <dcterms:created xsi:type="dcterms:W3CDTF">2012-10-21T13:58:53Z</dcterms:created>
  <dcterms:modified xsi:type="dcterms:W3CDTF">2014-07-07T10:02:31Z</dcterms:modified>
</cp:coreProperties>
</file>