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6001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3120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4975" y="260350"/>
            <a:ext cx="2108200" cy="58658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60350"/>
            <a:ext cx="6175375" cy="586581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0919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869E310-2015-460D-9FC7-C95F37D8A0C5}" type="slidenum">
              <a:rPr lang="de-DE"/>
              <a:pPr>
                <a:defRPr/>
              </a:pPr>
              <a:t>‹Nr.›</a:t>
            </a:fld>
            <a:endParaRPr lang="de-DE"/>
          </a:p>
        </p:txBody>
      </p:sp>
    </p:spTree>
    <p:extLst>
      <p:ext uri="{BB962C8B-B14F-4D97-AF65-F5344CB8AC3E}">
        <p14:creationId xmlns:p14="http://schemas.microsoft.com/office/powerpoint/2010/main" val="19571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D652A9F-A049-4D7E-A338-2552FD0BC81D}" type="slidenum">
              <a:rPr lang="de-DE"/>
              <a:pPr>
                <a:defRPr/>
              </a:pPr>
              <a:t>‹Nr.›</a:t>
            </a:fld>
            <a:endParaRPr lang="de-DE"/>
          </a:p>
        </p:txBody>
      </p:sp>
    </p:spTree>
    <p:extLst>
      <p:ext uri="{BB962C8B-B14F-4D97-AF65-F5344CB8AC3E}">
        <p14:creationId xmlns:p14="http://schemas.microsoft.com/office/powerpoint/2010/main" val="19874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707B910-2DED-4F23-BB2B-6D2B73058CED}" type="slidenum">
              <a:rPr lang="de-DE"/>
              <a:pPr>
                <a:defRPr/>
              </a:pPr>
              <a:t>‹Nr.›</a:t>
            </a:fld>
            <a:endParaRPr lang="de-DE"/>
          </a:p>
        </p:txBody>
      </p:sp>
    </p:spTree>
    <p:extLst>
      <p:ext uri="{BB962C8B-B14F-4D97-AF65-F5344CB8AC3E}">
        <p14:creationId xmlns:p14="http://schemas.microsoft.com/office/powerpoint/2010/main" val="2535080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AF7309B-33CB-4B4C-B1F3-959CA6AB5744}" type="slidenum">
              <a:rPr lang="de-DE"/>
              <a:pPr>
                <a:defRPr/>
              </a:pPr>
              <a:t>‹Nr.›</a:t>
            </a:fld>
            <a:endParaRPr lang="de-DE"/>
          </a:p>
        </p:txBody>
      </p:sp>
    </p:spTree>
    <p:extLst>
      <p:ext uri="{BB962C8B-B14F-4D97-AF65-F5344CB8AC3E}">
        <p14:creationId xmlns:p14="http://schemas.microsoft.com/office/powerpoint/2010/main" val="418198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A31400F4-DB63-4D37-AD4C-1C2E0AFB20BF}" type="slidenum">
              <a:rPr lang="de-DE"/>
              <a:pPr>
                <a:defRPr/>
              </a:pPr>
              <a:t>‹Nr.›</a:t>
            </a:fld>
            <a:endParaRPr lang="de-DE"/>
          </a:p>
        </p:txBody>
      </p:sp>
    </p:spTree>
    <p:extLst>
      <p:ext uri="{BB962C8B-B14F-4D97-AF65-F5344CB8AC3E}">
        <p14:creationId xmlns:p14="http://schemas.microsoft.com/office/powerpoint/2010/main" val="417904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6CD6AC3-68FD-468B-9F44-860227B2B158}" type="slidenum">
              <a:rPr lang="de-DE"/>
              <a:pPr>
                <a:defRPr/>
              </a:pPr>
              <a:t>‹Nr.›</a:t>
            </a:fld>
            <a:endParaRPr lang="de-DE"/>
          </a:p>
        </p:txBody>
      </p:sp>
    </p:spTree>
    <p:extLst>
      <p:ext uri="{BB962C8B-B14F-4D97-AF65-F5344CB8AC3E}">
        <p14:creationId xmlns:p14="http://schemas.microsoft.com/office/powerpoint/2010/main" val="1546473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23ABC5E-50E2-4925-9E89-AE1D649A7FDE}" type="slidenum">
              <a:rPr lang="de-DE"/>
              <a:pPr>
                <a:defRPr/>
              </a:pPr>
              <a:t>‹Nr.›</a:t>
            </a:fld>
            <a:endParaRPr lang="de-DE"/>
          </a:p>
        </p:txBody>
      </p:sp>
    </p:spTree>
    <p:extLst>
      <p:ext uri="{BB962C8B-B14F-4D97-AF65-F5344CB8AC3E}">
        <p14:creationId xmlns:p14="http://schemas.microsoft.com/office/powerpoint/2010/main" val="28414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4C6F346-62D8-46F4-B4A7-A92174C9D66E}" type="slidenum">
              <a:rPr lang="de-DE"/>
              <a:pPr>
                <a:defRPr/>
              </a:pPr>
              <a:t>‹Nr.›</a:t>
            </a:fld>
            <a:endParaRPr lang="de-DE"/>
          </a:p>
        </p:txBody>
      </p:sp>
    </p:spTree>
    <p:extLst>
      <p:ext uri="{BB962C8B-B14F-4D97-AF65-F5344CB8AC3E}">
        <p14:creationId xmlns:p14="http://schemas.microsoft.com/office/powerpoint/2010/main" val="118539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00396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16D2AE0-BD73-4F79-BFD7-FB23B7997FAB}" type="slidenum">
              <a:rPr lang="de-DE"/>
              <a:pPr>
                <a:defRPr/>
              </a:pPr>
              <a:t>‹Nr.›</a:t>
            </a:fld>
            <a:endParaRPr lang="de-DE"/>
          </a:p>
        </p:txBody>
      </p:sp>
    </p:spTree>
    <p:extLst>
      <p:ext uri="{BB962C8B-B14F-4D97-AF65-F5344CB8AC3E}">
        <p14:creationId xmlns:p14="http://schemas.microsoft.com/office/powerpoint/2010/main" val="39415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26D2D54-0238-48DA-B0E2-557435BAE19B}" type="slidenum">
              <a:rPr lang="de-DE"/>
              <a:pPr>
                <a:defRPr/>
              </a:pPr>
              <a:t>‹Nr.›</a:t>
            </a:fld>
            <a:endParaRPr lang="de-DE"/>
          </a:p>
        </p:txBody>
      </p:sp>
    </p:spTree>
    <p:extLst>
      <p:ext uri="{BB962C8B-B14F-4D97-AF65-F5344CB8AC3E}">
        <p14:creationId xmlns:p14="http://schemas.microsoft.com/office/powerpoint/2010/main" val="331524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5DAAFAC-E9EE-4445-8E04-5B1217F7EA04}" type="slidenum">
              <a:rPr lang="de-DE"/>
              <a:pPr>
                <a:defRPr/>
              </a:pPr>
              <a:t>‹Nr.›</a:t>
            </a:fld>
            <a:endParaRPr lang="de-DE"/>
          </a:p>
        </p:txBody>
      </p:sp>
    </p:spTree>
    <p:extLst>
      <p:ext uri="{BB962C8B-B14F-4D97-AF65-F5344CB8AC3E}">
        <p14:creationId xmlns:p14="http://schemas.microsoft.com/office/powerpoint/2010/main" val="78098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8107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7241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4692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1101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92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1417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59303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971550" y="0"/>
            <a:ext cx="8172450" cy="6858000"/>
          </a:xfrm>
          <a:prstGeom prst="rect">
            <a:avLst/>
          </a:prstGeom>
          <a:solidFill>
            <a:srgbClr val="CCECFF"/>
          </a:solidFill>
          <a:ln w="9525">
            <a:noFill/>
            <a:miter lim="800000"/>
            <a:headEnd/>
            <a:tailEnd/>
          </a:ln>
          <a:effectLst/>
        </p:spPr>
        <p:txBody>
          <a:bodyPr wrap="none" anchor="ctr"/>
          <a:lstStyle/>
          <a:p>
            <a:pPr>
              <a:defRPr/>
            </a:pPr>
            <a:endParaRPr lang="de-DE"/>
          </a:p>
        </p:txBody>
      </p:sp>
      <p:sp>
        <p:nvSpPr>
          <p:cNvPr id="1027" name="Rectangle 2"/>
          <p:cNvSpPr>
            <a:spLocks noGrp="1" noChangeArrowheads="1"/>
          </p:cNvSpPr>
          <p:nvPr>
            <p:ph type="title"/>
          </p:nvPr>
        </p:nvSpPr>
        <p:spPr bwMode="auto">
          <a:xfrm>
            <a:off x="1187450" y="260350"/>
            <a:ext cx="7705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1" name="Rectangle 7"/>
          <p:cNvSpPr>
            <a:spLocks noChangeArrowheads="1"/>
          </p:cNvSpPr>
          <p:nvPr/>
        </p:nvSpPr>
        <p:spPr bwMode="auto">
          <a:xfrm rot="10800000">
            <a:off x="0" y="0"/>
            <a:ext cx="971550" cy="6858000"/>
          </a:xfrm>
          <a:prstGeom prst="rect">
            <a:avLst/>
          </a:prstGeom>
          <a:gradFill rotWithShape="1">
            <a:gsLst>
              <a:gs pos="0">
                <a:srgbClr val="66CCFF"/>
              </a:gs>
              <a:gs pos="100000">
                <a:srgbClr val="0066FF"/>
              </a:gs>
            </a:gsLst>
            <a:lin ang="0" scaled="1"/>
          </a:gradFill>
          <a:ln w="9525">
            <a:noFill/>
            <a:miter lim="800000"/>
            <a:headEnd/>
            <a:tailEnd/>
          </a:ln>
          <a:effectLst/>
        </p:spPr>
        <p:txBody>
          <a:bodyPr vert="eaVert" wrap="none" anchor="ctr" anchorCtr="1"/>
          <a:lstStyle/>
          <a:p>
            <a:pPr algn="ctr">
              <a:defRPr/>
            </a:pPr>
            <a:r>
              <a:rPr lang="de-DE" sz="5400" b="1">
                <a:solidFill>
                  <a:srgbClr val="000099"/>
                </a:solidFill>
              </a:rPr>
              <a:t>EMMERTHAL</a:t>
            </a:r>
          </a:p>
        </p:txBody>
      </p:sp>
      <p:sp>
        <p:nvSpPr>
          <p:cNvPr id="1033" name="Rectangle 9"/>
          <p:cNvSpPr>
            <a:spLocks noChangeArrowheads="1"/>
          </p:cNvSpPr>
          <p:nvPr/>
        </p:nvSpPr>
        <p:spPr bwMode="auto">
          <a:xfrm rot="10800000">
            <a:off x="0" y="0"/>
            <a:ext cx="881063" cy="6858000"/>
          </a:xfrm>
          <a:prstGeom prst="rect">
            <a:avLst/>
          </a:prstGeom>
          <a:gradFill rotWithShape="1">
            <a:gsLst>
              <a:gs pos="0">
                <a:srgbClr val="66CCFF"/>
              </a:gs>
              <a:gs pos="100000">
                <a:srgbClr val="0066FF"/>
              </a:gs>
            </a:gsLst>
            <a:lin ang="0" scaled="1"/>
          </a:gradFill>
          <a:ln w="9525">
            <a:noFill/>
            <a:miter lim="800000"/>
            <a:headEnd/>
            <a:tailEnd/>
          </a:ln>
          <a:effectLst/>
        </p:spPr>
        <p:txBody>
          <a:bodyPr vert="eaVert" wrap="none" anchor="ctr" anchorCtr="1"/>
          <a:lstStyle/>
          <a:p>
            <a:pPr algn="ctr">
              <a:defRPr/>
            </a:pPr>
            <a:r>
              <a:rPr lang="de-DE" sz="5400" b="1">
                <a:solidFill>
                  <a:srgbClr val="000099"/>
                </a:solidFill>
              </a:rPr>
              <a:t>EMMERTHAL</a:t>
            </a:r>
          </a:p>
        </p:txBody>
      </p:sp>
      <p:pic>
        <p:nvPicPr>
          <p:cNvPr id="1030" name="Picture 11" descr="Logo der Gemeinde Emmerth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descr="wappen_klein_transp.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7650" y="-38100"/>
            <a:ext cx="1446213"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2800" b="1">
          <a:solidFill>
            <a:srgbClr val="0000CC"/>
          </a:solidFill>
          <a:latin typeface="+mj-lt"/>
          <a:ea typeface="+mj-ea"/>
          <a:cs typeface="+mj-cs"/>
        </a:defRPr>
      </a:lvl1pPr>
      <a:lvl2pPr algn="ctr" rtl="0" eaLnBrk="1" fontAlgn="base" hangingPunct="1">
        <a:spcBef>
          <a:spcPct val="0"/>
        </a:spcBef>
        <a:spcAft>
          <a:spcPct val="0"/>
        </a:spcAft>
        <a:defRPr sz="2800" b="1">
          <a:solidFill>
            <a:srgbClr val="0000CC"/>
          </a:solidFill>
          <a:latin typeface="Arial" charset="0"/>
          <a:cs typeface="Arial" charset="0"/>
        </a:defRPr>
      </a:lvl2pPr>
      <a:lvl3pPr algn="ctr" rtl="0" eaLnBrk="1" fontAlgn="base" hangingPunct="1">
        <a:spcBef>
          <a:spcPct val="0"/>
        </a:spcBef>
        <a:spcAft>
          <a:spcPct val="0"/>
        </a:spcAft>
        <a:defRPr sz="2800" b="1">
          <a:solidFill>
            <a:srgbClr val="0000CC"/>
          </a:solidFill>
          <a:latin typeface="Arial" charset="0"/>
          <a:cs typeface="Arial" charset="0"/>
        </a:defRPr>
      </a:lvl3pPr>
      <a:lvl4pPr algn="ctr" rtl="0" eaLnBrk="1" fontAlgn="base" hangingPunct="1">
        <a:spcBef>
          <a:spcPct val="0"/>
        </a:spcBef>
        <a:spcAft>
          <a:spcPct val="0"/>
        </a:spcAft>
        <a:defRPr sz="2800" b="1">
          <a:solidFill>
            <a:srgbClr val="0000CC"/>
          </a:solidFill>
          <a:latin typeface="Arial" charset="0"/>
          <a:cs typeface="Arial" charset="0"/>
        </a:defRPr>
      </a:lvl4pPr>
      <a:lvl5pPr algn="ctr" rtl="0" eaLnBrk="1" fontAlgn="base" hangingPunct="1">
        <a:spcBef>
          <a:spcPct val="0"/>
        </a:spcBef>
        <a:spcAft>
          <a:spcPct val="0"/>
        </a:spcAft>
        <a:defRPr sz="2800" b="1">
          <a:solidFill>
            <a:srgbClr val="0000CC"/>
          </a:solidFill>
          <a:latin typeface="Arial" charset="0"/>
          <a:cs typeface="Arial" charset="0"/>
        </a:defRPr>
      </a:lvl5pPr>
      <a:lvl6pPr marL="457200" algn="ctr" rtl="0" eaLnBrk="1" fontAlgn="base" hangingPunct="1">
        <a:spcBef>
          <a:spcPct val="0"/>
        </a:spcBef>
        <a:spcAft>
          <a:spcPct val="0"/>
        </a:spcAft>
        <a:defRPr sz="2800" b="1">
          <a:solidFill>
            <a:srgbClr val="0000CC"/>
          </a:solidFill>
          <a:latin typeface="Arial" charset="0"/>
          <a:cs typeface="Arial" charset="0"/>
        </a:defRPr>
      </a:lvl6pPr>
      <a:lvl7pPr marL="914400" algn="ctr" rtl="0" eaLnBrk="1" fontAlgn="base" hangingPunct="1">
        <a:spcBef>
          <a:spcPct val="0"/>
        </a:spcBef>
        <a:spcAft>
          <a:spcPct val="0"/>
        </a:spcAft>
        <a:defRPr sz="2800" b="1">
          <a:solidFill>
            <a:srgbClr val="0000CC"/>
          </a:solidFill>
          <a:latin typeface="Arial" charset="0"/>
          <a:cs typeface="Arial" charset="0"/>
        </a:defRPr>
      </a:lvl7pPr>
      <a:lvl8pPr marL="1371600" algn="ctr" rtl="0" eaLnBrk="1" fontAlgn="base" hangingPunct="1">
        <a:spcBef>
          <a:spcPct val="0"/>
        </a:spcBef>
        <a:spcAft>
          <a:spcPct val="0"/>
        </a:spcAft>
        <a:defRPr sz="2800" b="1">
          <a:solidFill>
            <a:srgbClr val="0000CC"/>
          </a:solidFill>
          <a:latin typeface="Arial" charset="0"/>
          <a:cs typeface="Arial" charset="0"/>
        </a:defRPr>
      </a:lvl8pPr>
      <a:lvl9pPr marL="1828800" algn="ctr" rtl="0" eaLnBrk="1" fontAlgn="base" hangingPunct="1">
        <a:spcBef>
          <a:spcPct val="0"/>
        </a:spcBef>
        <a:spcAft>
          <a:spcPct val="0"/>
        </a:spcAft>
        <a:defRPr sz="2800" b="1">
          <a:solidFill>
            <a:srgbClr val="0000CC"/>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1"/>
            <a:r>
              <a:rPr lang="de-DE" smtClean="0"/>
              <a:t>Vierte Ebene</a:t>
            </a:r>
          </a:p>
          <a:p>
            <a:pPr lvl="2"/>
            <a:r>
              <a:rPr lang="de-DE" smtClean="0"/>
              <a:t>Fünfte Ebene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B3C287-5880-4A96-867F-A8DB272CE742}" type="slidenum">
              <a:rPr lang="de-DE"/>
              <a:pPr>
                <a:defRPr/>
              </a:pPr>
              <a:t>‹Nr.›</a:t>
            </a:fld>
            <a:endParaRPr lang="de-DE"/>
          </a:p>
        </p:txBody>
      </p:sp>
      <p:sp>
        <p:nvSpPr>
          <p:cNvPr id="4103" name="Rectangle 7"/>
          <p:cNvSpPr>
            <a:spLocks noChangeArrowheads="1"/>
          </p:cNvSpPr>
          <p:nvPr/>
        </p:nvSpPr>
        <p:spPr bwMode="auto">
          <a:xfrm>
            <a:off x="971550" y="0"/>
            <a:ext cx="8172450" cy="6858000"/>
          </a:xfrm>
          <a:prstGeom prst="rect">
            <a:avLst/>
          </a:prstGeom>
          <a:solidFill>
            <a:srgbClr val="CCECFF"/>
          </a:solidFill>
          <a:ln w="9525">
            <a:noFill/>
            <a:miter lim="800000"/>
            <a:headEnd/>
            <a:tailEnd/>
          </a:ln>
          <a:effectLst/>
        </p:spPr>
        <p:txBody>
          <a:bodyPr wrap="none" anchor="ctr"/>
          <a:lstStyle/>
          <a:p>
            <a:pPr>
              <a:defRPr/>
            </a:pPr>
            <a:endParaRPr lang="de-DE"/>
          </a:p>
        </p:txBody>
      </p:sp>
      <p:sp>
        <p:nvSpPr>
          <p:cNvPr id="4104" name="Rectangle 8"/>
          <p:cNvSpPr>
            <a:spLocks noChangeArrowheads="1"/>
          </p:cNvSpPr>
          <p:nvPr/>
        </p:nvSpPr>
        <p:spPr bwMode="auto">
          <a:xfrm>
            <a:off x="1187450" y="260350"/>
            <a:ext cx="7705725" cy="576263"/>
          </a:xfrm>
          <a:prstGeom prst="rect">
            <a:avLst/>
          </a:prstGeom>
          <a:noFill/>
          <a:ln w="9525">
            <a:noFill/>
            <a:miter lim="800000"/>
            <a:headEnd/>
            <a:tailEnd/>
          </a:ln>
          <a:effectLst/>
        </p:spPr>
        <p:txBody>
          <a:bodyPr anchor="ctr"/>
          <a:lstStyle/>
          <a:p>
            <a:pPr algn="ctr">
              <a:defRPr/>
            </a:pPr>
            <a:r>
              <a:rPr lang="de-DE" sz="4400">
                <a:solidFill>
                  <a:schemeClr val="tx2"/>
                </a:solidFill>
              </a:rPr>
              <a:t>Titelmasterformat durch Klicken bearbeiten</a:t>
            </a:r>
          </a:p>
        </p:txBody>
      </p:sp>
      <p:sp>
        <p:nvSpPr>
          <p:cNvPr id="4106" name="Rectangle 10"/>
          <p:cNvSpPr>
            <a:spLocks noChangeArrowheads="1"/>
          </p:cNvSpPr>
          <p:nvPr/>
        </p:nvSpPr>
        <p:spPr bwMode="auto">
          <a:xfrm rot="10800000">
            <a:off x="0" y="0"/>
            <a:ext cx="971550" cy="6858000"/>
          </a:xfrm>
          <a:prstGeom prst="rect">
            <a:avLst/>
          </a:prstGeom>
          <a:gradFill rotWithShape="1">
            <a:gsLst>
              <a:gs pos="0">
                <a:srgbClr val="66CCFF"/>
              </a:gs>
              <a:gs pos="100000">
                <a:srgbClr val="0066FF"/>
              </a:gs>
            </a:gsLst>
            <a:lin ang="0" scaled="1"/>
          </a:gradFill>
          <a:ln w="9525">
            <a:noFill/>
            <a:miter lim="800000"/>
            <a:headEnd/>
            <a:tailEnd/>
          </a:ln>
          <a:effectLst/>
        </p:spPr>
        <p:txBody>
          <a:bodyPr vert="eaVert" wrap="none" anchor="ctr" anchorCtr="1"/>
          <a:lstStyle/>
          <a:p>
            <a:pPr algn="ctr">
              <a:defRPr/>
            </a:pPr>
            <a:r>
              <a:rPr lang="de-DE" sz="5400" b="1">
                <a:solidFill>
                  <a:srgbClr val="000099"/>
                </a:solidFill>
              </a:rPr>
              <a:t>EMMERTHAL</a:t>
            </a:r>
          </a:p>
        </p:txBody>
      </p:sp>
      <p:sp>
        <p:nvSpPr>
          <p:cNvPr id="4107" name="Rectangle 11"/>
          <p:cNvSpPr>
            <a:spLocks noChangeArrowheads="1"/>
          </p:cNvSpPr>
          <p:nvPr/>
        </p:nvSpPr>
        <p:spPr bwMode="auto">
          <a:xfrm rot="10800000">
            <a:off x="0" y="0"/>
            <a:ext cx="881063" cy="6858000"/>
          </a:xfrm>
          <a:prstGeom prst="rect">
            <a:avLst/>
          </a:prstGeom>
          <a:gradFill rotWithShape="1">
            <a:gsLst>
              <a:gs pos="0">
                <a:srgbClr val="66CCFF"/>
              </a:gs>
              <a:gs pos="100000">
                <a:srgbClr val="0066FF"/>
              </a:gs>
            </a:gsLst>
            <a:lin ang="0" scaled="1"/>
          </a:gradFill>
          <a:ln w="9525">
            <a:noFill/>
            <a:miter lim="800000"/>
            <a:headEnd/>
            <a:tailEnd/>
          </a:ln>
          <a:effectLst/>
        </p:spPr>
        <p:txBody>
          <a:bodyPr vert="eaVert" wrap="none" anchor="ctr" anchorCtr="1"/>
          <a:lstStyle/>
          <a:p>
            <a:pPr algn="ctr">
              <a:defRPr/>
            </a:pPr>
            <a:r>
              <a:rPr lang="de-DE" sz="5400" b="1">
                <a:solidFill>
                  <a:srgbClr val="000099"/>
                </a:solidFill>
              </a:rPr>
              <a:t>EMMERTHAL</a:t>
            </a:r>
          </a:p>
        </p:txBody>
      </p:sp>
      <p:pic>
        <p:nvPicPr>
          <p:cNvPr id="2059" name="Picture 12" descr="Logo der Gemeinde Emmerth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Gemeindewapp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84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88640"/>
            <a:ext cx="7772400" cy="1470025"/>
          </a:xfrm>
        </p:spPr>
        <p:txBody>
          <a:bodyPr/>
          <a:lstStyle/>
          <a:p>
            <a:r>
              <a:rPr lang="de-DE" b="0" dirty="0"/>
              <a:t/>
            </a:r>
            <a:br>
              <a:rPr lang="de-DE" b="0" dirty="0"/>
            </a:br>
            <a:r>
              <a:rPr lang="de-DE" b="0" dirty="0"/>
              <a:t> </a:t>
            </a:r>
            <a:r>
              <a:rPr lang="de-DE" dirty="0"/>
              <a:t>Maßnahmenblatt Fließgewässerentwicklung </a:t>
            </a:r>
            <a:r>
              <a:rPr lang="de-DE" b="0" dirty="0"/>
              <a:t>	</a:t>
            </a:r>
            <a:br>
              <a:rPr lang="de-DE" b="0" dirty="0"/>
            </a:b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49149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25" y="2276872"/>
            <a:ext cx="49625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573016"/>
            <a:ext cx="496252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a:t>3.1 Guter Gewässer- und Auenzustand </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u="sng" dirty="0" smtClean="0"/>
              <a:t>Durchgängigkeit </a:t>
            </a:r>
            <a:endParaRPr lang="de-DE" dirty="0"/>
          </a:p>
          <a:p>
            <a:pPr marL="0" indent="0">
              <a:buNone/>
            </a:pPr>
            <a:endParaRPr lang="de-DE" dirty="0" smtClean="0"/>
          </a:p>
          <a:p>
            <a:pPr marL="0" indent="0">
              <a:buNone/>
            </a:pPr>
            <a:r>
              <a:rPr lang="de-DE" dirty="0" smtClean="0"/>
              <a:t>Die </a:t>
            </a:r>
            <a:r>
              <a:rPr lang="de-DE" dirty="0"/>
              <a:t>Durchwanderbarkeit (Längsdurchgängigkeit) für Fische und Wirbellose (Makrozoobenthos) hat für die ökologische Wertigkeit der Emmer und </a:t>
            </a:r>
            <a:r>
              <a:rPr lang="de-DE" dirty="0" smtClean="0"/>
              <a:t>Gewässer </a:t>
            </a:r>
            <a:r>
              <a:rPr lang="de-DE" dirty="0"/>
              <a:t>im Allgemeinen eine überragende Bedeutung. Vor allem Emmerthal hat aufgrund seiner Nähe zur Wesermündung eine Schlüsselposition hin-sichtlich der Durchwanderbarkeit für Fische. Die hier bestehenden Wander-hindernisse machen die Erschließung der Emmer unmöglich und sind durchgängig zu gestalten. Die Durchgängigkeit ist im Betrachtungsgebiet an sechs Stellen unterbunden, zwei Querbauwerke sind mit einer FAA aus-gestattet worden.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Guter Gewässer- und Auenzustand</a:t>
            </a:r>
            <a:endParaRPr lang="de-DE" dirty="0"/>
          </a:p>
        </p:txBody>
      </p:sp>
      <p:sp>
        <p:nvSpPr>
          <p:cNvPr id="3" name="Inhaltsplatzhalter 2"/>
          <p:cNvSpPr>
            <a:spLocks noGrp="1"/>
          </p:cNvSpPr>
          <p:nvPr>
            <p:ph idx="1"/>
          </p:nvPr>
        </p:nvSpPr>
        <p:spPr>
          <a:xfrm>
            <a:off x="1187624" y="1340768"/>
            <a:ext cx="7704856" cy="4525963"/>
          </a:xfrm>
        </p:spPr>
        <p:txBody>
          <a:bodyPr/>
          <a:lstStyle/>
          <a:p>
            <a:pPr marL="0" indent="0">
              <a:buNone/>
            </a:pPr>
            <a:r>
              <a:rPr lang="de-DE" u="sng" dirty="0" smtClean="0"/>
              <a:t>Strukturgüte </a:t>
            </a:r>
          </a:p>
          <a:p>
            <a:pPr marL="0" indent="0">
              <a:buNone/>
            </a:pPr>
            <a:endParaRPr lang="de-DE" u="sng" dirty="0"/>
          </a:p>
          <a:p>
            <a:pPr marL="0" indent="0">
              <a:buNone/>
            </a:pPr>
            <a:r>
              <a:rPr lang="de-DE" dirty="0" smtClean="0"/>
              <a:t>Die </a:t>
            </a:r>
            <a:r>
              <a:rPr lang="de-DE" dirty="0"/>
              <a:t>Ufer und die Gewässersohle wurden in früheren Zeiten in weiten Teilen des Verlaufes erosionssicher gestaltet. Mittlerweile ist diese Sicherung aus Steinschüttung, Bauschutt und ähnlichen Materialien eingewachsen und nicht ohne weiteres erkennbar, behindert aber das </a:t>
            </a:r>
            <a:r>
              <a:rPr lang="de-DE" dirty="0" err="1"/>
              <a:t>Eigenentwicklungspo-tenzial</a:t>
            </a:r>
            <a:r>
              <a:rPr lang="de-DE" dirty="0"/>
              <a:t> erheblich. Diese Panzerung sollte in den Freilandstrecken entfernt werden, Uferabbrüche und Steilhänge sind ein hochwertiger Lebensraum</a:t>
            </a:r>
            <a:r>
              <a:rPr lang="de-DE" dirty="0" smtClean="0"/>
              <a:t>.</a:t>
            </a:r>
          </a:p>
          <a:p>
            <a:pPr marL="0" indent="0">
              <a:buNone/>
            </a:pPr>
            <a:r>
              <a:rPr lang="de-DE" dirty="0" smtClean="0"/>
              <a:t> </a:t>
            </a:r>
            <a:endParaRPr lang="de-DE" dirty="0"/>
          </a:p>
          <a:p>
            <a:pPr marL="0" indent="0">
              <a:buNone/>
            </a:pPr>
            <a:r>
              <a:rPr lang="de-DE" dirty="0"/>
              <a:t>Entlang der Emmer sollte ein ausreichend bemessener Randstreifen </a:t>
            </a:r>
            <a:r>
              <a:rPr lang="de-DE" dirty="0" err="1"/>
              <a:t>einge</a:t>
            </a:r>
            <a:r>
              <a:rPr lang="de-DE" dirty="0"/>
              <a:t>-richtet werden, um Eigendynamik zu ermöglichen und die Möglichkeit der aquatisch-terrestrischen Durchgängigkeit zu schaffen.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smtClean="0"/>
              <a:t>3.1 Guter Gewässer- und Auenzustand</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endParaRPr lang="de-DE" dirty="0"/>
          </a:p>
          <a:p>
            <a:pPr marL="0" indent="0">
              <a:buNone/>
            </a:pPr>
            <a:r>
              <a:rPr lang="de-DE" dirty="0" smtClean="0"/>
              <a:t>Die bestehende Unterhaltungsvorschrift des Emmer-</a:t>
            </a:r>
            <a:r>
              <a:rPr lang="de-DE" dirty="0" err="1" smtClean="0"/>
              <a:t>Humme</a:t>
            </a:r>
            <a:r>
              <a:rPr lang="de-DE" dirty="0" smtClean="0"/>
              <a:t> Verbandes und der Pflege- und Entwicklungsplan der Unteren Naturschutzbehörde werden auf Möglichkeiten und Synergien geprüft, um Eingriffe in die </a:t>
            </a:r>
            <a:r>
              <a:rPr lang="de-DE" dirty="0" err="1" smtClean="0"/>
              <a:t>Ge-wässerentwicklung</a:t>
            </a:r>
            <a:r>
              <a:rPr lang="de-DE" dirty="0" smtClean="0"/>
              <a:t> zu minimieren und das noch zu beschreibende </a:t>
            </a:r>
            <a:r>
              <a:rPr lang="de-DE" dirty="0" err="1" smtClean="0"/>
              <a:t>Entwick-lungsziel</a:t>
            </a:r>
            <a:r>
              <a:rPr lang="de-DE" dirty="0" smtClean="0"/>
              <a:t> des Guten Zustandes durch gezielte oder auch zukünftig </a:t>
            </a:r>
            <a:r>
              <a:rPr lang="de-DE" dirty="0" err="1" smtClean="0"/>
              <a:t>unterlas-sene</a:t>
            </a:r>
            <a:r>
              <a:rPr lang="de-DE" dirty="0" smtClean="0"/>
              <a:t> Maßnahmen langfristig zu fördern.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smtClean="0"/>
              <a:t>3.1 Guter Gewässer- und Auenzustand</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u="sng" dirty="0" smtClean="0"/>
              <a:t>Gewässergüte</a:t>
            </a:r>
            <a:r>
              <a:rPr lang="de-DE" dirty="0" smtClean="0"/>
              <a:t> </a:t>
            </a:r>
          </a:p>
          <a:p>
            <a:pPr marL="0" indent="0">
              <a:buNone/>
            </a:pPr>
            <a:endParaRPr lang="de-DE" dirty="0"/>
          </a:p>
          <a:p>
            <a:pPr marL="0" indent="0">
              <a:buNone/>
            </a:pPr>
            <a:r>
              <a:rPr lang="de-DE" dirty="0"/>
              <a:t>Die gesamte Gewässerstrecke ist als mäßig belastet eingestuft. Aus dem hohen Anteil landwirtschaftlicher Nutzflächen im Einzugsgebiet (&gt; 60 %) stammen diffuse Nährstoffeinträge und Feinmaterial aufgrund </a:t>
            </a:r>
            <a:r>
              <a:rPr lang="de-DE" dirty="0" smtClean="0"/>
              <a:t>Bodenerosion</a:t>
            </a:r>
            <a:r>
              <a:rPr lang="de-DE" dirty="0"/>
              <a:t>. Gewässerrandstreifen und freiwillige Vereinbarungen zur guten </a:t>
            </a:r>
            <a:r>
              <a:rPr lang="de-DE" dirty="0" smtClean="0"/>
              <a:t>fachlichen </a:t>
            </a:r>
            <a:r>
              <a:rPr lang="de-DE" dirty="0"/>
              <a:t>Praxis in der Flächenbewirtschaftung können den Eintrag von den landwirtschaftlichen Flächen vermindern. Die Strukturverbesserungen er-höhen zudem die Selbstreinigungskraft des Gewässers. Beides verbessert die Gewässergüte.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
            </a:r>
            <a:br>
              <a:rPr lang="de-DE" b="0" dirty="0" smtClean="0"/>
            </a:br>
            <a:r>
              <a:rPr lang="de-DE" dirty="0" smtClean="0"/>
              <a:t>3.2 Ökologischer Hochwasserschutz</a:t>
            </a:r>
            <a:r>
              <a:rPr lang="de-DE" b="0" dirty="0" smtClean="0"/>
              <a:t/>
            </a:r>
            <a:br>
              <a:rPr lang="de-DE" b="0" dirty="0" smtClean="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Bad </a:t>
            </a:r>
            <a:r>
              <a:rPr lang="de-DE" dirty="0"/>
              <a:t>Pyrmont, Emmerthal und einzelne Ortslagen im Verlauf sind von Hochwasser betroffen. In den </a:t>
            </a:r>
            <a:r>
              <a:rPr lang="de-DE" dirty="0" err="1"/>
              <a:t>GEPl</a:t>
            </a:r>
            <a:r>
              <a:rPr lang="de-DE" dirty="0"/>
              <a:t> werden </a:t>
            </a:r>
            <a:r>
              <a:rPr lang="de-DE" b="1" dirty="0"/>
              <a:t>„ökologische </a:t>
            </a:r>
            <a:r>
              <a:rPr lang="de-DE" b="1" dirty="0" smtClean="0"/>
              <a:t>Hochwasserschutzmaßnahmen</a:t>
            </a:r>
            <a:r>
              <a:rPr lang="de-DE" b="1" dirty="0"/>
              <a:t>“ </a:t>
            </a:r>
            <a:r>
              <a:rPr lang="de-DE" dirty="0"/>
              <a:t>wie z.B. Deichrückverlegung, Sekundärauen und </a:t>
            </a:r>
            <a:r>
              <a:rPr lang="de-DE" dirty="0" smtClean="0"/>
              <a:t>Auenreaktivierung </a:t>
            </a:r>
            <a:r>
              <a:rPr lang="de-DE" dirty="0"/>
              <a:t>mit eingebunden. Dies bedeutet Kosteneffizienz und </a:t>
            </a:r>
            <a:r>
              <a:rPr lang="de-DE" dirty="0" smtClean="0"/>
              <a:t>steigert </a:t>
            </a:r>
            <a:r>
              <a:rPr lang="de-DE" dirty="0"/>
              <a:t>die Akzeptanz in der Bevölkerung. Die Unterhaltung ist einerseits auf Pflege und Entwicklung des Gewässers, auf der anderen Seite auf den schadlosen Hochwasserabfluss abzustimmen. Mit dieser kombinierten </a:t>
            </a:r>
            <a:r>
              <a:rPr lang="de-DE" dirty="0" smtClean="0"/>
              <a:t>Vorgehensweise </a:t>
            </a:r>
            <a:r>
              <a:rPr lang="de-DE" dirty="0"/>
              <a:t>werden die Forderungen der EG-HWRM-RL verfolgt, deren Ziel die Verringerung des Risikos von Hochwasserschäden für die </a:t>
            </a:r>
            <a:r>
              <a:rPr lang="de-DE" dirty="0" smtClean="0"/>
              <a:t>menschliche </a:t>
            </a:r>
            <a:r>
              <a:rPr lang="de-DE" dirty="0"/>
              <a:t>Gesundheit, die Umwelt, das Kulturerbe und die wirtschaftliche </a:t>
            </a:r>
            <a:r>
              <a:rPr lang="de-DE" dirty="0" smtClean="0"/>
              <a:t>Tätigkeit </a:t>
            </a:r>
            <a:r>
              <a:rPr lang="de-DE" dirty="0"/>
              <a:t>ist. Notwendige Maßnahmen oder Handlungen sollen stets aus einer integralen Betrachtung des Gewässersystems abgeleitet werden und mit der Umsetzung der Wasserrahmenrichtlinie (WRRL) koordiniert werden.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smtClean="0"/>
              <a:t>3.3 Schöne Emmer</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Mit </a:t>
            </a:r>
            <a:r>
              <a:rPr lang="de-DE" dirty="0"/>
              <a:t>zunehmender Erfahrung bei der Umsetzung der EG-WRRL zeigt sich, dass „weiche Faktoren“ wie Naherholung, Ortsbildverbesserung und </a:t>
            </a:r>
            <a:r>
              <a:rPr lang="de-DE" dirty="0" smtClean="0"/>
              <a:t>Umweltbildung </a:t>
            </a:r>
            <a:r>
              <a:rPr lang="de-DE" dirty="0"/>
              <a:t>in ein Gesamtentwicklungskonzept zu integrieren sind (vgl. z.B. „Leitfaden zur Aufstellung von Gewässerentwicklungsplänen in Thüringen“). Demzufolge ist es wichtig, Wasser und Gewässer erlebbar zu gestalten. Nicht nur, dass die Attraktivität und der Lebenswert eines Ortes gesteigert wird, sondern die Akzeptanz der Bürger gegenüber zumeist relativ teuren Gewässerumgestaltungen steigt erheblich. Dazu bestehen zahlreiche </a:t>
            </a:r>
            <a:r>
              <a:rPr lang="de-DE" dirty="0" smtClean="0"/>
              <a:t>Möglichkeiten</a:t>
            </a:r>
            <a:r>
              <a:rPr lang="de-DE" dirty="0"/>
              <a:t>. </a:t>
            </a:r>
          </a:p>
          <a:p>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3.3 Schöne </a:t>
            </a:r>
            <a:r>
              <a:rPr lang="de-DE" dirty="0" smtClean="0"/>
              <a:t>Emmer</a:t>
            </a: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Beispiele </a:t>
            </a:r>
            <a:r>
              <a:rPr lang="de-DE" dirty="0"/>
              <a:t>sind die Schaffung von: </a:t>
            </a:r>
            <a:endParaRPr lang="de-DE" dirty="0" smtClean="0"/>
          </a:p>
          <a:p>
            <a:pPr marL="0" indent="0">
              <a:buNone/>
            </a:pPr>
            <a:endParaRPr lang="de-DE" dirty="0"/>
          </a:p>
          <a:p>
            <a:r>
              <a:rPr lang="de-DE" dirty="0" smtClean="0"/>
              <a:t>Attraktiven </a:t>
            </a:r>
            <a:r>
              <a:rPr lang="de-DE" dirty="0"/>
              <a:t>Zugängen zum Gewässer und </a:t>
            </a:r>
            <a:r>
              <a:rPr lang="de-DE" dirty="0" smtClean="0"/>
              <a:t>Verweilmöglichkeiten</a:t>
            </a:r>
            <a:endParaRPr lang="de-DE" dirty="0"/>
          </a:p>
          <a:p>
            <a:r>
              <a:rPr lang="de-DE" dirty="0" smtClean="0"/>
              <a:t>Wasserspielplätzen </a:t>
            </a:r>
            <a:r>
              <a:rPr lang="de-DE" dirty="0"/>
              <a:t>für Kinder </a:t>
            </a:r>
          </a:p>
          <a:p>
            <a:r>
              <a:rPr lang="de-DE" dirty="0" smtClean="0"/>
              <a:t>Badebereichen </a:t>
            </a:r>
            <a:endParaRPr lang="de-DE" dirty="0"/>
          </a:p>
          <a:p>
            <a:r>
              <a:rPr lang="de-DE" dirty="0" smtClean="0"/>
              <a:t>Wassersportmöglichkeiten </a:t>
            </a:r>
            <a:r>
              <a:rPr lang="de-DE" dirty="0"/>
              <a:t>(Kanu) </a:t>
            </a:r>
          </a:p>
          <a:p>
            <a:r>
              <a:rPr lang="de-DE" dirty="0" smtClean="0"/>
              <a:t>Informationsangeboten </a:t>
            </a:r>
            <a:r>
              <a:rPr lang="de-DE" dirty="0"/>
              <a:t>(Lehrpfade, etc.).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3.4 Naturschutz</a:t>
            </a: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Besondere </a:t>
            </a:r>
            <a:r>
              <a:rPr lang="de-DE" dirty="0"/>
              <a:t>Anforderungen und Chancen ergeben sich aus dem Vorhanden-sein des </a:t>
            </a:r>
            <a:r>
              <a:rPr lang="de-DE" b="1" dirty="0"/>
              <a:t>NSG und des FFH </a:t>
            </a:r>
            <a:r>
              <a:rPr lang="de-DE" dirty="0"/>
              <a:t>(NSG HA 171 „Emmerthal“; FFH 113 „Emmer“), die regelmäßige Abstimmung mit den entsprechenden Behörden und Inter-essensverbänden ist essenziell.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2855267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3.5 </a:t>
            </a:r>
            <a:r>
              <a:rPr lang="de-DE" dirty="0" err="1" smtClean="0"/>
              <a:t>Emmerkommission</a:t>
            </a: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Eine </a:t>
            </a:r>
            <a:r>
              <a:rPr lang="de-DE" dirty="0"/>
              <a:t>erfolgreiche und zügige Umsetzung der Maßnahmenvorschläge des </a:t>
            </a:r>
            <a:r>
              <a:rPr lang="de-DE" dirty="0" err="1"/>
              <a:t>GEPl</a:t>
            </a:r>
            <a:r>
              <a:rPr lang="de-DE" dirty="0"/>
              <a:t> erfordert eine geeinte und handlungswillige Gruppe von Akteuren vor Ort. Diese Gruppe wurde mit der </a:t>
            </a:r>
            <a:r>
              <a:rPr lang="de-DE" dirty="0" err="1"/>
              <a:t>Emmerkommission</a:t>
            </a:r>
            <a:r>
              <a:rPr lang="de-DE" dirty="0"/>
              <a:t> ins Leben gerufen. In einem ersten Auftakt konnten die maßgebenden Interessenvertreter (</a:t>
            </a:r>
            <a:r>
              <a:rPr lang="de-DE" dirty="0" err="1"/>
              <a:t>Be-hörden</a:t>
            </a:r>
            <a:r>
              <a:rPr lang="de-DE" dirty="0"/>
              <a:t>, Wasserverband, Wasserrechts-Inhaber, Naturschutzverbände, </a:t>
            </a:r>
            <a:r>
              <a:rPr lang="de-DE" dirty="0" smtClean="0"/>
              <a:t>Politik </a:t>
            </a:r>
            <a:r>
              <a:rPr lang="de-DE" dirty="0"/>
              <a:t>etc.) gewonnen werden. Parallel zur Erarbeitung des </a:t>
            </a:r>
            <a:r>
              <a:rPr lang="de-DE" dirty="0" err="1"/>
              <a:t>GEPl</a:t>
            </a:r>
            <a:r>
              <a:rPr lang="de-DE" dirty="0"/>
              <a:t> besteht neben dem Versammeln der Kommissionsmitglieder eine wesentliche Aufgabe darin, ihre unterschiedlichen Wissensstände durch Vermitteln von </a:t>
            </a:r>
            <a:r>
              <a:rPr lang="de-DE" dirty="0" err="1"/>
              <a:t>Fachin</a:t>
            </a:r>
            <a:r>
              <a:rPr lang="de-DE" dirty="0"/>
              <a:t>-formationen auszugleichen, die Ziele zu vermitteln, die notwendigen Maß-nahmen zu erläutern, eine Diskussion darüber zu leiten und zu einer zu-frieden stellenden Abstimmung zu führen.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285526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a:t>
            </a:r>
            <a:endParaRPr lang="de-DE" dirty="0"/>
          </a:p>
        </p:txBody>
      </p:sp>
      <p:sp>
        <p:nvSpPr>
          <p:cNvPr id="3" name="Inhaltsplatzhalter 2"/>
          <p:cNvSpPr>
            <a:spLocks noGrp="1"/>
          </p:cNvSpPr>
          <p:nvPr>
            <p:ph idx="1"/>
          </p:nvPr>
        </p:nvSpPr>
        <p:spPr>
          <a:xfrm>
            <a:off x="1187624" y="1600200"/>
            <a:ext cx="7704856" cy="4525963"/>
          </a:xfrm>
        </p:spPr>
        <p:txBody>
          <a:bodyPr/>
          <a:lstStyle/>
          <a:p>
            <a:r>
              <a:rPr lang="de-DE" dirty="0" smtClean="0"/>
              <a:t>1 Die Emmer – ein hochwertiges Gemeingut</a:t>
            </a:r>
          </a:p>
          <a:p>
            <a:r>
              <a:rPr lang="de-DE" dirty="0" smtClean="0"/>
              <a:t>2 Zahlen, Daten, Fakten</a:t>
            </a:r>
          </a:p>
          <a:p>
            <a:r>
              <a:rPr lang="de-DE" dirty="0" smtClean="0"/>
              <a:t>3 Gewässerentwicklungsplan (</a:t>
            </a:r>
            <a:r>
              <a:rPr lang="de-DE" dirty="0" err="1" smtClean="0"/>
              <a:t>GEPl</a:t>
            </a:r>
            <a:r>
              <a:rPr lang="de-DE" dirty="0" smtClean="0"/>
              <a:t>)</a:t>
            </a:r>
          </a:p>
          <a:p>
            <a:r>
              <a:rPr lang="de-DE" dirty="0" smtClean="0"/>
              <a:t>3.1 Guter Gewässer- und Auenzustand</a:t>
            </a:r>
          </a:p>
          <a:p>
            <a:r>
              <a:rPr lang="de-DE" dirty="0" smtClean="0"/>
              <a:t>3.2 Ökologischer Hochwasserschutz</a:t>
            </a:r>
          </a:p>
          <a:p>
            <a:r>
              <a:rPr lang="de-DE" dirty="0" smtClean="0"/>
              <a:t>3.3 Schöne Emmer</a:t>
            </a:r>
          </a:p>
          <a:p>
            <a:r>
              <a:rPr lang="de-DE" dirty="0" smtClean="0"/>
              <a:t>3.4 Naturschutz</a:t>
            </a:r>
          </a:p>
          <a:p>
            <a:r>
              <a:rPr lang="de-DE" dirty="0" smtClean="0"/>
              <a:t>3.5 </a:t>
            </a:r>
            <a:r>
              <a:rPr lang="de-DE" dirty="0" err="1" smtClean="0"/>
              <a:t>Emmerkommission</a:t>
            </a:r>
            <a:endParaRPr lang="de-DE" dirty="0" smtClean="0"/>
          </a:p>
        </p:txBody>
      </p:sp>
    </p:spTree>
    <p:extLst>
      <p:ext uri="{BB962C8B-B14F-4D97-AF65-F5344CB8AC3E}">
        <p14:creationId xmlns:p14="http://schemas.microsoft.com/office/powerpoint/2010/main" val="297554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a:t>1 Die Emmer – ein hochwertiges Gemeingut </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Die </a:t>
            </a:r>
            <a:r>
              <a:rPr lang="de-DE" dirty="0"/>
              <a:t>Emmer ist für die Städte und Gemeinden entlang ihres Verlaufes (von Bad Pyrmont bis Emmerthal) ein hochwertiges Stück Lebensqualität und aus wasserwirtschaftlicher und ökologischer Sicht ein potenziell kostbares </a:t>
            </a:r>
            <a:r>
              <a:rPr lang="de-DE" dirty="0" smtClean="0"/>
              <a:t>Gewässer </a:t>
            </a:r>
            <a:r>
              <a:rPr lang="de-DE" dirty="0"/>
              <a:t>im Wesereinzugsgebiet. Daher verdient die Emmer unsere Aufmerk-</a:t>
            </a:r>
            <a:r>
              <a:rPr lang="de-DE" dirty="0" err="1"/>
              <a:t>samkeit</a:t>
            </a:r>
            <a:r>
              <a:rPr lang="de-DE" dirty="0"/>
              <a:t> und bedarf eines entschlossenen Handelns. </a:t>
            </a:r>
          </a:p>
          <a:p>
            <a:pPr marL="0" indent="0">
              <a:buNone/>
            </a:pPr>
            <a:endParaRPr lang="de-DE" dirty="0" smtClean="0"/>
          </a:p>
          <a:p>
            <a:pPr marL="0" indent="0">
              <a:buNone/>
            </a:pPr>
            <a:r>
              <a:rPr lang="de-DE" dirty="0" smtClean="0"/>
              <a:t>Grundlage </a:t>
            </a:r>
            <a:r>
              <a:rPr lang="de-DE" dirty="0"/>
              <a:t>des Planens und Handelns sind die EU-Richtlinien WRRL und HWRM-RL mit den damit verbundenen Wassergesetzen und den Leitfäden des NLWKN, sowie den Naturschutzgesetzen und der FFH-Richtlinie. </a:t>
            </a:r>
          </a:p>
          <a:p>
            <a:endParaRPr lang="de-DE" dirty="0"/>
          </a:p>
        </p:txBody>
      </p:sp>
    </p:spTree>
    <p:extLst>
      <p:ext uri="{BB962C8B-B14F-4D97-AF65-F5344CB8AC3E}">
        <p14:creationId xmlns:p14="http://schemas.microsoft.com/office/powerpoint/2010/main" val="235449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
            </a:r>
            <a:br>
              <a:rPr lang="de-DE" b="0" dirty="0" smtClean="0"/>
            </a:br>
            <a:r>
              <a:rPr lang="de-DE" dirty="0" smtClean="0"/>
              <a:t>1 Die Emmer – ein hochwertiges Gemeingut </a:t>
            </a:r>
            <a:r>
              <a:rPr lang="de-DE" b="0" dirty="0" smtClean="0"/>
              <a:t/>
            </a:r>
            <a:br>
              <a:rPr lang="de-DE" b="0" dirty="0" smtClean="0"/>
            </a:br>
            <a:endParaRPr lang="de-DE" dirty="0"/>
          </a:p>
        </p:txBody>
      </p:sp>
      <p:sp>
        <p:nvSpPr>
          <p:cNvPr id="3" name="Inhaltsplatzhalter 2"/>
          <p:cNvSpPr>
            <a:spLocks noGrp="1"/>
          </p:cNvSpPr>
          <p:nvPr>
            <p:ph idx="1"/>
          </p:nvPr>
        </p:nvSpPr>
        <p:spPr>
          <a:xfrm>
            <a:off x="1187624" y="1556792"/>
            <a:ext cx="7704856" cy="5112568"/>
          </a:xfrm>
        </p:spPr>
        <p:txBody>
          <a:bodyPr/>
          <a:lstStyle/>
          <a:p>
            <a:pPr marL="0" indent="0">
              <a:buNone/>
            </a:pPr>
            <a:r>
              <a:rPr lang="de-DE" dirty="0" smtClean="0"/>
              <a:t>Um </a:t>
            </a:r>
            <a:r>
              <a:rPr lang="de-DE" dirty="0"/>
              <a:t>Defizite, Restriktionen und Lösungsansätze übersichtlich und kompakt darzustellen und die Situation der Emmer in Niedersachsen schlaglichtartig zu beleuchten, hat die Gemeinde Emmerthal </a:t>
            </a:r>
            <a:r>
              <a:rPr lang="de-DE" dirty="0" err="1" smtClean="0"/>
              <a:t>Sönnichsen&amp;Partner</a:t>
            </a:r>
            <a:r>
              <a:rPr lang="de-DE" dirty="0" smtClean="0"/>
              <a:t> </a:t>
            </a:r>
            <a:r>
              <a:rPr lang="de-DE" dirty="0"/>
              <a:t>mit einer Machbarkeitsstudie beauftragt. Diese wurde am 23.02.2012 im Rathaus Emmerthal einem Forum zahlreicher Interessensvertreter aus Behörden, Landwirtschaft, Wirtschaft und gemeinnützigen Organisationen vorgestellt. Das zur Darstellung verwendete „Aktionsposter“ liegt diesem Maßnahmen-blatt als Anlage 2 bei. </a:t>
            </a:r>
          </a:p>
          <a:p>
            <a:pPr marL="0" indent="0">
              <a:buNone/>
            </a:pPr>
            <a:endParaRPr lang="de-DE" dirty="0" smtClean="0"/>
          </a:p>
          <a:p>
            <a:pPr marL="0" indent="0">
              <a:buNone/>
            </a:pPr>
            <a:r>
              <a:rPr lang="de-DE" dirty="0" smtClean="0"/>
              <a:t>Neben </a:t>
            </a:r>
            <a:r>
              <a:rPr lang="de-DE" dirty="0"/>
              <a:t>der Bildung einer „</a:t>
            </a:r>
            <a:r>
              <a:rPr lang="de-DE" dirty="0" err="1"/>
              <a:t>Emmerkommission</a:t>
            </a:r>
            <a:r>
              <a:rPr lang="de-DE" dirty="0"/>
              <a:t>“, welche als Akteur vor Ort zukünftig die Entwicklung der Emmer hin zum guten ökologischen Zustand vorantreiben und begleiten wird, ist der nächste Schritt zur Entwicklung von Maßnahmen die „Erstellung eines Gewässerentwicklungsplanes (</a:t>
            </a:r>
            <a:r>
              <a:rPr lang="de-DE" dirty="0" err="1"/>
              <a:t>GEPl</a:t>
            </a:r>
            <a:r>
              <a:rPr lang="de-DE" dirty="0"/>
              <a:t>) für die Emmer in Niedersachsen“.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
            </a:r>
            <a:br>
              <a:rPr lang="de-DE" b="0" dirty="0" smtClean="0"/>
            </a:br>
            <a:r>
              <a:rPr lang="de-DE" b="0" dirty="0"/>
              <a:t/>
            </a:r>
            <a:br>
              <a:rPr lang="de-DE" b="0" dirty="0"/>
            </a:br>
            <a:r>
              <a:rPr lang="de-DE" dirty="0"/>
              <a:t>2 Zahlen, Daten, Fakten </a:t>
            </a:r>
            <a:r>
              <a:rPr lang="de-DE" b="0" dirty="0"/>
              <a:t/>
            </a:r>
            <a:br>
              <a:rPr lang="de-DE" b="0" dirty="0"/>
            </a:br>
            <a:r>
              <a:rPr lang="de-DE" b="0" dirty="0" smtClean="0"/>
              <a:t/>
            </a:r>
            <a:br>
              <a:rPr lang="de-DE" b="0" dirty="0" smtClean="0"/>
            </a:br>
            <a:endParaRPr lang="de-DE" dirty="0"/>
          </a:p>
        </p:txBody>
      </p:sp>
      <p:sp>
        <p:nvSpPr>
          <p:cNvPr id="3" name="Inhaltsplatzhalter 2"/>
          <p:cNvSpPr>
            <a:spLocks noGrp="1"/>
          </p:cNvSpPr>
          <p:nvPr>
            <p:ph idx="1"/>
          </p:nvPr>
        </p:nvSpPr>
        <p:spPr>
          <a:xfrm>
            <a:off x="1187624" y="980728"/>
            <a:ext cx="7704856" cy="4525963"/>
          </a:xfrm>
        </p:spPr>
        <p:txBody>
          <a:bodyPr/>
          <a:lstStyle/>
          <a:p>
            <a:pPr marL="0" indent="0">
              <a:buNone/>
            </a:pPr>
            <a:r>
              <a:rPr lang="de-DE" dirty="0" smtClean="0"/>
              <a:t>Die </a:t>
            </a:r>
            <a:r>
              <a:rPr lang="de-DE" dirty="0"/>
              <a:t>Emmer weist von ihrer Quelle westlich von Langeland in Nordrhein-Westfalen bis zur Mündung in die Weser bei Emmerthal eine Gesamtlänge von knapp 62 km auf, die Fließlänge auf niedersächsischer Seite von Bad Pyrmont bis Emmerthal beträgt 19,5 km. Ihr Einzugsgebiet umfasst </a:t>
            </a:r>
            <a:endParaRPr lang="de-DE" dirty="0" smtClean="0"/>
          </a:p>
          <a:p>
            <a:pPr marL="0" indent="0">
              <a:buNone/>
            </a:pPr>
            <a:endParaRPr lang="de-DE" dirty="0"/>
          </a:p>
          <a:p>
            <a:pPr marL="0" indent="0">
              <a:buNone/>
            </a:pPr>
            <a:r>
              <a:rPr lang="de-DE" dirty="0"/>
              <a:t>535 km². Ihr Unterlauf von Bad Pyrmont bis Emmerthal ist dem Gewässer-typ 9: </a:t>
            </a:r>
            <a:r>
              <a:rPr lang="de-DE" dirty="0" err="1"/>
              <a:t>Silikatische</a:t>
            </a:r>
            <a:r>
              <a:rPr lang="de-DE" dirty="0"/>
              <a:t>, fein- bis grobmaterialreiche Mittelgebirgsflüsse </a:t>
            </a:r>
            <a:r>
              <a:rPr lang="de-DE" dirty="0" smtClean="0"/>
              <a:t>zuzuordnen</a:t>
            </a:r>
            <a:r>
              <a:rPr lang="de-DE" dirty="0"/>
              <a:t>. </a:t>
            </a:r>
            <a:endParaRPr lang="de-DE" dirty="0" smtClean="0"/>
          </a:p>
          <a:p>
            <a:pPr marL="0" indent="0">
              <a:buNone/>
            </a:pPr>
            <a:endParaRPr lang="de-DE" dirty="0"/>
          </a:p>
          <a:p>
            <a:pPr marL="0" indent="0">
              <a:buNone/>
            </a:pPr>
            <a:r>
              <a:rPr lang="de-DE" dirty="0"/>
              <a:t>Die Gewässerstrukturgüte ist mit 2-4 im Mittel als mäßig beeinträchtigt klassifiziert, die Gewässergüte ist vergleichsweise gut (mäßig belastet). </a:t>
            </a:r>
            <a:endParaRPr lang="de-DE" dirty="0" smtClean="0"/>
          </a:p>
          <a:p>
            <a:pPr marL="0" indent="0">
              <a:buNone/>
            </a:pPr>
            <a:endParaRPr lang="de-DE" dirty="0"/>
          </a:p>
          <a:p>
            <a:pPr marL="0" indent="0">
              <a:buNone/>
            </a:pPr>
            <a:r>
              <a:rPr lang="de-DE" dirty="0"/>
              <a:t>Am Pegel </a:t>
            </a:r>
            <a:r>
              <a:rPr lang="de-DE" dirty="0" err="1"/>
              <a:t>Welsede</a:t>
            </a:r>
            <a:r>
              <a:rPr lang="de-DE" dirty="0"/>
              <a:t> beträgt MNQ 2,2 m³/s, der mittlere Abfluss (MQ) </a:t>
            </a:r>
            <a:r>
              <a:rPr lang="de-DE" dirty="0" smtClean="0"/>
              <a:t>beträgt </a:t>
            </a:r>
            <a:r>
              <a:rPr lang="de-DE" dirty="0"/>
              <a:t>7,6 m³/s. Das HQ</a:t>
            </a:r>
            <a:r>
              <a:rPr lang="de-DE" baseline="30000" dirty="0"/>
              <a:t>100 </a:t>
            </a:r>
            <a:r>
              <a:rPr lang="de-DE" dirty="0"/>
              <a:t>ist mit 229 m³/s angegeben, an der Einmündung in die Weser mit 231 m³/s.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Zahlen, Daten, Fakten</a:t>
            </a: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Bis </a:t>
            </a:r>
            <a:r>
              <a:rPr lang="de-DE" dirty="0"/>
              <a:t>Bad Pyrmont existieren sechs Querbauwerke, von denen zwei (</a:t>
            </a:r>
            <a:r>
              <a:rPr lang="de-DE" dirty="0" err="1" smtClean="0"/>
              <a:t>Thalmühle</a:t>
            </a:r>
            <a:r>
              <a:rPr lang="de-DE" dirty="0"/>
              <a:t>, </a:t>
            </a:r>
            <a:r>
              <a:rPr lang="de-DE" dirty="0" err="1"/>
              <a:t>Dringenauer</a:t>
            </a:r>
            <a:r>
              <a:rPr lang="de-DE" dirty="0"/>
              <a:t> Mühle) mit Fischaufstiegsanlagen ausgestattet sind. </a:t>
            </a:r>
            <a:endParaRPr lang="de-DE" dirty="0" smtClean="0"/>
          </a:p>
          <a:p>
            <a:pPr marL="0" indent="0">
              <a:buNone/>
            </a:pPr>
            <a:endParaRPr lang="de-DE" dirty="0"/>
          </a:p>
          <a:p>
            <a:pPr marL="0" indent="0">
              <a:buNone/>
            </a:pPr>
            <a:r>
              <a:rPr lang="de-DE" dirty="0"/>
              <a:t>Der </a:t>
            </a:r>
            <a:r>
              <a:rPr lang="de-DE" dirty="0" err="1"/>
              <a:t>Talraum</a:t>
            </a:r>
            <a:r>
              <a:rPr lang="de-DE" dirty="0"/>
              <a:t> wird überwiegend landwirtschaftlich genutzt, es existieren </a:t>
            </a:r>
            <a:r>
              <a:rPr lang="de-DE" dirty="0" smtClean="0"/>
              <a:t>vereinzelte </a:t>
            </a:r>
            <a:r>
              <a:rPr lang="de-DE" dirty="0"/>
              <a:t>Ortslagen.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b="0" dirty="0"/>
              <a:t/>
            </a:r>
            <a:br>
              <a:rPr lang="de-DE" b="0" dirty="0"/>
            </a:br>
            <a:r>
              <a:rPr lang="de-DE" dirty="0"/>
              <a:t>3 Gewässerentwicklungsplan (</a:t>
            </a:r>
            <a:r>
              <a:rPr lang="de-DE" dirty="0" err="1"/>
              <a:t>GEPl</a:t>
            </a:r>
            <a:r>
              <a:rPr lang="de-DE" dirty="0"/>
              <a:t>) </a:t>
            </a:r>
            <a:r>
              <a:rPr lang="de-DE" b="0" dirty="0"/>
              <a:t/>
            </a:r>
            <a:br>
              <a:rPr lang="de-DE" b="0" dirty="0"/>
            </a:b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pPr marL="0" indent="0">
              <a:buNone/>
            </a:pPr>
            <a:r>
              <a:rPr lang="de-DE" dirty="0" smtClean="0"/>
              <a:t>Der </a:t>
            </a:r>
            <a:r>
              <a:rPr lang="de-DE" dirty="0"/>
              <a:t>Gewässerentwicklungsplan soll den gesamten niedersächsischen Ab-schnitt der Emmer (19,5 km) umfassen. Umfangreiche Abstimmungen und interdisziplinäre Arbeiten sind erforderlich. Daher werden die Gemeinde Emmerthal und die Stadt Bad Pyrmont eng zusammenarbeiten und feder-führend tätig werden, unterstützt durch den Unterhaltungsverband Emmer-</a:t>
            </a:r>
            <a:r>
              <a:rPr lang="de-DE" dirty="0" err="1"/>
              <a:t>Humme</a:t>
            </a:r>
            <a:r>
              <a:rPr lang="de-DE" dirty="0"/>
              <a:t> (UHV 27). Maßnahmenträger des </a:t>
            </a:r>
            <a:r>
              <a:rPr lang="de-DE" dirty="0" err="1"/>
              <a:t>GEPl</a:t>
            </a:r>
            <a:r>
              <a:rPr lang="de-DE" dirty="0"/>
              <a:t> wird die Gemeinde </a:t>
            </a:r>
            <a:r>
              <a:rPr lang="de-DE" dirty="0" smtClean="0"/>
              <a:t>Emmerthal </a:t>
            </a:r>
            <a:r>
              <a:rPr lang="de-DE" dirty="0"/>
              <a:t>sein, Baulastträger für spätere Maßnahmen jeweils die zuständige Kommune. </a:t>
            </a:r>
            <a:endParaRPr lang="de-DE" dirty="0" smtClean="0"/>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smtClean="0"/>
              <a:t>3 Gewässerentwicklungsplan (</a:t>
            </a:r>
            <a:r>
              <a:rPr lang="de-DE" dirty="0" err="1" smtClean="0"/>
              <a:t>GEPl</a:t>
            </a:r>
            <a:r>
              <a:rPr lang="de-DE" dirty="0" smtClean="0"/>
              <a:t>)</a:t>
            </a:r>
            <a:r>
              <a:rPr lang="de-DE" b="0" dirty="0"/>
              <a:t/>
            </a:r>
            <a:br>
              <a:rPr lang="de-DE" b="0" dirty="0"/>
            </a:br>
            <a:endParaRPr lang="de-DE" dirty="0"/>
          </a:p>
        </p:txBody>
      </p:sp>
      <p:sp>
        <p:nvSpPr>
          <p:cNvPr id="3" name="Inhaltsplatzhalter 2"/>
          <p:cNvSpPr>
            <a:spLocks noGrp="1"/>
          </p:cNvSpPr>
          <p:nvPr>
            <p:ph idx="1"/>
          </p:nvPr>
        </p:nvSpPr>
        <p:spPr>
          <a:xfrm>
            <a:off x="1187624" y="980728"/>
            <a:ext cx="7704856" cy="4525963"/>
          </a:xfrm>
        </p:spPr>
        <p:txBody>
          <a:bodyPr/>
          <a:lstStyle/>
          <a:p>
            <a:pPr marL="0" indent="0">
              <a:buNone/>
            </a:pPr>
            <a:r>
              <a:rPr lang="de-DE" dirty="0" smtClean="0"/>
              <a:t>Die Emmer weist trotz ihres ökologisch bedeutenden Umfeldes, ihrer Lage in einem FFH- und NSG-Gebiet und zahlreicher natürlicher Strukturen erhebliche Defizite auf in der </a:t>
            </a:r>
          </a:p>
          <a:p>
            <a:pPr marL="0" indent="0">
              <a:buNone/>
            </a:pPr>
            <a:endParaRPr lang="de-DE" dirty="0"/>
          </a:p>
          <a:p>
            <a:r>
              <a:rPr lang="de-DE" dirty="0" smtClean="0"/>
              <a:t>Durchgängigkeit </a:t>
            </a:r>
            <a:endParaRPr lang="de-DE" dirty="0"/>
          </a:p>
          <a:p>
            <a:r>
              <a:rPr lang="de-DE" dirty="0" smtClean="0"/>
              <a:t>Gewässerstruktur </a:t>
            </a:r>
            <a:endParaRPr lang="de-DE" dirty="0"/>
          </a:p>
          <a:p>
            <a:r>
              <a:rPr lang="de-DE" dirty="0" smtClean="0"/>
              <a:t>Gewässergüte</a:t>
            </a:r>
            <a:r>
              <a:rPr lang="de-DE" dirty="0"/>
              <a:t>. </a:t>
            </a:r>
            <a:endParaRPr lang="de-DE" dirty="0" smtClean="0"/>
          </a:p>
          <a:p>
            <a:endParaRPr lang="de-DE" dirty="0"/>
          </a:p>
          <a:p>
            <a:pPr marL="0" indent="0">
              <a:buNone/>
            </a:pPr>
            <a:r>
              <a:rPr lang="de-DE" dirty="0"/>
              <a:t>Im Leitfaden „Maßnahmenplanung Oberflächengewässer“ wird ihr die </a:t>
            </a:r>
            <a:r>
              <a:rPr lang="de-DE" dirty="0" smtClean="0"/>
              <a:t>Priorität </a:t>
            </a:r>
            <a:r>
              <a:rPr lang="de-DE" dirty="0"/>
              <a:t>2 (von 5) zugewiesen, was zum Einen die Bedeutung des Gewässers, aber auch das Landesinteresse verdeutlicht. Ein entschlossenes Handeln ist daher tunlich. Der </a:t>
            </a:r>
            <a:r>
              <a:rPr lang="de-DE" dirty="0" err="1"/>
              <a:t>GEPl</a:t>
            </a:r>
            <a:r>
              <a:rPr lang="de-DE" dirty="0"/>
              <a:t> wird auf Grundlage der Mustergliederung „Aufbau und </a:t>
            </a:r>
            <a:r>
              <a:rPr lang="de-DE" dirty="0" smtClean="0"/>
              <a:t>Gliederung </a:t>
            </a:r>
            <a:r>
              <a:rPr lang="de-DE" dirty="0"/>
              <a:t>eines </a:t>
            </a:r>
            <a:r>
              <a:rPr lang="de-DE" dirty="0" err="1"/>
              <a:t>GEPl</a:t>
            </a:r>
            <a:r>
              <a:rPr lang="de-DE" dirty="0"/>
              <a:t> zur Ermittlung und Bewertung der </a:t>
            </a:r>
            <a:r>
              <a:rPr lang="de-DE" dirty="0" smtClean="0"/>
              <a:t>Hauptbelastungsfaktoren </a:t>
            </a:r>
            <a:r>
              <a:rPr lang="de-DE" dirty="0"/>
              <a:t>niedersächsischer Fließgewässer“ des NLWKN (Entwurf: </a:t>
            </a:r>
            <a:r>
              <a:rPr lang="de-DE" dirty="0" err="1"/>
              <a:t>Sellheim</a:t>
            </a:r>
            <a:r>
              <a:rPr lang="de-DE" dirty="0"/>
              <a:t>, April 2010) erfolgen und bildet anschließend den roten Faden zur Umsetzung der vorgeschlagenen Maßnahmen.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dirty="0"/>
              <a:t>3 Gewässerentwicklungsplan (</a:t>
            </a:r>
            <a:r>
              <a:rPr lang="de-DE" dirty="0" err="1"/>
              <a:t>GEPl</a:t>
            </a:r>
            <a:r>
              <a:rPr lang="de-DE" dirty="0"/>
              <a:t>) </a:t>
            </a:r>
            <a:r>
              <a:rPr lang="de-DE" b="0" dirty="0"/>
              <a:t/>
            </a:r>
            <a:br>
              <a:rPr lang="de-DE" b="0" dirty="0"/>
            </a:br>
            <a:endParaRPr lang="de-DE" dirty="0"/>
          </a:p>
        </p:txBody>
      </p:sp>
      <p:sp>
        <p:nvSpPr>
          <p:cNvPr id="3" name="Inhaltsplatzhalter 2"/>
          <p:cNvSpPr>
            <a:spLocks noGrp="1"/>
          </p:cNvSpPr>
          <p:nvPr>
            <p:ph idx="1"/>
          </p:nvPr>
        </p:nvSpPr>
        <p:spPr>
          <a:xfrm>
            <a:off x="1187624" y="1556792"/>
            <a:ext cx="7704856" cy="4525963"/>
          </a:xfrm>
        </p:spPr>
        <p:txBody>
          <a:bodyPr/>
          <a:lstStyle/>
          <a:p>
            <a:endParaRPr lang="de-DE" dirty="0"/>
          </a:p>
          <a:p>
            <a:pPr marL="0" indent="0">
              <a:buNone/>
            </a:pPr>
            <a:r>
              <a:rPr lang="de-DE" dirty="0"/>
              <a:t>Die in der Machbarkeitsstudie aufgeführten Aspekte </a:t>
            </a:r>
            <a:endParaRPr lang="de-DE" dirty="0" smtClean="0"/>
          </a:p>
          <a:p>
            <a:pPr marL="0" indent="0">
              <a:buNone/>
            </a:pPr>
            <a:endParaRPr lang="de-DE" dirty="0"/>
          </a:p>
          <a:p>
            <a:r>
              <a:rPr lang="de-DE" dirty="0" smtClean="0"/>
              <a:t>Guter </a:t>
            </a:r>
            <a:r>
              <a:rPr lang="de-DE" dirty="0"/>
              <a:t>Gewässer- und Auenzustand </a:t>
            </a:r>
          </a:p>
          <a:p>
            <a:r>
              <a:rPr lang="de-DE" dirty="0" smtClean="0"/>
              <a:t>Ökologischer </a:t>
            </a:r>
            <a:r>
              <a:rPr lang="de-DE" dirty="0"/>
              <a:t>Hochwasserschutz </a:t>
            </a:r>
          </a:p>
          <a:p>
            <a:r>
              <a:rPr lang="de-DE" dirty="0" smtClean="0"/>
              <a:t>Schöne </a:t>
            </a:r>
            <a:r>
              <a:rPr lang="de-DE" dirty="0"/>
              <a:t>Emmer </a:t>
            </a:r>
          </a:p>
          <a:p>
            <a:r>
              <a:rPr lang="de-DE" dirty="0" smtClean="0"/>
              <a:t>Naturschutz </a:t>
            </a:r>
            <a:r>
              <a:rPr lang="de-DE" dirty="0"/>
              <a:t>(FFH- und NSG-Gebiet) </a:t>
            </a:r>
          </a:p>
          <a:p>
            <a:pPr marL="0" indent="0">
              <a:buNone/>
            </a:pPr>
            <a:endParaRPr lang="de-DE" dirty="0" smtClean="0"/>
          </a:p>
          <a:p>
            <a:pPr marL="0" indent="0">
              <a:buNone/>
            </a:pPr>
            <a:r>
              <a:rPr lang="de-DE" dirty="0" smtClean="0"/>
              <a:t>sollen </a:t>
            </a:r>
            <a:r>
              <a:rPr lang="de-DE" dirty="0"/>
              <a:t>als integraler Ansatz Berücksichtigung finden, um bei den </a:t>
            </a:r>
            <a:r>
              <a:rPr lang="de-DE" dirty="0" smtClean="0"/>
              <a:t>Betroffenen </a:t>
            </a:r>
            <a:r>
              <a:rPr lang="de-DE" dirty="0"/>
              <a:t>und in der Bevölkerung Akzeptanz und Interesse zu wecken. </a:t>
            </a:r>
          </a:p>
          <a:p>
            <a:pPr marL="0" indent="0">
              <a:buNone/>
            </a:pPr>
            <a:endParaRPr lang="de-DE" dirty="0"/>
          </a:p>
        </p:txBody>
      </p:sp>
    </p:spTree>
    <p:extLst>
      <p:ext uri="{BB962C8B-B14F-4D97-AF65-F5344CB8AC3E}">
        <p14:creationId xmlns:p14="http://schemas.microsoft.com/office/powerpoint/2010/main" val="75922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merthal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EmmerthalMaster</Template>
  <TotalTime>0</TotalTime>
  <Words>1276</Words>
  <Application>Microsoft Office PowerPoint</Application>
  <PresentationFormat>Bildschirmpräsentation (4:3)</PresentationFormat>
  <Paragraphs>84</Paragraphs>
  <Slides>18</Slides>
  <Notes>0</Notes>
  <HiddenSlides>0</HiddenSlides>
  <MMClips>0</MMClips>
  <ScaleCrop>false</ScaleCrop>
  <HeadingPairs>
    <vt:vector size="4" baseType="variant">
      <vt:variant>
        <vt:lpstr>Design</vt:lpstr>
      </vt:variant>
      <vt:variant>
        <vt:i4>2</vt:i4>
      </vt:variant>
      <vt:variant>
        <vt:lpstr>Folientitel</vt:lpstr>
      </vt:variant>
      <vt:variant>
        <vt:i4>18</vt:i4>
      </vt:variant>
    </vt:vector>
  </HeadingPairs>
  <TitlesOfParts>
    <vt:vector size="20" baseType="lpstr">
      <vt:lpstr>EmmerthalMaster</vt:lpstr>
      <vt:lpstr>Benutzerdefiniertes Design</vt:lpstr>
      <vt:lpstr>  Maßnahmenblatt Fließgewässerentwicklung   </vt:lpstr>
      <vt:lpstr>Übersicht</vt:lpstr>
      <vt:lpstr> 1 Die Emmer – ein hochwertiges Gemeingut  </vt:lpstr>
      <vt:lpstr> 1 Die Emmer – ein hochwertiges Gemeingut  </vt:lpstr>
      <vt:lpstr>  2 Zahlen, Daten, Fakten   </vt:lpstr>
      <vt:lpstr>2 Zahlen, Daten, Fakten</vt:lpstr>
      <vt:lpstr>  3 Gewässerentwicklungsplan (GEPl)   </vt:lpstr>
      <vt:lpstr> 3 Gewässerentwicklungsplan (GEPl) </vt:lpstr>
      <vt:lpstr> 3 Gewässerentwicklungsplan (GEPl)  </vt:lpstr>
      <vt:lpstr> 3.1 Guter Gewässer- und Auenzustand  </vt:lpstr>
      <vt:lpstr>3.1 Guter Gewässer- und Auenzustand</vt:lpstr>
      <vt:lpstr> 3.1 Guter Gewässer- und Auenzustand </vt:lpstr>
      <vt:lpstr> 3.1 Guter Gewässer- und Auenzustand </vt:lpstr>
      <vt:lpstr> 3.2 Ökologischer Hochwasserschutz </vt:lpstr>
      <vt:lpstr> 3.3 Schöne Emmer </vt:lpstr>
      <vt:lpstr>3.3 Schöne Emmer</vt:lpstr>
      <vt:lpstr>3.4 Naturschutz</vt:lpstr>
      <vt:lpstr>3.5 Emmerkommission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Maßnahmenblatt Fließgewässerentwicklung   </dc:title>
  <dc:creator>Klossok, Simon</dc:creator>
  <cp:lastModifiedBy>Klossok, Simon</cp:lastModifiedBy>
  <cp:revision>5</cp:revision>
  <dcterms:created xsi:type="dcterms:W3CDTF">2012-06-18T10:54:03Z</dcterms:created>
  <dcterms:modified xsi:type="dcterms:W3CDTF">2012-06-18T12:31:12Z</dcterms:modified>
</cp:coreProperties>
</file>